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7" r:id="rId2"/>
    <p:sldId id="400" r:id="rId3"/>
    <p:sldId id="295" r:id="rId4"/>
    <p:sldId id="296" r:id="rId5"/>
    <p:sldId id="298" r:id="rId6"/>
    <p:sldId id="372" r:id="rId7"/>
    <p:sldId id="373" r:id="rId8"/>
    <p:sldId id="376" r:id="rId9"/>
    <p:sldId id="371" r:id="rId10"/>
    <p:sldId id="398" r:id="rId11"/>
    <p:sldId id="393" r:id="rId12"/>
    <p:sldId id="370" r:id="rId13"/>
    <p:sldId id="383" r:id="rId14"/>
    <p:sldId id="377" r:id="rId15"/>
    <p:sldId id="378" r:id="rId16"/>
    <p:sldId id="405" r:id="rId17"/>
    <p:sldId id="385" r:id="rId18"/>
    <p:sldId id="386" r:id="rId19"/>
    <p:sldId id="403" r:id="rId20"/>
    <p:sldId id="406" r:id="rId2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00"/>
    <a:srgbClr val="FF9900"/>
    <a:srgbClr val="66FF66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 snapToGrid="0">
      <p:cViewPr>
        <p:scale>
          <a:sx n="66" d="100"/>
          <a:sy n="66" d="100"/>
        </p:scale>
        <p:origin x="-1768" y="-10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3F4FBF-651A-A942-8EB7-E1C6C5FF92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36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94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9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9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BC28DD8E-E952-4148-8B0C-B1C0A5ABC9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97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2B5EC-8A37-C146-B9D2-440E1BAD93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0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029A5-76CF-C94C-86E0-4612EEF0EB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4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721C2-6F30-5A44-B451-C35FFEB2A0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9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DEAF5-730B-A54F-8018-D2D6849504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4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89617-F2AA-0E48-B1C0-247DD7A802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4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6DDC4-239D-D540-AFB2-F9053E688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9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73CBD-A1A2-5C49-B282-DC129F34AB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6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A6874-6DA3-AB49-994B-0C0124128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9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A4844-D5B2-E842-809D-F8B0942CFA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2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CC176-403C-7A43-AF2E-21B3F22BB4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4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C3CF6-DE71-2645-A2A0-D0F8510C21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3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1CEA84D-FB0B-194C-8A4E-6A006D0EC8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27063" y="274638"/>
            <a:ext cx="7772400" cy="1143000"/>
          </a:xfrm>
        </p:spPr>
        <p:txBody>
          <a:bodyPr/>
          <a:lstStyle/>
          <a:p>
            <a:r>
              <a:rPr lang="en-US" sz="4000"/>
              <a:t>Workshop on Aging Research</a:t>
            </a:r>
            <a:br>
              <a:rPr lang="en-US" sz="4000"/>
            </a:br>
            <a:r>
              <a:rPr lang="en-US" sz="3200"/>
              <a:t>APS (May, 2008)</a:t>
            </a:r>
          </a:p>
        </p:txBody>
      </p:sp>
      <p:sp>
        <p:nvSpPr>
          <p:cNvPr id="396293" name="Text Box 5"/>
          <p:cNvSpPr txBox="1">
            <a:spLocks noChangeArrowheads="1"/>
          </p:cNvSpPr>
          <p:nvPr/>
        </p:nvSpPr>
        <p:spPr bwMode="auto">
          <a:xfrm>
            <a:off x="2212975" y="3427413"/>
            <a:ext cx="46704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i="1"/>
              <a:t>Timothy Salthouse</a:t>
            </a:r>
          </a:p>
          <a:p>
            <a:pPr algn="ctr"/>
            <a:r>
              <a:rPr lang="en-US" sz="2000" i="1"/>
              <a:t>Brown-Forman Professor of Psychology</a:t>
            </a:r>
          </a:p>
          <a:p>
            <a:pPr algn="ctr"/>
            <a:r>
              <a:rPr lang="en-US" sz="2000" i="1"/>
              <a:t>University of Virginia</a:t>
            </a:r>
          </a:p>
          <a:p>
            <a:pPr algn="ctr"/>
            <a:r>
              <a:rPr lang="en-US" sz="2000" i="1"/>
              <a:t>Charlottesville, VA 22904</a:t>
            </a:r>
          </a:p>
        </p:txBody>
      </p:sp>
      <p:sp>
        <p:nvSpPr>
          <p:cNvPr id="396294" name="Text Box 6"/>
          <p:cNvSpPr txBox="1">
            <a:spLocks noChangeArrowheads="1"/>
          </p:cNvSpPr>
          <p:nvPr/>
        </p:nvSpPr>
        <p:spPr bwMode="auto">
          <a:xfrm>
            <a:off x="1604963" y="1935163"/>
            <a:ext cx="6045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b="1" i="1">
                <a:solidFill>
                  <a:schemeClr val="accent2"/>
                </a:solidFill>
              </a:rPr>
              <a:t>Consensus and Controversies</a:t>
            </a:r>
          </a:p>
          <a:p>
            <a:pPr algn="ctr"/>
            <a:r>
              <a:rPr lang="en-US" sz="3200" b="1" i="1">
                <a:solidFill>
                  <a:schemeClr val="accent2"/>
                </a:solidFill>
              </a:rPr>
              <a:t>in Aging Cognition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ChangeArrowheads="1"/>
          </p:cNvSpPr>
          <p:nvPr/>
        </p:nvSpPr>
        <p:spPr bwMode="auto">
          <a:xfrm>
            <a:off x="22225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26289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084" name="Rectangle 4"/>
          <p:cNvSpPr>
            <a:spLocks noChangeArrowheads="1"/>
          </p:cNvSpPr>
          <p:nvPr/>
        </p:nvSpPr>
        <p:spPr bwMode="auto">
          <a:xfrm>
            <a:off x="30353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085" name="Rectangle 5"/>
          <p:cNvSpPr>
            <a:spLocks noChangeArrowheads="1"/>
          </p:cNvSpPr>
          <p:nvPr/>
        </p:nvSpPr>
        <p:spPr bwMode="auto">
          <a:xfrm>
            <a:off x="34417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086" name="Rectangle 6"/>
          <p:cNvSpPr>
            <a:spLocks noChangeArrowheads="1"/>
          </p:cNvSpPr>
          <p:nvPr/>
        </p:nvSpPr>
        <p:spPr bwMode="auto">
          <a:xfrm>
            <a:off x="38481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087" name="Rectangle 7"/>
          <p:cNvSpPr>
            <a:spLocks noChangeArrowheads="1"/>
          </p:cNvSpPr>
          <p:nvPr/>
        </p:nvSpPr>
        <p:spPr bwMode="auto">
          <a:xfrm>
            <a:off x="42545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088" name="Rectangle 8"/>
          <p:cNvSpPr>
            <a:spLocks noChangeArrowheads="1"/>
          </p:cNvSpPr>
          <p:nvPr/>
        </p:nvSpPr>
        <p:spPr bwMode="auto">
          <a:xfrm>
            <a:off x="46609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089" name="Rectangle 9"/>
          <p:cNvSpPr>
            <a:spLocks noChangeArrowheads="1"/>
          </p:cNvSpPr>
          <p:nvPr/>
        </p:nvSpPr>
        <p:spPr bwMode="auto">
          <a:xfrm>
            <a:off x="50673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090" name="Rectangle 10"/>
          <p:cNvSpPr>
            <a:spLocks noChangeArrowheads="1"/>
          </p:cNvSpPr>
          <p:nvPr/>
        </p:nvSpPr>
        <p:spPr bwMode="auto">
          <a:xfrm>
            <a:off x="54737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091" name="Rectangle 11"/>
          <p:cNvSpPr>
            <a:spLocks noChangeArrowheads="1"/>
          </p:cNvSpPr>
          <p:nvPr/>
        </p:nvSpPr>
        <p:spPr bwMode="auto">
          <a:xfrm>
            <a:off x="58801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092" name="Rectangle 12"/>
          <p:cNvSpPr>
            <a:spLocks noChangeArrowheads="1"/>
          </p:cNvSpPr>
          <p:nvPr/>
        </p:nvSpPr>
        <p:spPr bwMode="auto">
          <a:xfrm>
            <a:off x="62865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093" name="Rectangle 13"/>
          <p:cNvSpPr>
            <a:spLocks noChangeArrowheads="1"/>
          </p:cNvSpPr>
          <p:nvPr/>
        </p:nvSpPr>
        <p:spPr bwMode="auto">
          <a:xfrm>
            <a:off x="66929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094" name="Text Box 14"/>
          <p:cNvSpPr txBox="1">
            <a:spLocks noChangeArrowheads="1"/>
          </p:cNvSpPr>
          <p:nvPr/>
        </p:nvSpPr>
        <p:spPr bwMode="auto">
          <a:xfrm>
            <a:off x="4256088" y="1687513"/>
            <a:ext cx="6461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Age</a:t>
            </a:r>
          </a:p>
        </p:txBody>
      </p:sp>
      <p:sp>
        <p:nvSpPr>
          <p:cNvPr id="430095" name="Oval 15"/>
          <p:cNvSpPr>
            <a:spLocks noChangeArrowheads="1"/>
          </p:cNvSpPr>
          <p:nvPr/>
        </p:nvSpPr>
        <p:spPr bwMode="auto">
          <a:xfrm>
            <a:off x="2647950" y="5192713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096" name="Line 16"/>
          <p:cNvSpPr>
            <a:spLocks noChangeShapeType="1"/>
          </p:cNvSpPr>
          <p:nvPr/>
        </p:nvSpPr>
        <p:spPr bwMode="auto">
          <a:xfrm flipV="1">
            <a:off x="2755900" y="4894263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097" name="Oval 17"/>
          <p:cNvSpPr>
            <a:spLocks noChangeArrowheads="1"/>
          </p:cNvSpPr>
          <p:nvPr/>
        </p:nvSpPr>
        <p:spPr bwMode="auto">
          <a:xfrm>
            <a:off x="3052763" y="5192713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098" name="Line 18"/>
          <p:cNvSpPr>
            <a:spLocks noChangeShapeType="1"/>
          </p:cNvSpPr>
          <p:nvPr/>
        </p:nvSpPr>
        <p:spPr bwMode="auto">
          <a:xfrm flipV="1">
            <a:off x="3160713" y="4894263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099" name="Oval 19"/>
          <p:cNvSpPr>
            <a:spLocks noChangeArrowheads="1"/>
          </p:cNvSpPr>
          <p:nvPr/>
        </p:nvSpPr>
        <p:spPr bwMode="auto">
          <a:xfrm>
            <a:off x="2238375" y="5197475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00" name="Line 20"/>
          <p:cNvSpPr>
            <a:spLocks noChangeShapeType="1"/>
          </p:cNvSpPr>
          <p:nvPr/>
        </p:nvSpPr>
        <p:spPr bwMode="auto">
          <a:xfrm flipV="1">
            <a:off x="2346325" y="4899025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1" name="Oval 21"/>
          <p:cNvSpPr>
            <a:spLocks noChangeArrowheads="1"/>
          </p:cNvSpPr>
          <p:nvPr/>
        </p:nvSpPr>
        <p:spPr bwMode="auto">
          <a:xfrm>
            <a:off x="3867150" y="5197475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02" name="Line 22"/>
          <p:cNvSpPr>
            <a:spLocks noChangeShapeType="1"/>
          </p:cNvSpPr>
          <p:nvPr/>
        </p:nvSpPr>
        <p:spPr bwMode="auto">
          <a:xfrm flipV="1">
            <a:off x="3975100" y="4899025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3" name="Oval 23"/>
          <p:cNvSpPr>
            <a:spLocks noChangeArrowheads="1"/>
          </p:cNvSpPr>
          <p:nvPr/>
        </p:nvSpPr>
        <p:spPr bwMode="auto">
          <a:xfrm>
            <a:off x="4271963" y="5197475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04" name="Line 24"/>
          <p:cNvSpPr>
            <a:spLocks noChangeShapeType="1"/>
          </p:cNvSpPr>
          <p:nvPr/>
        </p:nvSpPr>
        <p:spPr bwMode="auto">
          <a:xfrm flipV="1">
            <a:off x="4379913" y="4899025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5" name="Oval 25"/>
          <p:cNvSpPr>
            <a:spLocks noChangeArrowheads="1"/>
          </p:cNvSpPr>
          <p:nvPr/>
        </p:nvSpPr>
        <p:spPr bwMode="auto">
          <a:xfrm>
            <a:off x="3457575" y="5202238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06" name="Line 26"/>
          <p:cNvSpPr>
            <a:spLocks noChangeShapeType="1"/>
          </p:cNvSpPr>
          <p:nvPr/>
        </p:nvSpPr>
        <p:spPr bwMode="auto">
          <a:xfrm flipV="1">
            <a:off x="3565525" y="4903788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7" name="Oval 27"/>
          <p:cNvSpPr>
            <a:spLocks noChangeArrowheads="1"/>
          </p:cNvSpPr>
          <p:nvPr/>
        </p:nvSpPr>
        <p:spPr bwMode="auto">
          <a:xfrm>
            <a:off x="5086350" y="5197475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08" name="Line 28"/>
          <p:cNvSpPr>
            <a:spLocks noChangeShapeType="1"/>
          </p:cNvSpPr>
          <p:nvPr/>
        </p:nvSpPr>
        <p:spPr bwMode="auto">
          <a:xfrm flipV="1">
            <a:off x="5194300" y="4899025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9" name="Oval 29"/>
          <p:cNvSpPr>
            <a:spLocks noChangeArrowheads="1"/>
          </p:cNvSpPr>
          <p:nvPr/>
        </p:nvSpPr>
        <p:spPr bwMode="auto">
          <a:xfrm>
            <a:off x="5491163" y="5197475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0" name="Line 30"/>
          <p:cNvSpPr>
            <a:spLocks noChangeShapeType="1"/>
          </p:cNvSpPr>
          <p:nvPr/>
        </p:nvSpPr>
        <p:spPr bwMode="auto">
          <a:xfrm flipV="1">
            <a:off x="5599113" y="4899025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1" name="Oval 31"/>
          <p:cNvSpPr>
            <a:spLocks noChangeArrowheads="1"/>
          </p:cNvSpPr>
          <p:nvPr/>
        </p:nvSpPr>
        <p:spPr bwMode="auto">
          <a:xfrm>
            <a:off x="4676775" y="5202238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2" name="Line 32"/>
          <p:cNvSpPr>
            <a:spLocks noChangeShapeType="1"/>
          </p:cNvSpPr>
          <p:nvPr/>
        </p:nvSpPr>
        <p:spPr bwMode="auto">
          <a:xfrm flipV="1">
            <a:off x="4784725" y="4903788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3" name="Oval 33"/>
          <p:cNvSpPr>
            <a:spLocks noChangeArrowheads="1"/>
          </p:cNvSpPr>
          <p:nvPr/>
        </p:nvSpPr>
        <p:spPr bwMode="auto">
          <a:xfrm>
            <a:off x="6305550" y="5197475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4" name="Line 34"/>
          <p:cNvSpPr>
            <a:spLocks noChangeShapeType="1"/>
          </p:cNvSpPr>
          <p:nvPr/>
        </p:nvSpPr>
        <p:spPr bwMode="auto">
          <a:xfrm flipV="1">
            <a:off x="6413500" y="4899025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5" name="Oval 35"/>
          <p:cNvSpPr>
            <a:spLocks noChangeArrowheads="1"/>
          </p:cNvSpPr>
          <p:nvPr/>
        </p:nvSpPr>
        <p:spPr bwMode="auto">
          <a:xfrm>
            <a:off x="6710363" y="5197475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6" name="Line 36"/>
          <p:cNvSpPr>
            <a:spLocks noChangeShapeType="1"/>
          </p:cNvSpPr>
          <p:nvPr/>
        </p:nvSpPr>
        <p:spPr bwMode="auto">
          <a:xfrm flipV="1">
            <a:off x="6818313" y="4899025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7" name="Oval 37"/>
          <p:cNvSpPr>
            <a:spLocks noChangeArrowheads="1"/>
          </p:cNvSpPr>
          <p:nvPr/>
        </p:nvSpPr>
        <p:spPr bwMode="auto">
          <a:xfrm>
            <a:off x="5895975" y="5202238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8" name="Line 38"/>
          <p:cNvSpPr>
            <a:spLocks noChangeShapeType="1"/>
          </p:cNvSpPr>
          <p:nvPr/>
        </p:nvSpPr>
        <p:spPr bwMode="auto">
          <a:xfrm flipV="1">
            <a:off x="6003925" y="4903788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9" name="Line 39"/>
          <p:cNvSpPr>
            <a:spLocks noChangeShapeType="1"/>
          </p:cNvSpPr>
          <p:nvPr/>
        </p:nvSpPr>
        <p:spPr bwMode="auto">
          <a:xfrm flipH="1">
            <a:off x="2355850" y="2090738"/>
            <a:ext cx="2235200" cy="253365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0" name="Line 40"/>
          <p:cNvSpPr>
            <a:spLocks noChangeShapeType="1"/>
          </p:cNvSpPr>
          <p:nvPr/>
        </p:nvSpPr>
        <p:spPr bwMode="auto">
          <a:xfrm flipH="1">
            <a:off x="2755900" y="2090738"/>
            <a:ext cx="1835150" cy="25273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1" name="Line 41"/>
          <p:cNvSpPr>
            <a:spLocks noChangeShapeType="1"/>
          </p:cNvSpPr>
          <p:nvPr/>
        </p:nvSpPr>
        <p:spPr bwMode="auto">
          <a:xfrm flipH="1">
            <a:off x="3162300" y="2090738"/>
            <a:ext cx="1422400" cy="25273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2" name="Line 42"/>
          <p:cNvSpPr>
            <a:spLocks noChangeShapeType="1"/>
          </p:cNvSpPr>
          <p:nvPr/>
        </p:nvSpPr>
        <p:spPr bwMode="auto">
          <a:xfrm flipH="1">
            <a:off x="3562350" y="2090738"/>
            <a:ext cx="1022350" cy="25273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3" name="Line 43"/>
          <p:cNvSpPr>
            <a:spLocks noChangeShapeType="1"/>
          </p:cNvSpPr>
          <p:nvPr/>
        </p:nvSpPr>
        <p:spPr bwMode="auto">
          <a:xfrm flipH="1">
            <a:off x="3975100" y="2090738"/>
            <a:ext cx="609600" cy="25273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4" name="Line 44"/>
          <p:cNvSpPr>
            <a:spLocks noChangeShapeType="1"/>
          </p:cNvSpPr>
          <p:nvPr/>
        </p:nvSpPr>
        <p:spPr bwMode="auto">
          <a:xfrm flipH="1">
            <a:off x="4381500" y="2084388"/>
            <a:ext cx="209550" cy="253365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5" name="Line 45"/>
          <p:cNvSpPr>
            <a:spLocks noChangeShapeType="1"/>
          </p:cNvSpPr>
          <p:nvPr/>
        </p:nvSpPr>
        <p:spPr bwMode="auto">
          <a:xfrm>
            <a:off x="4591050" y="2090738"/>
            <a:ext cx="190500" cy="25273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6" name="Line 46"/>
          <p:cNvSpPr>
            <a:spLocks noChangeShapeType="1"/>
          </p:cNvSpPr>
          <p:nvPr/>
        </p:nvSpPr>
        <p:spPr bwMode="auto">
          <a:xfrm>
            <a:off x="4584700" y="2090738"/>
            <a:ext cx="615950" cy="253365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7" name="Line 47"/>
          <p:cNvSpPr>
            <a:spLocks noChangeShapeType="1"/>
          </p:cNvSpPr>
          <p:nvPr/>
        </p:nvSpPr>
        <p:spPr bwMode="auto">
          <a:xfrm>
            <a:off x="4584700" y="2084388"/>
            <a:ext cx="1016000" cy="253365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8" name="Line 48"/>
          <p:cNvSpPr>
            <a:spLocks noChangeShapeType="1"/>
          </p:cNvSpPr>
          <p:nvPr/>
        </p:nvSpPr>
        <p:spPr bwMode="auto">
          <a:xfrm>
            <a:off x="4584700" y="2084388"/>
            <a:ext cx="1422400" cy="253365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9" name="Line 49"/>
          <p:cNvSpPr>
            <a:spLocks noChangeShapeType="1"/>
          </p:cNvSpPr>
          <p:nvPr/>
        </p:nvSpPr>
        <p:spPr bwMode="auto">
          <a:xfrm>
            <a:off x="4584700" y="2084388"/>
            <a:ext cx="1828800" cy="253365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0" name="Line 50"/>
          <p:cNvSpPr>
            <a:spLocks noChangeShapeType="1"/>
          </p:cNvSpPr>
          <p:nvPr/>
        </p:nvSpPr>
        <p:spPr bwMode="auto">
          <a:xfrm>
            <a:off x="4591050" y="2084388"/>
            <a:ext cx="2235200" cy="253365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2" name="Oval 52"/>
          <p:cNvSpPr>
            <a:spLocks noChangeArrowheads="1"/>
          </p:cNvSpPr>
          <p:nvPr/>
        </p:nvSpPr>
        <p:spPr bwMode="auto">
          <a:xfrm>
            <a:off x="2806700" y="2579688"/>
            <a:ext cx="3556000" cy="1117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Relatively small number of</a:t>
            </a:r>
          </a:p>
          <a:p>
            <a:pPr algn="ctr"/>
            <a:r>
              <a:rPr lang="en-US"/>
              <a:t>general influences?</a:t>
            </a:r>
          </a:p>
        </p:txBody>
      </p:sp>
      <p:sp>
        <p:nvSpPr>
          <p:cNvPr id="430134" name="Text Box 54"/>
          <p:cNvSpPr txBox="1">
            <a:spLocks noChangeArrowheads="1"/>
          </p:cNvSpPr>
          <p:nvPr/>
        </p:nvSpPr>
        <p:spPr bwMode="auto">
          <a:xfrm>
            <a:off x="1193800" y="5808663"/>
            <a:ext cx="6940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chemeClr val="accent2"/>
                </a:solidFill>
              </a:rPr>
              <a:t>But very unlikely that every cognitive variable requires a separate explanation!</a:t>
            </a:r>
          </a:p>
        </p:txBody>
      </p:sp>
      <p:sp>
        <p:nvSpPr>
          <p:cNvPr id="430136" name="Text Box 56"/>
          <p:cNvSpPr txBox="1">
            <a:spLocks noChangeArrowheads="1"/>
          </p:cNvSpPr>
          <p:nvPr/>
        </p:nvSpPr>
        <p:spPr bwMode="auto">
          <a:xfrm>
            <a:off x="46038" y="400050"/>
            <a:ext cx="9117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Number of independent age-related influences still not known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Text Box 2"/>
          <p:cNvSpPr txBox="1">
            <a:spLocks noChangeArrowheads="1"/>
          </p:cNvSpPr>
          <p:nvPr/>
        </p:nvSpPr>
        <p:spPr bwMode="auto">
          <a:xfrm>
            <a:off x="371475" y="1760538"/>
            <a:ext cx="8558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How can we ensure that the results with new variables are not</a:t>
            </a:r>
          </a:p>
          <a:p>
            <a:r>
              <a:rPr lang="en-US" sz="2400"/>
              <a:t> merely additional manifestations of what is already known?</a:t>
            </a:r>
            <a:endParaRPr lang="en-US" sz="2400" i="1">
              <a:solidFill>
                <a:schemeClr val="accent2"/>
              </a:solidFill>
            </a:endParaRPr>
          </a:p>
        </p:txBody>
      </p:sp>
      <p:sp>
        <p:nvSpPr>
          <p:cNvPr id="424998" name="Text Box 38"/>
          <p:cNvSpPr txBox="1">
            <a:spLocks noChangeArrowheads="1"/>
          </p:cNvSpPr>
          <p:nvPr/>
        </p:nvSpPr>
        <p:spPr bwMode="auto">
          <a:xfrm>
            <a:off x="587375" y="306388"/>
            <a:ext cx="6753225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Controversy # 2:</a:t>
            </a:r>
          </a:p>
          <a:p>
            <a:pPr lvl="1"/>
            <a:r>
              <a:rPr lang="en-US" sz="2400" b="1">
                <a:solidFill>
                  <a:schemeClr val="accent2"/>
                </a:solidFill>
              </a:rPr>
              <a:t>How can we avoid rediscovering the same</a:t>
            </a:r>
          </a:p>
          <a:p>
            <a:pPr lvl="1"/>
            <a:r>
              <a:rPr lang="en-US" sz="2400" b="1">
                <a:solidFill>
                  <a:schemeClr val="accent2"/>
                </a:solidFill>
              </a:rPr>
              <a:t>	 phenomena?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Text Box 2"/>
          <p:cNvSpPr txBox="1">
            <a:spLocks noChangeArrowheads="1"/>
          </p:cNvSpPr>
          <p:nvPr/>
        </p:nvSpPr>
        <p:spPr bwMode="auto">
          <a:xfrm>
            <a:off x="1063625" y="1827213"/>
            <a:ext cx="67945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CC00"/>
                </a:solidFill>
              </a:rPr>
              <a:t>Interpret results of new variables in the context of what has</a:t>
            </a:r>
          </a:p>
          <a:p>
            <a:r>
              <a:rPr lang="en-US" sz="2000">
                <a:solidFill>
                  <a:srgbClr val="00CC00"/>
                </a:solidFill>
              </a:rPr>
              <a:t> already been established – </a:t>
            </a:r>
            <a:r>
              <a:rPr lang="en-US" sz="2400" b="1" i="1">
                <a:solidFill>
                  <a:srgbClr val="00CC00"/>
                </a:solidFill>
              </a:rPr>
              <a:t>Contextual Analysis</a:t>
            </a:r>
          </a:p>
        </p:txBody>
      </p:sp>
      <p:sp>
        <p:nvSpPr>
          <p:cNvPr id="403460" name="Oval 4"/>
          <p:cNvSpPr>
            <a:spLocks noChangeArrowheads="1"/>
          </p:cNvSpPr>
          <p:nvPr/>
        </p:nvSpPr>
        <p:spPr bwMode="auto">
          <a:xfrm>
            <a:off x="2305050" y="3295650"/>
            <a:ext cx="495300" cy="4476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1" name="Oval 5"/>
          <p:cNvSpPr>
            <a:spLocks noChangeArrowheads="1"/>
          </p:cNvSpPr>
          <p:nvPr/>
        </p:nvSpPr>
        <p:spPr bwMode="auto">
          <a:xfrm>
            <a:off x="2295525" y="5829300"/>
            <a:ext cx="495300" cy="4476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2" name="Oval 6"/>
          <p:cNvSpPr>
            <a:spLocks noChangeArrowheads="1"/>
          </p:cNvSpPr>
          <p:nvPr/>
        </p:nvSpPr>
        <p:spPr bwMode="auto">
          <a:xfrm>
            <a:off x="2295525" y="5200650"/>
            <a:ext cx="495300" cy="4476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3" name="Oval 7"/>
          <p:cNvSpPr>
            <a:spLocks noChangeArrowheads="1"/>
          </p:cNvSpPr>
          <p:nvPr/>
        </p:nvSpPr>
        <p:spPr bwMode="auto">
          <a:xfrm>
            <a:off x="2295525" y="4572000"/>
            <a:ext cx="495300" cy="4476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4" name="Oval 8"/>
          <p:cNvSpPr>
            <a:spLocks noChangeArrowheads="1"/>
          </p:cNvSpPr>
          <p:nvPr/>
        </p:nvSpPr>
        <p:spPr bwMode="auto">
          <a:xfrm>
            <a:off x="2295525" y="3933825"/>
            <a:ext cx="495300" cy="4476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3467" name="AutoShape 11"/>
          <p:cNvCxnSpPr>
            <a:cxnSpLocks noChangeShapeType="1"/>
            <a:stCxn id="403460" idx="6"/>
            <a:endCxn id="403464" idx="6"/>
          </p:cNvCxnSpPr>
          <p:nvPr/>
        </p:nvCxnSpPr>
        <p:spPr bwMode="auto">
          <a:xfrm flipH="1">
            <a:off x="2790825" y="3519488"/>
            <a:ext cx="9525" cy="638175"/>
          </a:xfrm>
          <a:prstGeom prst="curvedConnector3">
            <a:avLst>
              <a:gd name="adj1" fmla="val -24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3468" name="AutoShape 12"/>
          <p:cNvCxnSpPr>
            <a:cxnSpLocks noChangeShapeType="1"/>
            <a:stCxn id="403464" idx="6"/>
            <a:endCxn id="403463" idx="6"/>
          </p:cNvCxnSpPr>
          <p:nvPr/>
        </p:nvCxnSpPr>
        <p:spPr bwMode="auto">
          <a:xfrm>
            <a:off x="2790825" y="4157663"/>
            <a:ext cx="1588" cy="638175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3469" name="AutoShape 13"/>
          <p:cNvCxnSpPr>
            <a:cxnSpLocks noChangeShapeType="1"/>
            <a:stCxn id="403463" idx="6"/>
            <a:endCxn id="403462" idx="6"/>
          </p:cNvCxnSpPr>
          <p:nvPr/>
        </p:nvCxnSpPr>
        <p:spPr bwMode="auto">
          <a:xfrm>
            <a:off x="2790825" y="4795838"/>
            <a:ext cx="1588" cy="62865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3470" name="AutoShape 14"/>
          <p:cNvCxnSpPr>
            <a:cxnSpLocks noChangeShapeType="1"/>
            <a:stCxn id="403462" idx="6"/>
            <a:endCxn id="403461" idx="6"/>
          </p:cNvCxnSpPr>
          <p:nvPr/>
        </p:nvCxnSpPr>
        <p:spPr bwMode="auto">
          <a:xfrm>
            <a:off x="2790825" y="5424488"/>
            <a:ext cx="1588" cy="62865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3471" name="AutoShape 15"/>
          <p:cNvCxnSpPr>
            <a:cxnSpLocks noChangeShapeType="1"/>
            <a:stCxn id="403460" idx="6"/>
            <a:endCxn id="403463" idx="6"/>
          </p:cNvCxnSpPr>
          <p:nvPr/>
        </p:nvCxnSpPr>
        <p:spPr bwMode="auto">
          <a:xfrm flipH="1">
            <a:off x="2790825" y="3519488"/>
            <a:ext cx="9525" cy="1276350"/>
          </a:xfrm>
          <a:prstGeom prst="curvedConnector3">
            <a:avLst>
              <a:gd name="adj1" fmla="val -33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3472" name="AutoShape 16"/>
          <p:cNvCxnSpPr>
            <a:cxnSpLocks noChangeShapeType="1"/>
            <a:stCxn id="403464" idx="6"/>
            <a:endCxn id="403462" idx="6"/>
          </p:cNvCxnSpPr>
          <p:nvPr/>
        </p:nvCxnSpPr>
        <p:spPr bwMode="auto">
          <a:xfrm>
            <a:off x="2790825" y="4157663"/>
            <a:ext cx="1588" cy="1266825"/>
          </a:xfrm>
          <a:prstGeom prst="curvedConnector3">
            <a:avLst>
              <a:gd name="adj1" fmla="val 210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3473" name="AutoShape 17"/>
          <p:cNvCxnSpPr>
            <a:cxnSpLocks noChangeShapeType="1"/>
            <a:stCxn id="403463" idx="6"/>
            <a:endCxn id="403461" idx="6"/>
          </p:cNvCxnSpPr>
          <p:nvPr/>
        </p:nvCxnSpPr>
        <p:spPr bwMode="auto">
          <a:xfrm>
            <a:off x="2790825" y="4795838"/>
            <a:ext cx="1588" cy="1257300"/>
          </a:xfrm>
          <a:prstGeom prst="curvedConnector3">
            <a:avLst>
              <a:gd name="adj1" fmla="val 228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3474" name="AutoShape 18"/>
          <p:cNvCxnSpPr>
            <a:cxnSpLocks noChangeShapeType="1"/>
            <a:stCxn id="403460" idx="6"/>
            <a:endCxn id="403462" idx="6"/>
          </p:cNvCxnSpPr>
          <p:nvPr/>
        </p:nvCxnSpPr>
        <p:spPr bwMode="auto">
          <a:xfrm flipH="1">
            <a:off x="2790825" y="3519488"/>
            <a:ext cx="9525" cy="1905000"/>
          </a:xfrm>
          <a:prstGeom prst="curvedConnector3">
            <a:avLst>
              <a:gd name="adj1" fmla="val -45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3475" name="AutoShape 19"/>
          <p:cNvCxnSpPr>
            <a:cxnSpLocks noChangeShapeType="1"/>
            <a:stCxn id="403464" idx="6"/>
            <a:endCxn id="403461" idx="6"/>
          </p:cNvCxnSpPr>
          <p:nvPr/>
        </p:nvCxnSpPr>
        <p:spPr bwMode="auto">
          <a:xfrm>
            <a:off x="2790825" y="4157663"/>
            <a:ext cx="1588" cy="1895475"/>
          </a:xfrm>
          <a:prstGeom prst="curvedConnector3">
            <a:avLst>
              <a:gd name="adj1" fmla="val 294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3476" name="AutoShape 20"/>
          <p:cNvCxnSpPr>
            <a:cxnSpLocks noChangeShapeType="1"/>
            <a:stCxn id="403460" idx="6"/>
            <a:endCxn id="403461" idx="6"/>
          </p:cNvCxnSpPr>
          <p:nvPr/>
        </p:nvCxnSpPr>
        <p:spPr bwMode="auto">
          <a:xfrm flipH="1">
            <a:off x="2790825" y="3519488"/>
            <a:ext cx="9525" cy="2533650"/>
          </a:xfrm>
          <a:prstGeom prst="curvedConnector3">
            <a:avLst>
              <a:gd name="adj1" fmla="val -64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3477" name="Text Box 21"/>
          <p:cNvSpPr txBox="1">
            <a:spLocks noChangeArrowheads="1"/>
          </p:cNvSpPr>
          <p:nvPr/>
        </p:nvSpPr>
        <p:spPr bwMode="auto">
          <a:xfrm>
            <a:off x="4984750" y="3106738"/>
            <a:ext cx="50958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Age</a:t>
            </a:r>
          </a:p>
        </p:txBody>
      </p:sp>
      <p:sp>
        <p:nvSpPr>
          <p:cNvPr id="403478" name="Text Box 22"/>
          <p:cNvSpPr txBox="1">
            <a:spLocks noChangeArrowheads="1"/>
          </p:cNvSpPr>
          <p:nvPr/>
        </p:nvSpPr>
        <p:spPr bwMode="auto">
          <a:xfrm>
            <a:off x="4827588" y="5078413"/>
            <a:ext cx="844550" cy="5270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chemeClr val="bg2"/>
                </a:solidFill>
              </a:rPr>
              <a:t>Target</a:t>
            </a:r>
          </a:p>
          <a:p>
            <a:pPr algn="ctr"/>
            <a:r>
              <a:rPr lang="en-US" sz="1400">
                <a:solidFill>
                  <a:schemeClr val="bg2"/>
                </a:solidFill>
              </a:rPr>
              <a:t>Variable</a:t>
            </a:r>
          </a:p>
        </p:txBody>
      </p:sp>
      <p:sp>
        <p:nvSpPr>
          <p:cNvPr id="403480" name="Line 24"/>
          <p:cNvSpPr>
            <a:spLocks noChangeShapeType="1"/>
          </p:cNvSpPr>
          <p:nvPr/>
        </p:nvSpPr>
        <p:spPr bwMode="auto">
          <a:xfrm>
            <a:off x="5238750" y="3429000"/>
            <a:ext cx="9525" cy="1647825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81" name="Text Box 25"/>
          <p:cNvSpPr txBox="1">
            <a:spLocks noChangeArrowheads="1"/>
          </p:cNvSpPr>
          <p:nvPr/>
        </p:nvSpPr>
        <p:spPr bwMode="auto">
          <a:xfrm>
            <a:off x="2317750" y="3367088"/>
            <a:ext cx="4460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Voc</a:t>
            </a:r>
          </a:p>
        </p:txBody>
      </p:sp>
      <p:sp>
        <p:nvSpPr>
          <p:cNvPr id="403482" name="Text Box 26"/>
          <p:cNvSpPr txBox="1">
            <a:spLocks noChangeArrowheads="1"/>
          </p:cNvSpPr>
          <p:nvPr/>
        </p:nvSpPr>
        <p:spPr bwMode="auto">
          <a:xfrm>
            <a:off x="2270125" y="4005263"/>
            <a:ext cx="5381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Reas</a:t>
            </a:r>
          </a:p>
        </p:txBody>
      </p:sp>
      <p:sp>
        <p:nvSpPr>
          <p:cNvPr id="403483" name="Text Box 27"/>
          <p:cNvSpPr txBox="1">
            <a:spLocks noChangeArrowheads="1"/>
          </p:cNvSpPr>
          <p:nvPr/>
        </p:nvSpPr>
        <p:spPr bwMode="auto">
          <a:xfrm>
            <a:off x="2232025" y="4652963"/>
            <a:ext cx="614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Space</a:t>
            </a:r>
          </a:p>
        </p:txBody>
      </p:sp>
      <p:sp>
        <p:nvSpPr>
          <p:cNvPr id="403484" name="Text Box 28"/>
          <p:cNvSpPr txBox="1">
            <a:spLocks noChangeArrowheads="1"/>
          </p:cNvSpPr>
          <p:nvPr/>
        </p:nvSpPr>
        <p:spPr bwMode="auto">
          <a:xfrm>
            <a:off x="2279650" y="5281613"/>
            <a:ext cx="522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Mem</a:t>
            </a:r>
          </a:p>
        </p:txBody>
      </p:sp>
      <p:sp>
        <p:nvSpPr>
          <p:cNvPr id="403485" name="Text Box 29"/>
          <p:cNvSpPr txBox="1">
            <a:spLocks noChangeArrowheads="1"/>
          </p:cNvSpPr>
          <p:nvPr/>
        </p:nvSpPr>
        <p:spPr bwMode="auto">
          <a:xfrm>
            <a:off x="2232025" y="5900738"/>
            <a:ext cx="622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Speed</a:t>
            </a:r>
          </a:p>
        </p:txBody>
      </p:sp>
      <p:sp>
        <p:nvSpPr>
          <p:cNvPr id="403486" name="Line 30"/>
          <p:cNvSpPr>
            <a:spLocks noChangeShapeType="1"/>
          </p:cNvSpPr>
          <p:nvPr/>
        </p:nvSpPr>
        <p:spPr bwMode="auto">
          <a:xfrm>
            <a:off x="2781300" y="3524250"/>
            <a:ext cx="2038350" cy="1762125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87" name="Line 31"/>
          <p:cNvSpPr>
            <a:spLocks noChangeShapeType="1"/>
          </p:cNvSpPr>
          <p:nvPr/>
        </p:nvSpPr>
        <p:spPr bwMode="auto">
          <a:xfrm>
            <a:off x="2781300" y="4152900"/>
            <a:ext cx="2028825" cy="1133475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88" name="Line 32"/>
          <p:cNvSpPr>
            <a:spLocks noChangeShapeType="1"/>
          </p:cNvSpPr>
          <p:nvPr/>
        </p:nvSpPr>
        <p:spPr bwMode="auto">
          <a:xfrm>
            <a:off x="2809875" y="4800600"/>
            <a:ext cx="2038350" cy="51435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89" name="Line 33"/>
          <p:cNvSpPr>
            <a:spLocks noChangeShapeType="1"/>
          </p:cNvSpPr>
          <p:nvPr/>
        </p:nvSpPr>
        <p:spPr bwMode="auto">
          <a:xfrm flipV="1">
            <a:off x="2790825" y="5314950"/>
            <a:ext cx="2038350" cy="104775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90" name="Line 34"/>
          <p:cNvSpPr>
            <a:spLocks noChangeShapeType="1"/>
          </p:cNvSpPr>
          <p:nvPr/>
        </p:nvSpPr>
        <p:spPr bwMode="auto">
          <a:xfrm flipV="1">
            <a:off x="2800350" y="5334000"/>
            <a:ext cx="2019300" cy="7239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91" name="Line 35"/>
          <p:cNvSpPr>
            <a:spLocks noChangeShapeType="1"/>
          </p:cNvSpPr>
          <p:nvPr/>
        </p:nvSpPr>
        <p:spPr bwMode="auto">
          <a:xfrm flipH="1">
            <a:off x="2790825" y="3429000"/>
            <a:ext cx="2438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92" name="Line 36"/>
          <p:cNvSpPr>
            <a:spLocks noChangeShapeType="1"/>
          </p:cNvSpPr>
          <p:nvPr/>
        </p:nvSpPr>
        <p:spPr bwMode="auto">
          <a:xfrm flipH="1">
            <a:off x="2790825" y="3419475"/>
            <a:ext cx="2438400" cy="73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93" name="Line 37"/>
          <p:cNvSpPr>
            <a:spLocks noChangeShapeType="1"/>
          </p:cNvSpPr>
          <p:nvPr/>
        </p:nvSpPr>
        <p:spPr bwMode="auto">
          <a:xfrm flipH="1">
            <a:off x="2781300" y="3419475"/>
            <a:ext cx="2447925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94" name="Line 38"/>
          <p:cNvSpPr>
            <a:spLocks noChangeShapeType="1"/>
          </p:cNvSpPr>
          <p:nvPr/>
        </p:nvSpPr>
        <p:spPr bwMode="auto">
          <a:xfrm flipH="1">
            <a:off x="2790825" y="3429000"/>
            <a:ext cx="2447925" cy="200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95" name="Line 39"/>
          <p:cNvSpPr>
            <a:spLocks noChangeShapeType="1"/>
          </p:cNvSpPr>
          <p:nvPr/>
        </p:nvSpPr>
        <p:spPr bwMode="auto">
          <a:xfrm flipH="1">
            <a:off x="2790825" y="3419475"/>
            <a:ext cx="2457450" cy="263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496" name="Text Box 40"/>
          <p:cNvSpPr txBox="1">
            <a:spLocks noChangeArrowheads="1"/>
          </p:cNvSpPr>
          <p:nvPr/>
        </p:nvSpPr>
        <p:spPr bwMode="auto">
          <a:xfrm>
            <a:off x="596900" y="3198813"/>
            <a:ext cx="103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CC00"/>
                </a:solidFill>
              </a:rPr>
              <a:t>Context</a:t>
            </a:r>
          </a:p>
        </p:txBody>
      </p:sp>
      <p:sp>
        <p:nvSpPr>
          <p:cNvPr id="403499" name="Freeform 43"/>
          <p:cNvSpPr>
            <a:spLocks/>
          </p:cNvSpPr>
          <p:nvPr/>
        </p:nvSpPr>
        <p:spPr bwMode="auto">
          <a:xfrm>
            <a:off x="1492250" y="2622550"/>
            <a:ext cx="4864100" cy="4152900"/>
          </a:xfrm>
          <a:custGeom>
            <a:avLst/>
            <a:gdLst>
              <a:gd name="T0" fmla="*/ 508 w 3064"/>
              <a:gd name="T1" fmla="*/ 284 h 2616"/>
              <a:gd name="T2" fmla="*/ 52 w 3064"/>
              <a:gd name="T3" fmla="*/ 772 h 2616"/>
              <a:gd name="T4" fmla="*/ 196 w 3064"/>
              <a:gd name="T5" fmla="*/ 1652 h 2616"/>
              <a:gd name="T6" fmla="*/ 356 w 3064"/>
              <a:gd name="T7" fmla="*/ 2476 h 2616"/>
              <a:gd name="T8" fmla="*/ 1100 w 3064"/>
              <a:gd name="T9" fmla="*/ 2492 h 2616"/>
              <a:gd name="T10" fmla="*/ 1844 w 3064"/>
              <a:gd name="T11" fmla="*/ 2108 h 2616"/>
              <a:gd name="T12" fmla="*/ 1988 w 3064"/>
              <a:gd name="T13" fmla="*/ 1260 h 2616"/>
              <a:gd name="T14" fmla="*/ 2524 w 3064"/>
              <a:gd name="T15" fmla="*/ 892 h 2616"/>
              <a:gd name="T16" fmla="*/ 2868 w 3064"/>
              <a:gd name="T17" fmla="*/ 620 h 2616"/>
              <a:gd name="T18" fmla="*/ 2924 w 3064"/>
              <a:gd name="T19" fmla="*/ 84 h 2616"/>
              <a:gd name="T20" fmla="*/ 2028 w 3064"/>
              <a:gd name="T21" fmla="*/ 116 h 2616"/>
              <a:gd name="T22" fmla="*/ 1076 w 3064"/>
              <a:gd name="T23" fmla="*/ 340 h 2616"/>
              <a:gd name="T24" fmla="*/ 508 w 3064"/>
              <a:gd name="T25" fmla="*/ 284 h 2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064" h="2616">
                <a:moveTo>
                  <a:pt x="508" y="284"/>
                </a:moveTo>
                <a:cubicBezTo>
                  <a:pt x="337" y="356"/>
                  <a:pt x="104" y="544"/>
                  <a:pt x="52" y="772"/>
                </a:cubicBezTo>
                <a:cubicBezTo>
                  <a:pt x="0" y="1000"/>
                  <a:pt x="145" y="1368"/>
                  <a:pt x="196" y="1652"/>
                </a:cubicBezTo>
                <a:cubicBezTo>
                  <a:pt x="247" y="1936"/>
                  <a:pt x="205" y="2336"/>
                  <a:pt x="356" y="2476"/>
                </a:cubicBezTo>
                <a:cubicBezTo>
                  <a:pt x="507" y="2616"/>
                  <a:pt x="852" y="2553"/>
                  <a:pt x="1100" y="2492"/>
                </a:cubicBezTo>
                <a:cubicBezTo>
                  <a:pt x="1348" y="2431"/>
                  <a:pt x="1696" y="2313"/>
                  <a:pt x="1844" y="2108"/>
                </a:cubicBezTo>
                <a:cubicBezTo>
                  <a:pt x="1992" y="1903"/>
                  <a:pt x="1875" y="1463"/>
                  <a:pt x="1988" y="1260"/>
                </a:cubicBezTo>
                <a:cubicBezTo>
                  <a:pt x="2101" y="1057"/>
                  <a:pt x="2377" y="999"/>
                  <a:pt x="2524" y="892"/>
                </a:cubicBezTo>
                <a:cubicBezTo>
                  <a:pt x="2671" y="785"/>
                  <a:pt x="2801" y="755"/>
                  <a:pt x="2868" y="620"/>
                </a:cubicBezTo>
                <a:cubicBezTo>
                  <a:pt x="2935" y="485"/>
                  <a:pt x="3064" y="168"/>
                  <a:pt x="2924" y="84"/>
                </a:cubicBezTo>
                <a:cubicBezTo>
                  <a:pt x="2784" y="0"/>
                  <a:pt x="2336" y="73"/>
                  <a:pt x="2028" y="116"/>
                </a:cubicBezTo>
                <a:cubicBezTo>
                  <a:pt x="1720" y="159"/>
                  <a:pt x="1328" y="315"/>
                  <a:pt x="1076" y="340"/>
                </a:cubicBezTo>
                <a:cubicBezTo>
                  <a:pt x="824" y="365"/>
                  <a:pt x="679" y="212"/>
                  <a:pt x="508" y="284"/>
                </a:cubicBezTo>
                <a:close/>
              </a:path>
            </a:pathLst>
          </a:custGeom>
          <a:noFill/>
          <a:ln w="19050" cap="flat" cmpd="sng">
            <a:solidFill>
              <a:srgbClr val="00CC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500" name="Text Box 44"/>
          <p:cNvSpPr txBox="1">
            <a:spLocks noChangeArrowheads="1"/>
          </p:cNvSpPr>
          <p:nvPr/>
        </p:nvSpPr>
        <p:spPr bwMode="auto">
          <a:xfrm>
            <a:off x="587375" y="306388"/>
            <a:ext cx="6753225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Controversy # 2:</a:t>
            </a:r>
          </a:p>
          <a:p>
            <a:pPr lvl="1"/>
            <a:r>
              <a:rPr lang="en-US" sz="2400" b="1">
                <a:solidFill>
                  <a:schemeClr val="accent2"/>
                </a:solidFill>
              </a:rPr>
              <a:t>How can we avoid rediscovering the same</a:t>
            </a:r>
          </a:p>
          <a:p>
            <a:pPr lvl="1"/>
            <a:r>
              <a:rPr lang="en-US" sz="2400" b="1">
                <a:solidFill>
                  <a:schemeClr val="accent2"/>
                </a:solidFill>
              </a:rPr>
              <a:t>	 phenomena?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Text Box 2"/>
          <p:cNvSpPr txBox="1">
            <a:spLocks noChangeArrowheads="1"/>
          </p:cNvSpPr>
          <p:nvPr/>
        </p:nvSpPr>
        <p:spPr bwMode="auto">
          <a:xfrm>
            <a:off x="900113" y="314325"/>
            <a:ext cx="1387475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Synonym Vocabulary</a:t>
            </a:r>
          </a:p>
        </p:txBody>
      </p:sp>
      <p:sp>
        <p:nvSpPr>
          <p:cNvPr id="413699" name="Text Box 3"/>
          <p:cNvSpPr txBox="1">
            <a:spLocks noChangeArrowheads="1"/>
          </p:cNvSpPr>
          <p:nvPr/>
        </p:nvSpPr>
        <p:spPr bwMode="auto">
          <a:xfrm>
            <a:off x="931863" y="639763"/>
            <a:ext cx="13589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Antonym Vocabulary</a:t>
            </a:r>
          </a:p>
        </p:txBody>
      </p:sp>
      <p:sp>
        <p:nvSpPr>
          <p:cNvPr id="413700" name="Text Box 4"/>
          <p:cNvSpPr txBox="1">
            <a:spLocks noChangeArrowheads="1"/>
          </p:cNvSpPr>
          <p:nvPr/>
        </p:nvSpPr>
        <p:spPr bwMode="auto">
          <a:xfrm>
            <a:off x="1109663" y="939800"/>
            <a:ext cx="1184275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WAIS Vocabulary</a:t>
            </a:r>
          </a:p>
        </p:txBody>
      </p:sp>
      <p:sp>
        <p:nvSpPr>
          <p:cNvPr id="413701" name="Text Box 5"/>
          <p:cNvSpPr txBox="1">
            <a:spLocks noChangeArrowheads="1"/>
          </p:cNvSpPr>
          <p:nvPr/>
        </p:nvSpPr>
        <p:spPr bwMode="auto">
          <a:xfrm>
            <a:off x="817563" y="1239838"/>
            <a:ext cx="14732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WJ Picture Vocabulary</a:t>
            </a:r>
          </a:p>
        </p:txBody>
      </p:sp>
      <p:sp>
        <p:nvSpPr>
          <p:cNvPr id="413702" name="Text Box 6"/>
          <p:cNvSpPr txBox="1">
            <a:spLocks noChangeArrowheads="1"/>
          </p:cNvSpPr>
          <p:nvPr/>
        </p:nvSpPr>
        <p:spPr bwMode="auto">
          <a:xfrm>
            <a:off x="1668463" y="1816100"/>
            <a:ext cx="6223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Ravens</a:t>
            </a:r>
          </a:p>
        </p:txBody>
      </p:sp>
      <p:sp>
        <p:nvSpPr>
          <p:cNvPr id="413703" name="Text Box 7"/>
          <p:cNvSpPr txBox="1">
            <a:spLocks noChangeArrowheads="1"/>
          </p:cNvSpPr>
          <p:nvPr/>
        </p:nvSpPr>
        <p:spPr bwMode="auto">
          <a:xfrm>
            <a:off x="1014413" y="2106613"/>
            <a:ext cx="1274762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Shipley Abstraction</a:t>
            </a:r>
          </a:p>
        </p:txBody>
      </p:sp>
      <p:sp>
        <p:nvSpPr>
          <p:cNvPr id="413704" name="Text Box 8"/>
          <p:cNvSpPr txBox="1">
            <a:spLocks noChangeArrowheads="1"/>
          </p:cNvSpPr>
          <p:nvPr/>
        </p:nvSpPr>
        <p:spPr bwMode="auto">
          <a:xfrm>
            <a:off x="1490663" y="2414588"/>
            <a:ext cx="803275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Letter Sets</a:t>
            </a:r>
          </a:p>
        </p:txBody>
      </p:sp>
      <p:sp>
        <p:nvSpPr>
          <p:cNvPr id="413705" name="Text Box 9"/>
          <p:cNvSpPr txBox="1">
            <a:spLocks noChangeArrowheads="1"/>
          </p:cNvSpPr>
          <p:nvPr/>
        </p:nvSpPr>
        <p:spPr bwMode="auto">
          <a:xfrm>
            <a:off x="1154113" y="3040063"/>
            <a:ext cx="1141412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Spatial Relations</a:t>
            </a:r>
          </a:p>
        </p:txBody>
      </p:sp>
      <p:sp>
        <p:nvSpPr>
          <p:cNvPr id="413706" name="Text Box 10"/>
          <p:cNvSpPr txBox="1">
            <a:spLocks noChangeArrowheads="1"/>
          </p:cNvSpPr>
          <p:nvPr/>
        </p:nvSpPr>
        <p:spPr bwMode="auto">
          <a:xfrm>
            <a:off x="1306513" y="3340100"/>
            <a:ext cx="97948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Paper Folding</a:t>
            </a:r>
          </a:p>
        </p:txBody>
      </p:sp>
      <p:sp>
        <p:nvSpPr>
          <p:cNvPr id="413707" name="Text Box 11"/>
          <p:cNvSpPr txBox="1">
            <a:spLocks noChangeArrowheads="1"/>
          </p:cNvSpPr>
          <p:nvPr/>
        </p:nvSpPr>
        <p:spPr bwMode="auto">
          <a:xfrm>
            <a:off x="1331913" y="3640138"/>
            <a:ext cx="9604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Form  Boards</a:t>
            </a:r>
          </a:p>
        </p:txBody>
      </p:sp>
      <p:sp>
        <p:nvSpPr>
          <p:cNvPr id="413708" name="Text Box 12"/>
          <p:cNvSpPr txBox="1">
            <a:spLocks noChangeArrowheads="1"/>
          </p:cNvSpPr>
          <p:nvPr/>
        </p:nvSpPr>
        <p:spPr bwMode="auto">
          <a:xfrm>
            <a:off x="1452563" y="4278313"/>
            <a:ext cx="841375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Free Recall</a:t>
            </a:r>
          </a:p>
        </p:txBody>
      </p:sp>
      <p:sp>
        <p:nvSpPr>
          <p:cNvPr id="413709" name="Text Box 13"/>
          <p:cNvSpPr txBox="1">
            <a:spLocks noChangeArrowheads="1"/>
          </p:cNvSpPr>
          <p:nvPr/>
        </p:nvSpPr>
        <p:spPr bwMode="auto">
          <a:xfrm>
            <a:off x="1084263" y="4578350"/>
            <a:ext cx="1204912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Paired Associates</a:t>
            </a:r>
          </a:p>
        </p:txBody>
      </p:sp>
      <p:sp>
        <p:nvSpPr>
          <p:cNvPr id="413710" name="Text Box 14"/>
          <p:cNvSpPr txBox="1">
            <a:spLocks noChangeArrowheads="1"/>
          </p:cNvSpPr>
          <p:nvPr/>
        </p:nvSpPr>
        <p:spPr bwMode="auto">
          <a:xfrm>
            <a:off x="1204913" y="4878388"/>
            <a:ext cx="10874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Logical Memory</a:t>
            </a:r>
          </a:p>
        </p:txBody>
      </p:sp>
      <p:sp>
        <p:nvSpPr>
          <p:cNvPr id="413711" name="Text Box 15"/>
          <p:cNvSpPr txBox="1">
            <a:spLocks noChangeArrowheads="1"/>
          </p:cNvSpPr>
          <p:nvPr/>
        </p:nvSpPr>
        <p:spPr bwMode="auto">
          <a:xfrm>
            <a:off x="1058863" y="5511800"/>
            <a:ext cx="123348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Letter Comparison</a:t>
            </a:r>
          </a:p>
        </p:txBody>
      </p:sp>
      <p:sp>
        <p:nvSpPr>
          <p:cNvPr id="413712" name="Text Box 16"/>
          <p:cNvSpPr txBox="1">
            <a:spLocks noChangeArrowheads="1"/>
          </p:cNvSpPr>
          <p:nvPr/>
        </p:nvSpPr>
        <p:spPr bwMode="auto">
          <a:xfrm>
            <a:off x="976313" y="5811838"/>
            <a:ext cx="1317625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Pattern Comparison</a:t>
            </a:r>
          </a:p>
        </p:txBody>
      </p:sp>
      <p:sp>
        <p:nvSpPr>
          <p:cNvPr id="413713" name="Text Box 17"/>
          <p:cNvSpPr txBox="1">
            <a:spLocks noChangeArrowheads="1"/>
          </p:cNvSpPr>
          <p:nvPr/>
        </p:nvSpPr>
        <p:spPr bwMode="auto">
          <a:xfrm>
            <a:off x="1382713" y="6111875"/>
            <a:ext cx="904875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Digit Symbol</a:t>
            </a:r>
          </a:p>
        </p:txBody>
      </p:sp>
      <p:sp>
        <p:nvSpPr>
          <p:cNvPr id="413714" name="Oval 18"/>
          <p:cNvSpPr>
            <a:spLocks noChangeArrowheads="1"/>
          </p:cNvSpPr>
          <p:nvPr/>
        </p:nvSpPr>
        <p:spPr bwMode="auto">
          <a:xfrm>
            <a:off x="3657600" y="627063"/>
            <a:ext cx="723900" cy="5857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15" name="Oval 19"/>
          <p:cNvSpPr>
            <a:spLocks noChangeArrowheads="1"/>
          </p:cNvSpPr>
          <p:nvPr/>
        </p:nvSpPr>
        <p:spPr bwMode="auto">
          <a:xfrm>
            <a:off x="3657600" y="2435225"/>
            <a:ext cx="736600" cy="5857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16" name="Oval 20"/>
          <p:cNvSpPr>
            <a:spLocks noChangeArrowheads="1"/>
          </p:cNvSpPr>
          <p:nvPr/>
        </p:nvSpPr>
        <p:spPr bwMode="auto">
          <a:xfrm>
            <a:off x="3657600" y="4379913"/>
            <a:ext cx="723900" cy="5857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17" name="Oval 21"/>
          <p:cNvSpPr>
            <a:spLocks noChangeArrowheads="1"/>
          </p:cNvSpPr>
          <p:nvPr/>
        </p:nvSpPr>
        <p:spPr bwMode="auto">
          <a:xfrm>
            <a:off x="3683000" y="5610225"/>
            <a:ext cx="711200" cy="5857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18" name="Text Box 22"/>
          <p:cNvSpPr txBox="1">
            <a:spLocks noChangeArrowheads="1"/>
          </p:cNvSpPr>
          <p:nvPr/>
        </p:nvSpPr>
        <p:spPr bwMode="auto">
          <a:xfrm>
            <a:off x="3733800" y="719138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Voc</a:t>
            </a:r>
          </a:p>
        </p:txBody>
      </p:sp>
      <p:sp>
        <p:nvSpPr>
          <p:cNvPr id="413719" name="Text Box 23"/>
          <p:cNvSpPr txBox="1">
            <a:spLocks noChangeArrowheads="1"/>
          </p:cNvSpPr>
          <p:nvPr/>
        </p:nvSpPr>
        <p:spPr bwMode="auto">
          <a:xfrm>
            <a:off x="3816350" y="2543175"/>
            <a:ext cx="42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Gf</a:t>
            </a:r>
          </a:p>
        </p:txBody>
      </p:sp>
      <p:sp>
        <p:nvSpPr>
          <p:cNvPr id="413720" name="Text Box 24"/>
          <p:cNvSpPr txBox="1">
            <a:spLocks noChangeArrowheads="1"/>
          </p:cNvSpPr>
          <p:nvPr/>
        </p:nvSpPr>
        <p:spPr bwMode="auto">
          <a:xfrm>
            <a:off x="3663950" y="45069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Mem</a:t>
            </a:r>
          </a:p>
        </p:txBody>
      </p:sp>
      <p:sp>
        <p:nvSpPr>
          <p:cNvPr id="413721" name="Text Box 25"/>
          <p:cNvSpPr txBox="1">
            <a:spLocks noChangeArrowheads="1"/>
          </p:cNvSpPr>
          <p:nvPr/>
        </p:nvSpPr>
        <p:spPr bwMode="auto">
          <a:xfrm>
            <a:off x="3625850" y="5729288"/>
            <a:ext cx="84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Speed</a:t>
            </a:r>
          </a:p>
        </p:txBody>
      </p:sp>
      <p:sp>
        <p:nvSpPr>
          <p:cNvPr id="413722" name="Line 26"/>
          <p:cNvSpPr>
            <a:spLocks noChangeShapeType="1"/>
          </p:cNvSpPr>
          <p:nvPr/>
        </p:nvSpPr>
        <p:spPr bwMode="auto">
          <a:xfrm flipH="1" flipV="1">
            <a:off x="2311400" y="465138"/>
            <a:ext cx="1339850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23" name="Line 27"/>
          <p:cNvSpPr>
            <a:spLocks noChangeShapeType="1"/>
          </p:cNvSpPr>
          <p:nvPr/>
        </p:nvSpPr>
        <p:spPr bwMode="auto">
          <a:xfrm flipH="1" flipV="1">
            <a:off x="2317750" y="765175"/>
            <a:ext cx="1333500" cy="153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24" name="Line 28"/>
          <p:cNvSpPr>
            <a:spLocks noChangeShapeType="1"/>
          </p:cNvSpPr>
          <p:nvPr/>
        </p:nvSpPr>
        <p:spPr bwMode="auto">
          <a:xfrm flipH="1">
            <a:off x="2317750" y="919163"/>
            <a:ext cx="1339850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25" name="Line 29"/>
          <p:cNvSpPr>
            <a:spLocks noChangeShapeType="1"/>
          </p:cNvSpPr>
          <p:nvPr/>
        </p:nvSpPr>
        <p:spPr bwMode="auto">
          <a:xfrm flipH="1">
            <a:off x="2317750" y="919163"/>
            <a:ext cx="1333500" cy="454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26" name="Line 30"/>
          <p:cNvSpPr>
            <a:spLocks noChangeShapeType="1"/>
          </p:cNvSpPr>
          <p:nvPr/>
        </p:nvSpPr>
        <p:spPr bwMode="auto">
          <a:xfrm flipH="1" flipV="1">
            <a:off x="2305050" y="4356100"/>
            <a:ext cx="135255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27" name="Line 31"/>
          <p:cNvSpPr>
            <a:spLocks noChangeShapeType="1"/>
          </p:cNvSpPr>
          <p:nvPr/>
        </p:nvSpPr>
        <p:spPr bwMode="auto">
          <a:xfrm flipH="1">
            <a:off x="2324100" y="4673600"/>
            <a:ext cx="1333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28" name="Line 32"/>
          <p:cNvSpPr>
            <a:spLocks noChangeShapeType="1"/>
          </p:cNvSpPr>
          <p:nvPr/>
        </p:nvSpPr>
        <p:spPr bwMode="auto">
          <a:xfrm flipH="1">
            <a:off x="2324100" y="4673600"/>
            <a:ext cx="1333500" cy="306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29" name="Line 33"/>
          <p:cNvSpPr>
            <a:spLocks noChangeShapeType="1"/>
          </p:cNvSpPr>
          <p:nvPr/>
        </p:nvSpPr>
        <p:spPr bwMode="auto">
          <a:xfrm flipH="1" flipV="1">
            <a:off x="2317750" y="5599113"/>
            <a:ext cx="136525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30" name="Line 34"/>
          <p:cNvSpPr>
            <a:spLocks noChangeShapeType="1"/>
          </p:cNvSpPr>
          <p:nvPr/>
        </p:nvSpPr>
        <p:spPr bwMode="auto">
          <a:xfrm flipH="1" flipV="1">
            <a:off x="2317750" y="5903913"/>
            <a:ext cx="13652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31" name="Line 35"/>
          <p:cNvSpPr>
            <a:spLocks noChangeShapeType="1"/>
          </p:cNvSpPr>
          <p:nvPr/>
        </p:nvSpPr>
        <p:spPr bwMode="auto">
          <a:xfrm flipH="1">
            <a:off x="2317750" y="5903913"/>
            <a:ext cx="136525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32" name="Text Box 36"/>
          <p:cNvSpPr txBox="1">
            <a:spLocks noChangeArrowheads="1"/>
          </p:cNvSpPr>
          <p:nvPr/>
        </p:nvSpPr>
        <p:spPr bwMode="auto">
          <a:xfrm>
            <a:off x="7569200" y="952500"/>
            <a:ext cx="600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413735" name="Line 39"/>
          <p:cNvSpPr>
            <a:spLocks noChangeShapeType="1"/>
          </p:cNvSpPr>
          <p:nvPr/>
        </p:nvSpPr>
        <p:spPr bwMode="auto">
          <a:xfrm flipH="1" flipV="1">
            <a:off x="2305050" y="1893888"/>
            <a:ext cx="137795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36" name="Line 40"/>
          <p:cNvSpPr>
            <a:spLocks noChangeShapeType="1"/>
          </p:cNvSpPr>
          <p:nvPr/>
        </p:nvSpPr>
        <p:spPr bwMode="auto">
          <a:xfrm flipH="1" flipV="1">
            <a:off x="2324100" y="2211388"/>
            <a:ext cx="13335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37" name="Line 41"/>
          <p:cNvSpPr>
            <a:spLocks noChangeShapeType="1"/>
          </p:cNvSpPr>
          <p:nvPr/>
        </p:nvSpPr>
        <p:spPr bwMode="auto">
          <a:xfrm flipH="1" flipV="1">
            <a:off x="2324100" y="2517775"/>
            <a:ext cx="130810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38" name="Line 42"/>
          <p:cNvSpPr>
            <a:spLocks noChangeShapeType="1"/>
          </p:cNvSpPr>
          <p:nvPr/>
        </p:nvSpPr>
        <p:spPr bwMode="auto">
          <a:xfrm flipH="1">
            <a:off x="4368800" y="1311275"/>
            <a:ext cx="3613150" cy="139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39" name="Line 43"/>
          <p:cNvSpPr>
            <a:spLocks noChangeShapeType="1"/>
          </p:cNvSpPr>
          <p:nvPr/>
        </p:nvSpPr>
        <p:spPr bwMode="auto">
          <a:xfrm flipH="1">
            <a:off x="4394200" y="1323975"/>
            <a:ext cx="3570288" cy="4578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40" name="Line 44"/>
          <p:cNvSpPr>
            <a:spLocks noChangeShapeType="1"/>
          </p:cNvSpPr>
          <p:nvPr/>
        </p:nvSpPr>
        <p:spPr bwMode="auto">
          <a:xfrm flipH="1">
            <a:off x="2322513" y="2751138"/>
            <a:ext cx="13144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41" name="Line 45"/>
          <p:cNvSpPr>
            <a:spLocks noChangeShapeType="1"/>
          </p:cNvSpPr>
          <p:nvPr/>
        </p:nvSpPr>
        <p:spPr bwMode="auto">
          <a:xfrm flipH="1">
            <a:off x="2341563" y="2751138"/>
            <a:ext cx="1295400" cy="698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42" name="Line 46"/>
          <p:cNvSpPr>
            <a:spLocks noChangeShapeType="1"/>
          </p:cNvSpPr>
          <p:nvPr/>
        </p:nvSpPr>
        <p:spPr bwMode="auto">
          <a:xfrm flipH="1">
            <a:off x="2341563" y="2738438"/>
            <a:ext cx="1333500" cy="1017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44" name="Line 48"/>
          <p:cNvSpPr>
            <a:spLocks noChangeShapeType="1"/>
          </p:cNvSpPr>
          <p:nvPr/>
        </p:nvSpPr>
        <p:spPr bwMode="auto">
          <a:xfrm flipH="1">
            <a:off x="4383088" y="1330325"/>
            <a:ext cx="3597275" cy="334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45" name="Line 49"/>
          <p:cNvSpPr>
            <a:spLocks noChangeShapeType="1"/>
          </p:cNvSpPr>
          <p:nvPr/>
        </p:nvSpPr>
        <p:spPr bwMode="auto">
          <a:xfrm flipH="1" flipV="1">
            <a:off x="4381500" y="936625"/>
            <a:ext cx="3182938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3747" name="AutoShape 51"/>
          <p:cNvCxnSpPr>
            <a:cxnSpLocks noChangeShapeType="1"/>
          </p:cNvCxnSpPr>
          <p:nvPr/>
        </p:nvCxnSpPr>
        <p:spPr bwMode="auto">
          <a:xfrm flipH="1" flipV="1">
            <a:off x="4394200" y="4673600"/>
            <a:ext cx="12700" cy="1230313"/>
          </a:xfrm>
          <a:prstGeom prst="curvedConnector3">
            <a:avLst>
              <a:gd name="adj1" fmla="val -18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3750" name="AutoShape 54"/>
          <p:cNvCxnSpPr>
            <a:cxnSpLocks noChangeShapeType="1"/>
          </p:cNvCxnSpPr>
          <p:nvPr/>
        </p:nvCxnSpPr>
        <p:spPr bwMode="auto">
          <a:xfrm flipH="1" flipV="1">
            <a:off x="4394200" y="920750"/>
            <a:ext cx="12700" cy="4983163"/>
          </a:xfrm>
          <a:prstGeom prst="curvedConnector3">
            <a:avLst>
              <a:gd name="adj1" fmla="val -51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3752" name="AutoShape 56"/>
          <p:cNvCxnSpPr>
            <a:cxnSpLocks noChangeShapeType="1"/>
          </p:cNvCxnSpPr>
          <p:nvPr/>
        </p:nvCxnSpPr>
        <p:spPr bwMode="auto">
          <a:xfrm flipV="1">
            <a:off x="4394200" y="920750"/>
            <a:ext cx="1588" cy="3752850"/>
          </a:xfrm>
          <a:prstGeom prst="curvedConnector3">
            <a:avLst>
              <a:gd name="adj1" fmla="val 272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3756" name="Text Box 60"/>
          <p:cNvSpPr txBox="1">
            <a:spLocks noChangeArrowheads="1"/>
          </p:cNvSpPr>
          <p:nvPr/>
        </p:nvSpPr>
        <p:spPr bwMode="auto">
          <a:xfrm>
            <a:off x="5191125" y="822325"/>
            <a:ext cx="585788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+.27</a:t>
            </a:r>
          </a:p>
        </p:txBody>
      </p:sp>
      <p:sp>
        <p:nvSpPr>
          <p:cNvPr id="413757" name="Text Box 61"/>
          <p:cNvSpPr txBox="1">
            <a:spLocks noChangeArrowheads="1"/>
          </p:cNvSpPr>
          <p:nvPr/>
        </p:nvSpPr>
        <p:spPr bwMode="auto">
          <a:xfrm>
            <a:off x="5559425" y="1978025"/>
            <a:ext cx="534988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-.48</a:t>
            </a:r>
          </a:p>
        </p:txBody>
      </p:sp>
      <p:sp>
        <p:nvSpPr>
          <p:cNvPr id="413759" name="Text Box 63"/>
          <p:cNvSpPr txBox="1">
            <a:spLocks noChangeArrowheads="1"/>
          </p:cNvSpPr>
          <p:nvPr/>
        </p:nvSpPr>
        <p:spPr bwMode="auto">
          <a:xfrm>
            <a:off x="5724525" y="2981325"/>
            <a:ext cx="534988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-.47</a:t>
            </a:r>
          </a:p>
        </p:txBody>
      </p:sp>
      <p:sp>
        <p:nvSpPr>
          <p:cNvPr id="413760" name="Text Box 64"/>
          <p:cNvSpPr txBox="1">
            <a:spLocks noChangeArrowheads="1"/>
          </p:cNvSpPr>
          <p:nvPr/>
        </p:nvSpPr>
        <p:spPr bwMode="auto">
          <a:xfrm>
            <a:off x="5495925" y="4035425"/>
            <a:ext cx="534988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-.61</a:t>
            </a:r>
          </a:p>
        </p:txBody>
      </p:sp>
      <p:cxnSp>
        <p:nvCxnSpPr>
          <p:cNvPr id="413766" name="AutoShape 70"/>
          <p:cNvCxnSpPr>
            <a:cxnSpLocks noChangeShapeType="1"/>
            <a:stCxn id="413714" idx="6"/>
            <a:endCxn id="413715" idx="6"/>
          </p:cNvCxnSpPr>
          <p:nvPr/>
        </p:nvCxnSpPr>
        <p:spPr bwMode="auto">
          <a:xfrm>
            <a:off x="4381500" y="920750"/>
            <a:ext cx="12700" cy="1808163"/>
          </a:xfrm>
          <a:prstGeom prst="curvedConnector3">
            <a:avLst>
              <a:gd name="adj1" fmla="val 19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3767" name="AutoShape 71"/>
          <p:cNvCxnSpPr>
            <a:cxnSpLocks noChangeShapeType="1"/>
            <a:stCxn id="413715" idx="6"/>
            <a:endCxn id="413716" idx="6"/>
          </p:cNvCxnSpPr>
          <p:nvPr/>
        </p:nvCxnSpPr>
        <p:spPr bwMode="auto">
          <a:xfrm flipH="1">
            <a:off x="4381500" y="2728913"/>
            <a:ext cx="12700" cy="1944687"/>
          </a:xfrm>
          <a:prstGeom prst="curvedConnector3">
            <a:avLst>
              <a:gd name="adj1" fmla="val -18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3768" name="AutoShape 72"/>
          <p:cNvCxnSpPr>
            <a:cxnSpLocks noChangeShapeType="1"/>
            <a:stCxn id="413715" idx="6"/>
            <a:endCxn id="413717" idx="6"/>
          </p:cNvCxnSpPr>
          <p:nvPr/>
        </p:nvCxnSpPr>
        <p:spPr bwMode="auto">
          <a:xfrm>
            <a:off x="4394200" y="2728913"/>
            <a:ext cx="1588" cy="3175000"/>
          </a:xfrm>
          <a:prstGeom prst="curvedConnector3">
            <a:avLst>
              <a:gd name="adj1" fmla="val 280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3769" name="Text Box 73"/>
          <p:cNvSpPr txBox="1">
            <a:spLocks noChangeArrowheads="1"/>
          </p:cNvSpPr>
          <p:nvPr/>
        </p:nvSpPr>
        <p:spPr bwMode="auto">
          <a:xfrm>
            <a:off x="5799138" y="4464050"/>
            <a:ext cx="2967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</a:rPr>
              <a:t>Age-related</a:t>
            </a:r>
          </a:p>
          <a:p>
            <a:r>
              <a:rPr lang="en-US" sz="2400" i="1">
                <a:solidFill>
                  <a:schemeClr val="accent2"/>
                </a:solidFill>
              </a:rPr>
              <a:t> influences on</a:t>
            </a:r>
          </a:p>
          <a:p>
            <a:r>
              <a:rPr lang="en-US" sz="2400" i="1">
                <a:solidFill>
                  <a:schemeClr val="accent2"/>
                </a:solidFill>
              </a:rPr>
              <a:t> cognitive abilities</a:t>
            </a:r>
          </a:p>
          <a:p>
            <a:r>
              <a:rPr lang="en-US" sz="2400" i="1">
                <a:solidFill>
                  <a:schemeClr val="accent2"/>
                </a:solidFill>
              </a:rPr>
              <a:t> are well-established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Text Box 2"/>
          <p:cNvSpPr txBox="1">
            <a:spLocks noChangeArrowheads="1"/>
          </p:cNvSpPr>
          <p:nvPr/>
        </p:nvSpPr>
        <p:spPr bwMode="auto">
          <a:xfrm>
            <a:off x="900113" y="314325"/>
            <a:ext cx="1390650" cy="2571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chemeClr val="bg2"/>
                </a:solidFill>
                <a:latin typeface="Arial" charset="0"/>
              </a:rPr>
              <a:t>Synonym Vocabulary</a:t>
            </a:r>
          </a:p>
        </p:txBody>
      </p:sp>
      <p:sp>
        <p:nvSpPr>
          <p:cNvPr id="407555" name="Text Box 3"/>
          <p:cNvSpPr txBox="1">
            <a:spLocks noChangeArrowheads="1"/>
          </p:cNvSpPr>
          <p:nvPr/>
        </p:nvSpPr>
        <p:spPr bwMode="auto">
          <a:xfrm>
            <a:off x="931863" y="639763"/>
            <a:ext cx="1362075" cy="2571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chemeClr val="bg2"/>
                </a:solidFill>
                <a:latin typeface="Arial" charset="0"/>
              </a:rPr>
              <a:t>Antonym Vocabulary</a:t>
            </a:r>
          </a:p>
        </p:txBody>
      </p:sp>
      <p:sp>
        <p:nvSpPr>
          <p:cNvPr id="407556" name="Text Box 4"/>
          <p:cNvSpPr txBox="1">
            <a:spLocks noChangeArrowheads="1"/>
          </p:cNvSpPr>
          <p:nvPr/>
        </p:nvSpPr>
        <p:spPr bwMode="auto">
          <a:xfrm>
            <a:off x="1109663" y="939800"/>
            <a:ext cx="1187450" cy="2571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chemeClr val="bg2"/>
                </a:solidFill>
                <a:latin typeface="Arial" charset="0"/>
              </a:rPr>
              <a:t>WAIS Vocabulary</a:t>
            </a:r>
          </a:p>
        </p:txBody>
      </p:sp>
      <p:sp>
        <p:nvSpPr>
          <p:cNvPr id="407557" name="Text Box 5"/>
          <p:cNvSpPr txBox="1">
            <a:spLocks noChangeArrowheads="1"/>
          </p:cNvSpPr>
          <p:nvPr/>
        </p:nvSpPr>
        <p:spPr bwMode="auto">
          <a:xfrm>
            <a:off x="817563" y="1239838"/>
            <a:ext cx="1476375" cy="2571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chemeClr val="bg2"/>
                </a:solidFill>
                <a:latin typeface="Arial" charset="0"/>
              </a:rPr>
              <a:t>WJ Picture Vocabulary</a:t>
            </a:r>
          </a:p>
        </p:txBody>
      </p:sp>
      <p:sp>
        <p:nvSpPr>
          <p:cNvPr id="407558" name="Text Box 6"/>
          <p:cNvSpPr txBox="1">
            <a:spLocks noChangeArrowheads="1"/>
          </p:cNvSpPr>
          <p:nvPr/>
        </p:nvSpPr>
        <p:spPr bwMode="auto">
          <a:xfrm>
            <a:off x="1668463" y="1816100"/>
            <a:ext cx="625475" cy="2571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chemeClr val="bg2"/>
                </a:solidFill>
                <a:latin typeface="Arial" charset="0"/>
              </a:rPr>
              <a:t>Ravens</a:t>
            </a:r>
          </a:p>
        </p:txBody>
      </p:sp>
      <p:sp>
        <p:nvSpPr>
          <p:cNvPr id="407559" name="Text Box 7"/>
          <p:cNvSpPr txBox="1">
            <a:spLocks noChangeArrowheads="1"/>
          </p:cNvSpPr>
          <p:nvPr/>
        </p:nvSpPr>
        <p:spPr bwMode="auto">
          <a:xfrm>
            <a:off x="1014413" y="2106613"/>
            <a:ext cx="1277937" cy="2571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chemeClr val="bg2"/>
                </a:solidFill>
                <a:latin typeface="Arial" charset="0"/>
              </a:rPr>
              <a:t>Shipley Abstraction</a:t>
            </a:r>
          </a:p>
        </p:txBody>
      </p:sp>
      <p:sp>
        <p:nvSpPr>
          <p:cNvPr id="407560" name="Text Box 8"/>
          <p:cNvSpPr txBox="1">
            <a:spLocks noChangeArrowheads="1"/>
          </p:cNvSpPr>
          <p:nvPr/>
        </p:nvSpPr>
        <p:spPr bwMode="auto">
          <a:xfrm>
            <a:off x="1490663" y="2414588"/>
            <a:ext cx="806450" cy="2571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chemeClr val="bg2"/>
                </a:solidFill>
                <a:latin typeface="Arial" charset="0"/>
              </a:rPr>
              <a:t>Letter Sets</a:t>
            </a:r>
          </a:p>
        </p:txBody>
      </p:sp>
      <p:sp>
        <p:nvSpPr>
          <p:cNvPr id="407561" name="Text Box 9"/>
          <p:cNvSpPr txBox="1">
            <a:spLocks noChangeArrowheads="1"/>
          </p:cNvSpPr>
          <p:nvPr/>
        </p:nvSpPr>
        <p:spPr bwMode="auto">
          <a:xfrm>
            <a:off x="1154113" y="2740025"/>
            <a:ext cx="1144587" cy="2571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chemeClr val="bg2"/>
                </a:solidFill>
                <a:latin typeface="Arial" charset="0"/>
              </a:rPr>
              <a:t>Spatial Relations</a:t>
            </a:r>
          </a:p>
        </p:txBody>
      </p:sp>
      <p:sp>
        <p:nvSpPr>
          <p:cNvPr id="407562" name="Text Box 10"/>
          <p:cNvSpPr txBox="1">
            <a:spLocks noChangeArrowheads="1"/>
          </p:cNvSpPr>
          <p:nvPr/>
        </p:nvSpPr>
        <p:spPr bwMode="auto">
          <a:xfrm>
            <a:off x="1306513" y="3040063"/>
            <a:ext cx="982662" cy="2571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chemeClr val="bg2"/>
                </a:solidFill>
                <a:latin typeface="Arial" charset="0"/>
              </a:rPr>
              <a:t>Paper Folding</a:t>
            </a:r>
          </a:p>
        </p:txBody>
      </p:sp>
      <p:sp>
        <p:nvSpPr>
          <p:cNvPr id="407563" name="Text Box 11"/>
          <p:cNvSpPr txBox="1">
            <a:spLocks noChangeArrowheads="1"/>
          </p:cNvSpPr>
          <p:nvPr/>
        </p:nvSpPr>
        <p:spPr bwMode="auto">
          <a:xfrm>
            <a:off x="1331913" y="3340100"/>
            <a:ext cx="963612" cy="2571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chemeClr val="bg2"/>
                </a:solidFill>
                <a:latin typeface="Arial" charset="0"/>
              </a:rPr>
              <a:t>Form  Boards</a:t>
            </a:r>
          </a:p>
        </p:txBody>
      </p:sp>
      <p:sp>
        <p:nvSpPr>
          <p:cNvPr id="407564" name="Text Box 12"/>
          <p:cNvSpPr txBox="1">
            <a:spLocks noChangeArrowheads="1"/>
          </p:cNvSpPr>
          <p:nvPr/>
        </p:nvSpPr>
        <p:spPr bwMode="auto">
          <a:xfrm>
            <a:off x="1452563" y="3978275"/>
            <a:ext cx="844550" cy="2571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chemeClr val="bg2"/>
                </a:solidFill>
                <a:latin typeface="Arial" charset="0"/>
              </a:rPr>
              <a:t>Free Recall</a:t>
            </a:r>
          </a:p>
        </p:txBody>
      </p:sp>
      <p:sp>
        <p:nvSpPr>
          <p:cNvPr id="407565" name="Text Box 13"/>
          <p:cNvSpPr txBox="1">
            <a:spLocks noChangeArrowheads="1"/>
          </p:cNvSpPr>
          <p:nvPr/>
        </p:nvSpPr>
        <p:spPr bwMode="auto">
          <a:xfrm>
            <a:off x="1084263" y="4278313"/>
            <a:ext cx="1208087" cy="2571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chemeClr val="bg2"/>
                </a:solidFill>
                <a:latin typeface="Arial" charset="0"/>
              </a:rPr>
              <a:t>Paired Associates</a:t>
            </a:r>
          </a:p>
        </p:txBody>
      </p:sp>
      <p:sp>
        <p:nvSpPr>
          <p:cNvPr id="407566" name="Text Box 14"/>
          <p:cNvSpPr txBox="1">
            <a:spLocks noChangeArrowheads="1"/>
          </p:cNvSpPr>
          <p:nvPr/>
        </p:nvSpPr>
        <p:spPr bwMode="auto">
          <a:xfrm>
            <a:off x="1204913" y="4578350"/>
            <a:ext cx="1090612" cy="2571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chemeClr val="bg2"/>
                </a:solidFill>
                <a:latin typeface="Arial" charset="0"/>
              </a:rPr>
              <a:t>Logical Memory</a:t>
            </a:r>
          </a:p>
        </p:txBody>
      </p:sp>
      <p:sp>
        <p:nvSpPr>
          <p:cNvPr id="407567" name="Text Box 15"/>
          <p:cNvSpPr txBox="1">
            <a:spLocks noChangeArrowheads="1"/>
          </p:cNvSpPr>
          <p:nvPr/>
        </p:nvSpPr>
        <p:spPr bwMode="auto">
          <a:xfrm>
            <a:off x="1058863" y="5211763"/>
            <a:ext cx="1236662" cy="2571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chemeClr val="bg2"/>
                </a:solidFill>
                <a:latin typeface="Arial" charset="0"/>
              </a:rPr>
              <a:t>Letter Comparison</a:t>
            </a:r>
          </a:p>
        </p:txBody>
      </p:sp>
      <p:sp>
        <p:nvSpPr>
          <p:cNvPr id="407568" name="Text Box 16"/>
          <p:cNvSpPr txBox="1">
            <a:spLocks noChangeArrowheads="1"/>
          </p:cNvSpPr>
          <p:nvPr/>
        </p:nvSpPr>
        <p:spPr bwMode="auto">
          <a:xfrm>
            <a:off x="976313" y="5511800"/>
            <a:ext cx="1320800" cy="2571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chemeClr val="bg2"/>
                </a:solidFill>
                <a:latin typeface="Arial" charset="0"/>
              </a:rPr>
              <a:t>Pattern Comparison</a:t>
            </a:r>
          </a:p>
        </p:txBody>
      </p:sp>
      <p:sp>
        <p:nvSpPr>
          <p:cNvPr id="407569" name="Text Box 17"/>
          <p:cNvSpPr txBox="1">
            <a:spLocks noChangeArrowheads="1"/>
          </p:cNvSpPr>
          <p:nvPr/>
        </p:nvSpPr>
        <p:spPr bwMode="auto">
          <a:xfrm>
            <a:off x="1382713" y="5811838"/>
            <a:ext cx="908050" cy="2571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chemeClr val="bg2"/>
                </a:solidFill>
                <a:latin typeface="Arial" charset="0"/>
              </a:rPr>
              <a:t>Digit Symbol</a:t>
            </a:r>
          </a:p>
        </p:txBody>
      </p:sp>
      <p:sp>
        <p:nvSpPr>
          <p:cNvPr id="407570" name="Oval 18"/>
          <p:cNvSpPr>
            <a:spLocks noChangeArrowheads="1"/>
          </p:cNvSpPr>
          <p:nvPr/>
        </p:nvSpPr>
        <p:spPr bwMode="auto">
          <a:xfrm>
            <a:off x="3657600" y="627063"/>
            <a:ext cx="723900" cy="585787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407571" name="Oval 19"/>
          <p:cNvSpPr>
            <a:spLocks noChangeArrowheads="1"/>
          </p:cNvSpPr>
          <p:nvPr/>
        </p:nvSpPr>
        <p:spPr bwMode="auto">
          <a:xfrm>
            <a:off x="3657600" y="2411413"/>
            <a:ext cx="736600" cy="585787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407572" name="Oval 20"/>
          <p:cNvSpPr>
            <a:spLocks noChangeArrowheads="1"/>
          </p:cNvSpPr>
          <p:nvPr/>
        </p:nvSpPr>
        <p:spPr bwMode="auto">
          <a:xfrm>
            <a:off x="3657600" y="4122738"/>
            <a:ext cx="723900" cy="585787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407573" name="Oval 21"/>
          <p:cNvSpPr>
            <a:spLocks noChangeArrowheads="1"/>
          </p:cNvSpPr>
          <p:nvPr/>
        </p:nvSpPr>
        <p:spPr bwMode="auto">
          <a:xfrm>
            <a:off x="3683000" y="5353050"/>
            <a:ext cx="711200" cy="585788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407574" name="Text Box 22"/>
          <p:cNvSpPr txBox="1">
            <a:spLocks noChangeArrowheads="1"/>
          </p:cNvSpPr>
          <p:nvPr/>
        </p:nvSpPr>
        <p:spPr bwMode="auto">
          <a:xfrm>
            <a:off x="3708400" y="7572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bg2"/>
                </a:solidFill>
                <a:latin typeface="Arial" charset="0"/>
              </a:rPr>
              <a:t>Voc</a:t>
            </a:r>
          </a:p>
        </p:txBody>
      </p:sp>
      <p:sp>
        <p:nvSpPr>
          <p:cNvPr id="407575" name="Text Box 23"/>
          <p:cNvSpPr txBox="1">
            <a:spLocks noChangeArrowheads="1"/>
          </p:cNvSpPr>
          <p:nvPr/>
        </p:nvSpPr>
        <p:spPr bwMode="auto">
          <a:xfrm>
            <a:off x="3790950" y="2522538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bg2"/>
                </a:solidFill>
                <a:latin typeface="Arial" charset="0"/>
              </a:rPr>
              <a:t>Gf</a:t>
            </a:r>
          </a:p>
        </p:txBody>
      </p:sp>
      <p:sp>
        <p:nvSpPr>
          <p:cNvPr id="407576" name="Text Box 24"/>
          <p:cNvSpPr txBox="1">
            <a:spLocks noChangeArrowheads="1"/>
          </p:cNvSpPr>
          <p:nvPr/>
        </p:nvSpPr>
        <p:spPr bwMode="auto">
          <a:xfrm>
            <a:off x="3663950" y="4249738"/>
            <a:ext cx="69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bg2"/>
                </a:solidFill>
                <a:latin typeface="Arial" charset="0"/>
              </a:rPr>
              <a:t>Mem</a:t>
            </a:r>
          </a:p>
        </p:txBody>
      </p:sp>
      <p:sp>
        <p:nvSpPr>
          <p:cNvPr id="407577" name="Text Box 25"/>
          <p:cNvSpPr txBox="1">
            <a:spLocks noChangeArrowheads="1"/>
          </p:cNvSpPr>
          <p:nvPr/>
        </p:nvSpPr>
        <p:spPr bwMode="auto">
          <a:xfrm>
            <a:off x="3600450" y="5472113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bg2"/>
                </a:solidFill>
                <a:latin typeface="Arial" charset="0"/>
              </a:rPr>
              <a:t>Speed</a:t>
            </a:r>
          </a:p>
        </p:txBody>
      </p:sp>
      <p:sp>
        <p:nvSpPr>
          <p:cNvPr id="407578" name="Line 26"/>
          <p:cNvSpPr>
            <a:spLocks noChangeShapeType="1"/>
          </p:cNvSpPr>
          <p:nvPr/>
        </p:nvSpPr>
        <p:spPr bwMode="auto">
          <a:xfrm flipH="1" flipV="1">
            <a:off x="2311400" y="465138"/>
            <a:ext cx="1339850" cy="4508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79" name="Line 27"/>
          <p:cNvSpPr>
            <a:spLocks noChangeShapeType="1"/>
          </p:cNvSpPr>
          <p:nvPr/>
        </p:nvSpPr>
        <p:spPr bwMode="auto">
          <a:xfrm flipH="1" flipV="1">
            <a:off x="2317750" y="765175"/>
            <a:ext cx="1333500" cy="1539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80" name="Line 28"/>
          <p:cNvSpPr>
            <a:spLocks noChangeShapeType="1"/>
          </p:cNvSpPr>
          <p:nvPr/>
        </p:nvSpPr>
        <p:spPr bwMode="auto">
          <a:xfrm flipH="1">
            <a:off x="2317750" y="919163"/>
            <a:ext cx="1339850" cy="1460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81" name="Line 29"/>
          <p:cNvSpPr>
            <a:spLocks noChangeShapeType="1"/>
          </p:cNvSpPr>
          <p:nvPr/>
        </p:nvSpPr>
        <p:spPr bwMode="auto">
          <a:xfrm flipH="1">
            <a:off x="2317750" y="919163"/>
            <a:ext cx="1333500" cy="4540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82" name="Line 30"/>
          <p:cNvSpPr>
            <a:spLocks noChangeShapeType="1"/>
          </p:cNvSpPr>
          <p:nvPr/>
        </p:nvSpPr>
        <p:spPr bwMode="auto">
          <a:xfrm flipH="1" flipV="1">
            <a:off x="2305050" y="4113213"/>
            <a:ext cx="1352550" cy="3175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83" name="Line 31"/>
          <p:cNvSpPr>
            <a:spLocks noChangeShapeType="1"/>
          </p:cNvSpPr>
          <p:nvPr/>
        </p:nvSpPr>
        <p:spPr bwMode="auto">
          <a:xfrm flipH="1" flipV="1">
            <a:off x="2286000" y="4418013"/>
            <a:ext cx="1371600" cy="12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84" name="Line 32"/>
          <p:cNvSpPr>
            <a:spLocks noChangeShapeType="1"/>
          </p:cNvSpPr>
          <p:nvPr/>
        </p:nvSpPr>
        <p:spPr bwMode="auto">
          <a:xfrm flipH="1">
            <a:off x="2279650" y="4430713"/>
            <a:ext cx="1377950" cy="30638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85" name="Line 33"/>
          <p:cNvSpPr>
            <a:spLocks noChangeShapeType="1"/>
          </p:cNvSpPr>
          <p:nvPr/>
        </p:nvSpPr>
        <p:spPr bwMode="auto">
          <a:xfrm flipH="1" flipV="1">
            <a:off x="2298700" y="5329238"/>
            <a:ext cx="1384300" cy="3175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86" name="Line 34"/>
          <p:cNvSpPr>
            <a:spLocks noChangeShapeType="1"/>
          </p:cNvSpPr>
          <p:nvPr/>
        </p:nvSpPr>
        <p:spPr bwMode="auto">
          <a:xfrm flipH="1" flipV="1">
            <a:off x="2286000" y="5646738"/>
            <a:ext cx="1397000" cy="3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87" name="Line 35"/>
          <p:cNvSpPr>
            <a:spLocks noChangeShapeType="1"/>
          </p:cNvSpPr>
          <p:nvPr/>
        </p:nvSpPr>
        <p:spPr bwMode="auto">
          <a:xfrm flipH="1">
            <a:off x="2317750" y="5646738"/>
            <a:ext cx="1365250" cy="3032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88" name="Text Box 36"/>
          <p:cNvSpPr txBox="1">
            <a:spLocks noChangeArrowheads="1"/>
          </p:cNvSpPr>
          <p:nvPr/>
        </p:nvSpPr>
        <p:spPr bwMode="auto">
          <a:xfrm>
            <a:off x="7331075" y="3265488"/>
            <a:ext cx="10033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600" b="1">
                <a:latin typeface="Arial" charset="0"/>
              </a:rPr>
              <a:t>Target</a:t>
            </a:r>
          </a:p>
          <a:p>
            <a:pPr algn="ctr"/>
            <a:r>
              <a:rPr lang="en-US" sz="1600" b="1">
                <a:latin typeface="Arial" charset="0"/>
              </a:rPr>
              <a:t>Variable</a:t>
            </a:r>
          </a:p>
        </p:txBody>
      </p:sp>
      <p:sp>
        <p:nvSpPr>
          <p:cNvPr id="407589" name="Text Box 37"/>
          <p:cNvSpPr txBox="1">
            <a:spLocks noChangeArrowheads="1"/>
          </p:cNvSpPr>
          <p:nvPr/>
        </p:nvSpPr>
        <p:spPr bwMode="auto">
          <a:xfrm>
            <a:off x="7556500" y="952500"/>
            <a:ext cx="619125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latin typeface="Arial" charset="0"/>
              </a:rPr>
              <a:t>Age</a:t>
            </a:r>
          </a:p>
        </p:txBody>
      </p:sp>
      <p:sp>
        <p:nvSpPr>
          <p:cNvPr id="407590" name="Line 38"/>
          <p:cNvSpPr>
            <a:spLocks noChangeShapeType="1"/>
          </p:cNvSpPr>
          <p:nvPr/>
        </p:nvSpPr>
        <p:spPr bwMode="auto">
          <a:xfrm flipH="1" flipV="1">
            <a:off x="2305050" y="1893888"/>
            <a:ext cx="1346200" cy="812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91" name="Line 39"/>
          <p:cNvSpPr>
            <a:spLocks noChangeShapeType="1"/>
          </p:cNvSpPr>
          <p:nvPr/>
        </p:nvSpPr>
        <p:spPr bwMode="auto">
          <a:xfrm flipH="1" flipV="1">
            <a:off x="2305050" y="2211388"/>
            <a:ext cx="1346200" cy="4889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92" name="Line 40"/>
          <p:cNvSpPr>
            <a:spLocks noChangeShapeType="1"/>
          </p:cNvSpPr>
          <p:nvPr/>
        </p:nvSpPr>
        <p:spPr bwMode="auto">
          <a:xfrm flipH="1" flipV="1">
            <a:off x="2286000" y="2517775"/>
            <a:ext cx="1384300" cy="1825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93" name="Line 41"/>
          <p:cNvSpPr>
            <a:spLocks noChangeShapeType="1"/>
          </p:cNvSpPr>
          <p:nvPr/>
        </p:nvSpPr>
        <p:spPr bwMode="auto">
          <a:xfrm>
            <a:off x="7872413" y="1333500"/>
            <a:ext cx="0" cy="1914525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94" name="Line 42"/>
          <p:cNvSpPr>
            <a:spLocks noChangeShapeType="1"/>
          </p:cNvSpPr>
          <p:nvPr/>
        </p:nvSpPr>
        <p:spPr bwMode="auto">
          <a:xfrm flipH="1">
            <a:off x="4381500" y="1323975"/>
            <a:ext cx="3487738" cy="4330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95" name="Line 43"/>
          <p:cNvSpPr>
            <a:spLocks noChangeShapeType="1"/>
          </p:cNvSpPr>
          <p:nvPr/>
        </p:nvSpPr>
        <p:spPr bwMode="auto">
          <a:xfrm flipH="1">
            <a:off x="2297113" y="2687638"/>
            <a:ext cx="1346200" cy="1651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96" name="Line 44"/>
          <p:cNvSpPr>
            <a:spLocks noChangeShapeType="1"/>
          </p:cNvSpPr>
          <p:nvPr/>
        </p:nvSpPr>
        <p:spPr bwMode="auto">
          <a:xfrm flipH="1">
            <a:off x="2303463" y="2693988"/>
            <a:ext cx="1358900" cy="4762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97" name="Line 45"/>
          <p:cNvSpPr>
            <a:spLocks noChangeShapeType="1"/>
          </p:cNvSpPr>
          <p:nvPr/>
        </p:nvSpPr>
        <p:spPr bwMode="auto">
          <a:xfrm flipH="1">
            <a:off x="2303463" y="2700338"/>
            <a:ext cx="1352550" cy="77628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98" name="Line 46"/>
          <p:cNvSpPr>
            <a:spLocks noChangeShapeType="1"/>
          </p:cNvSpPr>
          <p:nvPr/>
        </p:nvSpPr>
        <p:spPr bwMode="auto">
          <a:xfrm flipH="1">
            <a:off x="4370388" y="1327150"/>
            <a:ext cx="3495675" cy="30797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99" name="Line 47"/>
          <p:cNvSpPr>
            <a:spLocks noChangeShapeType="1"/>
          </p:cNvSpPr>
          <p:nvPr/>
        </p:nvSpPr>
        <p:spPr bwMode="auto">
          <a:xfrm flipH="1" flipV="1">
            <a:off x="4379913" y="925513"/>
            <a:ext cx="3171825" cy="1889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00" name="Line 48"/>
          <p:cNvSpPr>
            <a:spLocks noChangeShapeType="1"/>
          </p:cNvSpPr>
          <p:nvPr/>
        </p:nvSpPr>
        <p:spPr bwMode="auto">
          <a:xfrm>
            <a:off x="4368800" y="927100"/>
            <a:ext cx="2971800" cy="248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01" name="Line 49"/>
          <p:cNvSpPr>
            <a:spLocks noChangeShapeType="1"/>
          </p:cNvSpPr>
          <p:nvPr/>
        </p:nvSpPr>
        <p:spPr bwMode="auto">
          <a:xfrm flipV="1">
            <a:off x="4379913" y="3609975"/>
            <a:ext cx="2970212" cy="8096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02" name="Line 50"/>
          <p:cNvSpPr>
            <a:spLocks noChangeShapeType="1"/>
          </p:cNvSpPr>
          <p:nvPr/>
        </p:nvSpPr>
        <p:spPr bwMode="auto">
          <a:xfrm flipV="1">
            <a:off x="4384675" y="3724275"/>
            <a:ext cx="2968625" cy="19494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03" name="Line 51"/>
          <p:cNvSpPr>
            <a:spLocks noChangeShapeType="1"/>
          </p:cNvSpPr>
          <p:nvPr/>
        </p:nvSpPr>
        <p:spPr bwMode="auto">
          <a:xfrm>
            <a:off x="4400550" y="2717800"/>
            <a:ext cx="2952750" cy="8064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604" name="Line 52"/>
          <p:cNvSpPr>
            <a:spLocks noChangeShapeType="1"/>
          </p:cNvSpPr>
          <p:nvPr/>
        </p:nvSpPr>
        <p:spPr bwMode="auto">
          <a:xfrm flipH="1">
            <a:off x="4381500" y="1320800"/>
            <a:ext cx="3479800" cy="13716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07605" name="AutoShape 53"/>
          <p:cNvCxnSpPr>
            <a:cxnSpLocks noChangeShapeType="1"/>
          </p:cNvCxnSpPr>
          <p:nvPr/>
        </p:nvCxnSpPr>
        <p:spPr bwMode="auto">
          <a:xfrm>
            <a:off x="4381500" y="920750"/>
            <a:ext cx="12700" cy="1784350"/>
          </a:xfrm>
          <a:prstGeom prst="curvedConnector3">
            <a:avLst>
              <a:gd name="adj1" fmla="val 1900000"/>
            </a:avLst>
          </a:prstGeom>
          <a:noFill/>
          <a:ln w="12700">
            <a:solidFill>
              <a:schemeClr val="bg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7606" name="AutoShape 54"/>
          <p:cNvCxnSpPr>
            <a:cxnSpLocks noChangeShapeType="1"/>
          </p:cNvCxnSpPr>
          <p:nvPr/>
        </p:nvCxnSpPr>
        <p:spPr bwMode="auto">
          <a:xfrm flipH="1">
            <a:off x="4356100" y="920750"/>
            <a:ext cx="25400" cy="3513138"/>
          </a:xfrm>
          <a:prstGeom prst="curvedConnector3">
            <a:avLst>
              <a:gd name="adj1" fmla="val -1900000"/>
            </a:avLst>
          </a:prstGeom>
          <a:noFill/>
          <a:ln w="12700">
            <a:solidFill>
              <a:schemeClr val="bg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7607" name="AutoShape 55"/>
          <p:cNvCxnSpPr>
            <a:cxnSpLocks noChangeShapeType="1"/>
          </p:cNvCxnSpPr>
          <p:nvPr/>
        </p:nvCxnSpPr>
        <p:spPr bwMode="auto">
          <a:xfrm flipH="1">
            <a:off x="4356100" y="2705100"/>
            <a:ext cx="38100" cy="1728788"/>
          </a:xfrm>
          <a:prstGeom prst="curvedConnector3">
            <a:avLst>
              <a:gd name="adj1" fmla="val -600000"/>
            </a:avLst>
          </a:prstGeom>
          <a:noFill/>
          <a:ln w="12700">
            <a:solidFill>
              <a:schemeClr val="bg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7608" name="AutoShape 56"/>
          <p:cNvCxnSpPr>
            <a:cxnSpLocks noChangeShapeType="1"/>
          </p:cNvCxnSpPr>
          <p:nvPr/>
        </p:nvCxnSpPr>
        <p:spPr bwMode="auto">
          <a:xfrm>
            <a:off x="4381500" y="920750"/>
            <a:ext cx="12700" cy="4725988"/>
          </a:xfrm>
          <a:prstGeom prst="curvedConnector3">
            <a:avLst>
              <a:gd name="adj1" fmla="val 7000000"/>
            </a:avLst>
          </a:prstGeom>
          <a:noFill/>
          <a:ln w="12700">
            <a:solidFill>
              <a:schemeClr val="bg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7609" name="AutoShape 57"/>
          <p:cNvCxnSpPr>
            <a:cxnSpLocks noChangeShapeType="1"/>
          </p:cNvCxnSpPr>
          <p:nvPr/>
        </p:nvCxnSpPr>
        <p:spPr bwMode="auto">
          <a:xfrm>
            <a:off x="4394200" y="2705100"/>
            <a:ext cx="1588" cy="2941638"/>
          </a:xfrm>
          <a:prstGeom prst="curvedConnector3">
            <a:avLst>
              <a:gd name="adj1" fmla="val 27200009"/>
            </a:avLst>
          </a:prstGeom>
          <a:noFill/>
          <a:ln w="12700">
            <a:solidFill>
              <a:schemeClr val="bg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7610" name="AutoShape 58"/>
          <p:cNvCxnSpPr>
            <a:cxnSpLocks noChangeShapeType="1"/>
          </p:cNvCxnSpPr>
          <p:nvPr/>
        </p:nvCxnSpPr>
        <p:spPr bwMode="auto">
          <a:xfrm>
            <a:off x="4381500" y="4416425"/>
            <a:ext cx="12700" cy="1230313"/>
          </a:xfrm>
          <a:prstGeom prst="curvedConnector3">
            <a:avLst>
              <a:gd name="adj1" fmla="val 1900000"/>
            </a:avLst>
          </a:prstGeom>
          <a:noFill/>
          <a:ln w="12700">
            <a:solidFill>
              <a:schemeClr val="bg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7611" name="Text Box 59"/>
          <p:cNvSpPr txBox="1">
            <a:spLocks noChangeArrowheads="1"/>
          </p:cNvSpPr>
          <p:nvPr/>
        </p:nvSpPr>
        <p:spPr bwMode="auto">
          <a:xfrm>
            <a:off x="5975350" y="4833938"/>
            <a:ext cx="31686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</a:rPr>
              <a:t>Ignoring these</a:t>
            </a:r>
          </a:p>
          <a:p>
            <a:r>
              <a:rPr lang="en-US" sz="2400" i="1">
                <a:solidFill>
                  <a:schemeClr val="accent2"/>
                </a:solidFill>
              </a:rPr>
              <a:t> other influences does</a:t>
            </a:r>
          </a:p>
          <a:p>
            <a:r>
              <a:rPr lang="en-US" sz="2400" i="1">
                <a:solidFill>
                  <a:schemeClr val="accent2"/>
                </a:solidFill>
              </a:rPr>
              <a:t> not mean that they</a:t>
            </a:r>
          </a:p>
          <a:p>
            <a:r>
              <a:rPr lang="en-US" sz="2400" i="1">
                <a:solidFill>
                  <a:schemeClr val="accent2"/>
                </a:solidFill>
              </a:rPr>
              <a:t> are not operating</a:t>
            </a:r>
          </a:p>
        </p:txBody>
      </p:sp>
      <p:sp>
        <p:nvSpPr>
          <p:cNvPr id="407612" name="Rectangle 60"/>
          <p:cNvSpPr>
            <a:spLocks noChangeArrowheads="1"/>
          </p:cNvSpPr>
          <p:nvPr/>
        </p:nvSpPr>
        <p:spPr bwMode="auto">
          <a:xfrm>
            <a:off x="6923088" y="581025"/>
            <a:ext cx="1843087" cy="3816350"/>
          </a:xfrm>
          <a:prstGeom prst="rect">
            <a:avLst/>
          </a:prstGeom>
          <a:noFill/>
          <a:ln w="28575">
            <a:solidFill>
              <a:srgbClr val="00CC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Text Box 2"/>
          <p:cNvSpPr txBox="1">
            <a:spLocks noChangeArrowheads="1"/>
          </p:cNvSpPr>
          <p:nvPr/>
        </p:nvSpPr>
        <p:spPr bwMode="auto">
          <a:xfrm>
            <a:off x="900113" y="314325"/>
            <a:ext cx="1387475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latin typeface="Arial" charset="0"/>
              </a:rPr>
              <a:t>Synonym Vocabulary</a:t>
            </a:r>
          </a:p>
        </p:txBody>
      </p:sp>
      <p:sp>
        <p:nvSpPr>
          <p:cNvPr id="408579" name="Text Box 3"/>
          <p:cNvSpPr txBox="1">
            <a:spLocks noChangeArrowheads="1"/>
          </p:cNvSpPr>
          <p:nvPr/>
        </p:nvSpPr>
        <p:spPr bwMode="auto">
          <a:xfrm>
            <a:off x="931863" y="639763"/>
            <a:ext cx="13589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latin typeface="Arial" charset="0"/>
              </a:rPr>
              <a:t>Antonym Vocabulary</a:t>
            </a:r>
          </a:p>
        </p:txBody>
      </p:sp>
      <p:sp>
        <p:nvSpPr>
          <p:cNvPr id="408580" name="Text Box 4"/>
          <p:cNvSpPr txBox="1">
            <a:spLocks noChangeArrowheads="1"/>
          </p:cNvSpPr>
          <p:nvPr/>
        </p:nvSpPr>
        <p:spPr bwMode="auto">
          <a:xfrm>
            <a:off x="1109663" y="939800"/>
            <a:ext cx="1184275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latin typeface="Arial" charset="0"/>
              </a:rPr>
              <a:t>WAIS Vocabulary</a:t>
            </a:r>
          </a:p>
        </p:txBody>
      </p:sp>
      <p:sp>
        <p:nvSpPr>
          <p:cNvPr id="408581" name="Text Box 5"/>
          <p:cNvSpPr txBox="1">
            <a:spLocks noChangeArrowheads="1"/>
          </p:cNvSpPr>
          <p:nvPr/>
        </p:nvSpPr>
        <p:spPr bwMode="auto">
          <a:xfrm>
            <a:off x="817563" y="1239838"/>
            <a:ext cx="14732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latin typeface="Arial" charset="0"/>
              </a:rPr>
              <a:t>WJ Picture Vocabulary</a:t>
            </a:r>
          </a:p>
        </p:txBody>
      </p:sp>
      <p:sp>
        <p:nvSpPr>
          <p:cNvPr id="408582" name="Text Box 6"/>
          <p:cNvSpPr txBox="1">
            <a:spLocks noChangeArrowheads="1"/>
          </p:cNvSpPr>
          <p:nvPr/>
        </p:nvSpPr>
        <p:spPr bwMode="auto">
          <a:xfrm>
            <a:off x="1668463" y="1816100"/>
            <a:ext cx="6223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latin typeface="Arial" charset="0"/>
              </a:rPr>
              <a:t>Ravens</a:t>
            </a:r>
          </a:p>
        </p:txBody>
      </p:sp>
      <p:sp>
        <p:nvSpPr>
          <p:cNvPr id="408583" name="Text Box 7"/>
          <p:cNvSpPr txBox="1">
            <a:spLocks noChangeArrowheads="1"/>
          </p:cNvSpPr>
          <p:nvPr/>
        </p:nvSpPr>
        <p:spPr bwMode="auto">
          <a:xfrm>
            <a:off x="1014413" y="2106613"/>
            <a:ext cx="1274762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latin typeface="Arial" charset="0"/>
              </a:rPr>
              <a:t>Shipley Abstraction</a:t>
            </a:r>
          </a:p>
        </p:txBody>
      </p:sp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1490663" y="2414588"/>
            <a:ext cx="803275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latin typeface="Arial" charset="0"/>
              </a:rPr>
              <a:t>Letter Sets</a:t>
            </a:r>
          </a:p>
        </p:txBody>
      </p:sp>
      <p:sp>
        <p:nvSpPr>
          <p:cNvPr id="408585" name="Text Box 9"/>
          <p:cNvSpPr txBox="1">
            <a:spLocks noChangeArrowheads="1"/>
          </p:cNvSpPr>
          <p:nvPr/>
        </p:nvSpPr>
        <p:spPr bwMode="auto">
          <a:xfrm>
            <a:off x="1154113" y="2740025"/>
            <a:ext cx="1141412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latin typeface="Arial" charset="0"/>
              </a:rPr>
              <a:t>Spatial Relations</a:t>
            </a:r>
          </a:p>
        </p:txBody>
      </p:sp>
      <p:sp>
        <p:nvSpPr>
          <p:cNvPr id="408586" name="Text Box 10"/>
          <p:cNvSpPr txBox="1">
            <a:spLocks noChangeArrowheads="1"/>
          </p:cNvSpPr>
          <p:nvPr/>
        </p:nvSpPr>
        <p:spPr bwMode="auto">
          <a:xfrm>
            <a:off x="1306513" y="3040063"/>
            <a:ext cx="97948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latin typeface="Arial" charset="0"/>
              </a:rPr>
              <a:t>Paper Folding</a:t>
            </a:r>
          </a:p>
        </p:txBody>
      </p:sp>
      <p:sp>
        <p:nvSpPr>
          <p:cNvPr id="408587" name="Text Box 11"/>
          <p:cNvSpPr txBox="1">
            <a:spLocks noChangeArrowheads="1"/>
          </p:cNvSpPr>
          <p:nvPr/>
        </p:nvSpPr>
        <p:spPr bwMode="auto">
          <a:xfrm>
            <a:off x="1331913" y="3340100"/>
            <a:ext cx="9604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latin typeface="Arial" charset="0"/>
              </a:rPr>
              <a:t>Form  Boards</a:t>
            </a:r>
          </a:p>
        </p:txBody>
      </p:sp>
      <p:sp>
        <p:nvSpPr>
          <p:cNvPr id="408588" name="Text Box 12"/>
          <p:cNvSpPr txBox="1">
            <a:spLocks noChangeArrowheads="1"/>
          </p:cNvSpPr>
          <p:nvPr/>
        </p:nvSpPr>
        <p:spPr bwMode="auto">
          <a:xfrm>
            <a:off x="1452563" y="3978275"/>
            <a:ext cx="841375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latin typeface="Arial" charset="0"/>
              </a:rPr>
              <a:t>Free Recall</a:t>
            </a:r>
          </a:p>
        </p:txBody>
      </p:sp>
      <p:sp>
        <p:nvSpPr>
          <p:cNvPr id="408589" name="Text Box 13"/>
          <p:cNvSpPr txBox="1">
            <a:spLocks noChangeArrowheads="1"/>
          </p:cNvSpPr>
          <p:nvPr/>
        </p:nvSpPr>
        <p:spPr bwMode="auto">
          <a:xfrm>
            <a:off x="1084263" y="4278313"/>
            <a:ext cx="1204912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latin typeface="Arial" charset="0"/>
              </a:rPr>
              <a:t>Paired Associates</a:t>
            </a:r>
          </a:p>
        </p:txBody>
      </p:sp>
      <p:sp>
        <p:nvSpPr>
          <p:cNvPr id="408590" name="Text Box 14"/>
          <p:cNvSpPr txBox="1">
            <a:spLocks noChangeArrowheads="1"/>
          </p:cNvSpPr>
          <p:nvPr/>
        </p:nvSpPr>
        <p:spPr bwMode="auto">
          <a:xfrm>
            <a:off x="1204913" y="4578350"/>
            <a:ext cx="10874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latin typeface="Arial" charset="0"/>
              </a:rPr>
              <a:t>Logical Memory</a:t>
            </a:r>
          </a:p>
        </p:txBody>
      </p:sp>
      <p:sp>
        <p:nvSpPr>
          <p:cNvPr id="408591" name="Text Box 15"/>
          <p:cNvSpPr txBox="1">
            <a:spLocks noChangeArrowheads="1"/>
          </p:cNvSpPr>
          <p:nvPr/>
        </p:nvSpPr>
        <p:spPr bwMode="auto">
          <a:xfrm>
            <a:off x="1058863" y="5211763"/>
            <a:ext cx="123348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latin typeface="Arial" charset="0"/>
              </a:rPr>
              <a:t>Letter Comparison</a:t>
            </a:r>
          </a:p>
        </p:txBody>
      </p:sp>
      <p:sp>
        <p:nvSpPr>
          <p:cNvPr id="408592" name="Text Box 16"/>
          <p:cNvSpPr txBox="1">
            <a:spLocks noChangeArrowheads="1"/>
          </p:cNvSpPr>
          <p:nvPr/>
        </p:nvSpPr>
        <p:spPr bwMode="auto">
          <a:xfrm>
            <a:off x="976313" y="5511800"/>
            <a:ext cx="1317625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latin typeface="Arial" charset="0"/>
              </a:rPr>
              <a:t>Pattern Comparison</a:t>
            </a:r>
          </a:p>
        </p:txBody>
      </p:sp>
      <p:sp>
        <p:nvSpPr>
          <p:cNvPr id="408593" name="Text Box 17"/>
          <p:cNvSpPr txBox="1">
            <a:spLocks noChangeArrowheads="1"/>
          </p:cNvSpPr>
          <p:nvPr/>
        </p:nvSpPr>
        <p:spPr bwMode="auto">
          <a:xfrm>
            <a:off x="1382713" y="5811838"/>
            <a:ext cx="904875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>
                <a:latin typeface="Arial" charset="0"/>
              </a:rPr>
              <a:t>Digit Symbol</a:t>
            </a:r>
          </a:p>
        </p:txBody>
      </p:sp>
      <p:sp>
        <p:nvSpPr>
          <p:cNvPr id="408594" name="Oval 18"/>
          <p:cNvSpPr>
            <a:spLocks noChangeArrowheads="1"/>
          </p:cNvSpPr>
          <p:nvPr/>
        </p:nvSpPr>
        <p:spPr bwMode="auto">
          <a:xfrm>
            <a:off x="3657600" y="627063"/>
            <a:ext cx="723900" cy="5857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408595" name="Oval 19"/>
          <p:cNvSpPr>
            <a:spLocks noChangeArrowheads="1"/>
          </p:cNvSpPr>
          <p:nvPr/>
        </p:nvSpPr>
        <p:spPr bwMode="auto">
          <a:xfrm>
            <a:off x="3657600" y="2411413"/>
            <a:ext cx="736600" cy="5857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408596" name="Oval 20"/>
          <p:cNvSpPr>
            <a:spLocks noChangeArrowheads="1"/>
          </p:cNvSpPr>
          <p:nvPr/>
        </p:nvSpPr>
        <p:spPr bwMode="auto">
          <a:xfrm>
            <a:off x="3657600" y="4122738"/>
            <a:ext cx="723900" cy="5857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408597" name="Oval 21"/>
          <p:cNvSpPr>
            <a:spLocks noChangeArrowheads="1"/>
          </p:cNvSpPr>
          <p:nvPr/>
        </p:nvSpPr>
        <p:spPr bwMode="auto">
          <a:xfrm>
            <a:off x="3683000" y="5353050"/>
            <a:ext cx="711200" cy="5857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408598" name="Text Box 22"/>
          <p:cNvSpPr txBox="1">
            <a:spLocks noChangeArrowheads="1"/>
          </p:cNvSpPr>
          <p:nvPr/>
        </p:nvSpPr>
        <p:spPr bwMode="auto">
          <a:xfrm>
            <a:off x="3708400" y="7572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latin typeface="Arial" charset="0"/>
              </a:rPr>
              <a:t>Voc</a:t>
            </a:r>
          </a:p>
        </p:txBody>
      </p:sp>
      <p:sp>
        <p:nvSpPr>
          <p:cNvPr id="408599" name="Text Box 23"/>
          <p:cNvSpPr txBox="1">
            <a:spLocks noChangeArrowheads="1"/>
          </p:cNvSpPr>
          <p:nvPr/>
        </p:nvSpPr>
        <p:spPr bwMode="auto">
          <a:xfrm>
            <a:off x="3790950" y="2522538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latin typeface="Arial" charset="0"/>
              </a:rPr>
              <a:t>Gf</a:t>
            </a:r>
          </a:p>
        </p:txBody>
      </p:sp>
      <p:sp>
        <p:nvSpPr>
          <p:cNvPr id="408600" name="Text Box 24"/>
          <p:cNvSpPr txBox="1">
            <a:spLocks noChangeArrowheads="1"/>
          </p:cNvSpPr>
          <p:nvPr/>
        </p:nvSpPr>
        <p:spPr bwMode="auto">
          <a:xfrm>
            <a:off x="3663950" y="4249738"/>
            <a:ext cx="69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latin typeface="Arial" charset="0"/>
              </a:rPr>
              <a:t>Mem</a:t>
            </a:r>
          </a:p>
        </p:txBody>
      </p:sp>
      <p:sp>
        <p:nvSpPr>
          <p:cNvPr id="408601" name="Text Box 25"/>
          <p:cNvSpPr txBox="1">
            <a:spLocks noChangeArrowheads="1"/>
          </p:cNvSpPr>
          <p:nvPr/>
        </p:nvSpPr>
        <p:spPr bwMode="auto">
          <a:xfrm>
            <a:off x="3600450" y="5472113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latin typeface="Arial" charset="0"/>
              </a:rPr>
              <a:t>Speed</a:t>
            </a:r>
          </a:p>
        </p:txBody>
      </p:sp>
      <p:sp>
        <p:nvSpPr>
          <p:cNvPr id="408602" name="Line 26"/>
          <p:cNvSpPr>
            <a:spLocks noChangeShapeType="1"/>
          </p:cNvSpPr>
          <p:nvPr/>
        </p:nvSpPr>
        <p:spPr bwMode="auto">
          <a:xfrm flipH="1" flipV="1">
            <a:off x="2311400" y="465138"/>
            <a:ext cx="1339850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03" name="Line 27"/>
          <p:cNvSpPr>
            <a:spLocks noChangeShapeType="1"/>
          </p:cNvSpPr>
          <p:nvPr/>
        </p:nvSpPr>
        <p:spPr bwMode="auto">
          <a:xfrm flipH="1" flipV="1">
            <a:off x="2317750" y="765175"/>
            <a:ext cx="1333500" cy="153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04" name="Line 28"/>
          <p:cNvSpPr>
            <a:spLocks noChangeShapeType="1"/>
          </p:cNvSpPr>
          <p:nvPr/>
        </p:nvSpPr>
        <p:spPr bwMode="auto">
          <a:xfrm flipH="1">
            <a:off x="2317750" y="919163"/>
            <a:ext cx="1339850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05" name="Line 29"/>
          <p:cNvSpPr>
            <a:spLocks noChangeShapeType="1"/>
          </p:cNvSpPr>
          <p:nvPr/>
        </p:nvSpPr>
        <p:spPr bwMode="auto">
          <a:xfrm flipH="1">
            <a:off x="2317750" y="919163"/>
            <a:ext cx="1333500" cy="454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06" name="Line 30"/>
          <p:cNvSpPr>
            <a:spLocks noChangeShapeType="1"/>
          </p:cNvSpPr>
          <p:nvPr/>
        </p:nvSpPr>
        <p:spPr bwMode="auto">
          <a:xfrm flipH="1" flipV="1">
            <a:off x="2305050" y="4113213"/>
            <a:ext cx="135255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07" name="Line 31"/>
          <p:cNvSpPr>
            <a:spLocks noChangeShapeType="1"/>
          </p:cNvSpPr>
          <p:nvPr/>
        </p:nvSpPr>
        <p:spPr bwMode="auto">
          <a:xfrm flipH="1" flipV="1">
            <a:off x="2286000" y="4418013"/>
            <a:ext cx="1371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08" name="Line 32"/>
          <p:cNvSpPr>
            <a:spLocks noChangeShapeType="1"/>
          </p:cNvSpPr>
          <p:nvPr/>
        </p:nvSpPr>
        <p:spPr bwMode="auto">
          <a:xfrm flipH="1">
            <a:off x="2279650" y="4430713"/>
            <a:ext cx="1377950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09" name="Line 33"/>
          <p:cNvSpPr>
            <a:spLocks noChangeShapeType="1"/>
          </p:cNvSpPr>
          <p:nvPr/>
        </p:nvSpPr>
        <p:spPr bwMode="auto">
          <a:xfrm flipH="1" flipV="1">
            <a:off x="2298700" y="5329238"/>
            <a:ext cx="138430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10" name="Line 34"/>
          <p:cNvSpPr>
            <a:spLocks noChangeShapeType="1"/>
          </p:cNvSpPr>
          <p:nvPr/>
        </p:nvSpPr>
        <p:spPr bwMode="auto">
          <a:xfrm flipH="1" flipV="1">
            <a:off x="2286000" y="5646738"/>
            <a:ext cx="1397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11" name="Line 35"/>
          <p:cNvSpPr>
            <a:spLocks noChangeShapeType="1"/>
          </p:cNvSpPr>
          <p:nvPr/>
        </p:nvSpPr>
        <p:spPr bwMode="auto">
          <a:xfrm flipH="1">
            <a:off x="2317750" y="5646738"/>
            <a:ext cx="136525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12" name="Text Box 36"/>
          <p:cNvSpPr txBox="1">
            <a:spLocks noChangeArrowheads="1"/>
          </p:cNvSpPr>
          <p:nvPr/>
        </p:nvSpPr>
        <p:spPr bwMode="auto">
          <a:xfrm>
            <a:off x="7331075" y="3265488"/>
            <a:ext cx="10033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600" b="1">
                <a:latin typeface="Arial" charset="0"/>
              </a:rPr>
              <a:t>Target</a:t>
            </a:r>
          </a:p>
          <a:p>
            <a:pPr algn="ctr"/>
            <a:r>
              <a:rPr lang="en-US" sz="1600" b="1">
                <a:latin typeface="Arial" charset="0"/>
              </a:rPr>
              <a:t>Variable</a:t>
            </a:r>
          </a:p>
        </p:txBody>
      </p:sp>
      <p:sp>
        <p:nvSpPr>
          <p:cNvPr id="408613" name="Text Box 37"/>
          <p:cNvSpPr txBox="1">
            <a:spLocks noChangeArrowheads="1"/>
          </p:cNvSpPr>
          <p:nvPr/>
        </p:nvSpPr>
        <p:spPr bwMode="auto">
          <a:xfrm>
            <a:off x="7556500" y="952500"/>
            <a:ext cx="619125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latin typeface="Arial" charset="0"/>
              </a:rPr>
              <a:t>Age</a:t>
            </a:r>
          </a:p>
        </p:txBody>
      </p:sp>
      <p:sp>
        <p:nvSpPr>
          <p:cNvPr id="408614" name="Line 38"/>
          <p:cNvSpPr>
            <a:spLocks noChangeShapeType="1"/>
          </p:cNvSpPr>
          <p:nvPr/>
        </p:nvSpPr>
        <p:spPr bwMode="auto">
          <a:xfrm flipH="1" flipV="1">
            <a:off x="2305050" y="1893888"/>
            <a:ext cx="1346200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15" name="Line 39"/>
          <p:cNvSpPr>
            <a:spLocks noChangeShapeType="1"/>
          </p:cNvSpPr>
          <p:nvPr/>
        </p:nvSpPr>
        <p:spPr bwMode="auto">
          <a:xfrm flipH="1" flipV="1">
            <a:off x="2305050" y="2211388"/>
            <a:ext cx="1346200" cy="488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16" name="Line 40"/>
          <p:cNvSpPr>
            <a:spLocks noChangeShapeType="1"/>
          </p:cNvSpPr>
          <p:nvPr/>
        </p:nvSpPr>
        <p:spPr bwMode="auto">
          <a:xfrm flipH="1" flipV="1">
            <a:off x="2286000" y="2517775"/>
            <a:ext cx="1384300" cy="182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17" name="Line 41"/>
          <p:cNvSpPr>
            <a:spLocks noChangeShapeType="1"/>
          </p:cNvSpPr>
          <p:nvPr/>
        </p:nvSpPr>
        <p:spPr bwMode="auto">
          <a:xfrm>
            <a:off x="7872413" y="1333500"/>
            <a:ext cx="0" cy="191452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18" name="Line 42"/>
          <p:cNvSpPr>
            <a:spLocks noChangeShapeType="1"/>
          </p:cNvSpPr>
          <p:nvPr/>
        </p:nvSpPr>
        <p:spPr bwMode="auto">
          <a:xfrm flipH="1">
            <a:off x="4381500" y="1323975"/>
            <a:ext cx="3487738" cy="433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19" name="Line 43"/>
          <p:cNvSpPr>
            <a:spLocks noChangeShapeType="1"/>
          </p:cNvSpPr>
          <p:nvPr/>
        </p:nvSpPr>
        <p:spPr bwMode="auto">
          <a:xfrm flipH="1">
            <a:off x="2297113" y="2687638"/>
            <a:ext cx="1346200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20" name="Line 44"/>
          <p:cNvSpPr>
            <a:spLocks noChangeShapeType="1"/>
          </p:cNvSpPr>
          <p:nvPr/>
        </p:nvSpPr>
        <p:spPr bwMode="auto">
          <a:xfrm flipH="1">
            <a:off x="2303463" y="2693988"/>
            <a:ext cx="1358900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21" name="Line 45"/>
          <p:cNvSpPr>
            <a:spLocks noChangeShapeType="1"/>
          </p:cNvSpPr>
          <p:nvPr/>
        </p:nvSpPr>
        <p:spPr bwMode="auto">
          <a:xfrm flipH="1">
            <a:off x="2303463" y="2700338"/>
            <a:ext cx="1352550" cy="776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22" name="Line 46"/>
          <p:cNvSpPr>
            <a:spLocks noChangeShapeType="1"/>
          </p:cNvSpPr>
          <p:nvPr/>
        </p:nvSpPr>
        <p:spPr bwMode="auto">
          <a:xfrm flipH="1">
            <a:off x="4370388" y="1327150"/>
            <a:ext cx="3495675" cy="307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23" name="Line 47"/>
          <p:cNvSpPr>
            <a:spLocks noChangeShapeType="1"/>
          </p:cNvSpPr>
          <p:nvPr/>
        </p:nvSpPr>
        <p:spPr bwMode="auto">
          <a:xfrm flipH="1" flipV="1">
            <a:off x="4379913" y="925513"/>
            <a:ext cx="3171825" cy="188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24" name="Line 48"/>
          <p:cNvSpPr>
            <a:spLocks noChangeShapeType="1"/>
          </p:cNvSpPr>
          <p:nvPr/>
        </p:nvSpPr>
        <p:spPr bwMode="auto">
          <a:xfrm>
            <a:off x="4368800" y="927100"/>
            <a:ext cx="2971800" cy="2489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25" name="Line 49"/>
          <p:cNvSpPr>
            <a:spLocks noChangeShapeType="1"/>
          </p:cNvSpPr>
          <p:nvPr/>
        </p:nvSpPr>
        <p:spPr bwMode="auto">
          <a:xfrm flipV="1">
            <a:off x="4379913" y="3609975"/>
            <a:ext cx="2970212" cy="8096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26" name="Line 50"/>
          <p:cNvSpPr>
            <a:spLocks noChangeShapeType="1"/>
          </p:cNvSpPr>
          <p:nvPr/>
        </p:nvSpPr>
        <p:spPr bwMode="auto">
          <a:xfrm flipV="1">
            <a:off x="4384675" y="3724275"/>
            <a:ext cx="2968625" cy="19494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27" name="Line 51"/>
          <p:cNvSpPr>
            <a:spLocks noChangeShapeType="1"/>
          </p:cNvSpPr>
          <p:nvPr/>
        </p:nvSpPr>
        <p:spPr bwMode="auto">
          <a:xfrm>
            <a:off x="4400550" y="2717800"/>
            <a:ext cx="2952750" cy="8064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28" name="Line 52"/>
          <p:cNvSpPr>
            <a:spLocks noChangeShapeType="1"/>
          </p:cNvSpPr>
          <p:nvPr/>
        </p:nvSpPr>
        <p:spPr bwMode="auto">
          <a:xfrm flipH="1">
            <a:off x="4381500" y="1320800"/>
            <a:ext cx="3479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08629" name="AutoShape 53"/>
          <p:cNvCxnSpPr>
            <a:cxnSpLocks noChangeShapeType="1"/>
          </p:cNvCxnSpPr>
          <p:nvPr/>
        </p:nvCxnSpPr>
        <p:spPr bwMode="auto">
          <a:xfrm>
            <a:off x="4381500" y="920750"/>
            <a:ext cx="12700" cy="1784350"/>
          </a:xfrm>
          <a:prstGeom prst="curvedConnector3">
            <a:avLst>
              <a:gd name="adj1" fmla="val 19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8630" name="AutoShape 54"/>
          <p:cNvCxnSpPr>
            <a:cxnSpLocks noChangeShapeType="1"/>
          </p:cNvCxnSpPr>
          <p:nvPr/>
        </p:nvCxnSpPr>
        <p:spPr bwMode="auto">
          <a:xfrm flipH="1">
            <a:off x="4356100" y="920750"/>
            <a:ext cx="25400" cy="3513138"/>
          </a:xfrm>
          <a:prstGeom prst="curvedConnector3">
            <a:avLst>
              <a:gd name="adj1" fmla="val -19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8631" name="AutoShape 55"/>
          <p:cNvCxnSpPr>
            <a:cxnSpLocks noChangeShapeType="1"/>
          </p:cNvCxnSpPr>
          <p:nvPr/>
        </p:nvCxnSpPr>
        <p:spPr bwMode="auto">
          <a:xfrm flipH="1">
            <a:off x="4356100" y="2705100"/>
            <a:ext cx="38100" cy="1728788"/>
          </a:xfrm>
          <a:prstGeom prst="curvedConnector3">
            <a:avLst>
              <a:gd name="adj1" fmla="val -6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8632" name="AutoShape 56"/>
          <p:cNvCxnSpPr>
            <a:cxnSpLocks noChangeShapeType="1"/>
          </p:cNvCxnSpPr>
          <p:nvPr/>
        </p:nvCxnSpPr>
        <p:spPr bwMode="auto">
          <a:xfrm>
            <a:off x="4381500" y="920750"/>
            <a:ext cx="12700" cy="4725988"/>
          </a:xfrm>
          <a:prstGeom prst="curvedConnector3">
            <a:avLst>
              <a:gd name="adj1" fmla="val 70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8633" name="AutoShape 57"/>
          <p:cNvCxnSpPr>
            <a:cxnSpLocks noChangeShapeType="1"/>
          </p:cNvCxnSpPr>
          <p:nvPr/>
        </p:nvCxnSpPr>
        <p:spPr bwMode="auto">
          <a:xfrm>
            <a:off x="4394200" y="2705100"/>
            <a:ext cx="1588" cy="2941638"/>
          </a:xfrm>
          <a:prstGeom prst="curvedConnector3">
            <a:avLst>
              <a:gd name="adj1" fmla="val 27200009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8634" name="AutoShape 58"/>
          <p:cNvCxnSpPr>
            <a:cxnSpLocks noChangeShapeType="1"/>
          </p:cNvCxnSpPr>
          <p:nvPr/>
        </p:nvCxnSpPr>
        <p:spPr bwMode="auto">
          <a:xfrm>
            <a:off x="4381500" y="4416425"/>
            <a:ext cx="12700" cy="1230313"/>
          </a:xfrm>
          <a:prstGeom prst="curvedConnector3">
            <a:avLst>
              <a:gd name="adj1" fmla="val 19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8635" name="Text Box 67"/>
          <p:cNvSpPr txBox="1">
            <a:spLocks noChangeArrowheads="1"/>
          </p:cNvSpPr>
          <p:nvPr/>
        </p:nvSpPr>
        <p:spPr bwMode="auto">
          <a:xfrm>
            <a:off x="8020050" y="1801813"/>
            <a:ext cx="10223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latin typeface="Arial" charset="0"/>
              </a:rPr>
              <a:t>Unique </a:t>
            </a:r>
          </a:p>
          <a:p>
            <a:pPr algn="ctr"/>
            <a:r>
              <a:rPr lang="en-US" sz="1800">
                <a:latin typeface="Arial" charset="0"/>
              </a:rPr>
              <a:t>Age </a:t>
            </a:r>
          </a:p>
          <a:p>
            <a:pPr algn="ctr"/>
            <a:r>
              <a:rPr lang="en-US" sz="1800">
                <a:latin typeface="Arial" charset="0"/>
              </a:rPr>
              <a:t>Relation</a:t>
            </a:r>
          </a:p>
        </p:txBody>
      </p:sp>
      <p:sp>
        <p:nvSpPr>
          <p:cNvPr id="408636" name="Text Box 60"/>
          <p:cNvSpPr txBox="1">
            <a:spLocks noChangeArrowheads="1"/>
          </p:cNvSpPr>
          <p:nvPr/>
        </p:nvSpPr>
        <p:spPr bwMode="auto">
          <a:xfrm>
            <a:off x="5632450" y="4811713"/>
            <a:ext cx="34496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</a:rPr>
              <a:t>Unique age relations</a:t>
            </a:r>
          </a:p>
          <a:p>
            <a:r>
              <a:rPr lang="en-US" sz="2400" i="1">
                <a:solidFill>
                  <a:schemeClr val="accent2"/>
                </a:solidFill>
              </a:rPr>
              <a:t> </a:t>
            </a:r>
            <a:r>
              <a:rPr lang="en-US" sz="2400" b="1" i="1">
                <a:solidFill>
                  <a:schemeClr val="accent2"/>
                </a:solidFill>
              </a:rPr>
              <a:t>by definition</a:t>
            </a:r>
            <a:r>
              <a:rPr lang="en-US" sz="2400" i="1">
                <a:solidFill>
                  <a:schemeClr val="accent2"/>
                </a:solidFill>
              </a:rPr>
              <a:t> represent</a:t>
            </a:r>
          </a:p>
          <a:p>
            <a:r>
              <a:rPr lang="en-US" sz="2400" i="1">
                <a:solidFill>
                  <a:schemeClr val="accent2"/>
                </a:solidFill>
              </a:rPr>
              <a:t> something distinct</a:t>
            </a:r>
          </a:p>
          <a:p>
            <a:r>
              <a:rPr lang="en-US" sz="2400" i="1">
                <a:solidFill>
                  <a:schemeClr val="accent2"/>
                </a:solidFill>
              </a:rPr>
              <a:t> from what is already</a:t>
            </a:r>
          </a:p>
          <a:p>
            <a:r>
              <a:rPr lang="en-US" sz="2400" i="1">
                <a:solidFill>
                  <a:schemeClr val="accent2"/>
                </a:solidFill>
              </a:rPr>
              <a:t> known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Text Box 6"/>
          <p:cNvSpPr txBox="1">
            <a:spLocks noChangeArrowheads="1"/>
          </p:cNvSpPr>
          <p:nvPr/>
        </p:nvSpPr>
        <p:spPr bwMode="auto">
          <a:xfrm>
            <a:off x="1692275" y="144463"/>
            <a:ext cx="6145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>
                <a:latin typeface="Arial" charset="0"/>
              </a:rPr>
              <a:t>Standardized Regression Coefficients</a:t>
            </a:r>
          </a:p>
        </p:txBody>
      </p:sp>
      <p:sp>
        <p:nvSpPr>
          <p:cNvPr id="437252" name="Text Box 2"/>
          <p:cNvSpPr txBox="1">
            <a:spLocks noChangeArrowheads="1"/>
          </p:cNvSpPr>
          <p:nvPr/>
        </p:nvSpPr>
        <p:spPr bwMode="auto">
          <a:xfrm>
            <a:off x="606425" y="1395413"/>
            <a:ext cx="111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>
                <a:latin typeface="Arial" charset="0"/>
              </a:rPr>
              <a:t>Variable</a:t>
            </a:r>
          </a:p>
        </p:txBody>
      </p:sp>
      <p:sp>
        <p:nvSpPr>
          <p:cNvPr id="437253" name="Text Box 3"/>
          <p:cNvSpPr txBox="1">
            <a:spLocks noChangeArrowheads="1"/>
          </p:cNvSpPr>
          <p:nvPr/>
        </p:nvSpPr>
        <p:spPr bwMode="auto">
          <a:xfrm>
            <a:off x="3032125" y="1103313"/>
            <a:ext cx="5514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>
                <a:latin typeface="Arial" charset="0"/>
              </a:rPr>
              <a:t>Total     Unique       Gf      Mem     Speed     Voc</a:t>
            </a:r>
          </a:p>
        </p:txBody>
      </p:sp>
      <p:sp>
        <p:nvSpPr>
          <p:cNvPr id="437254" name="Text Box 4"/>
          <p:cNvSpPr txBox="1">
            <a:spLocks noChangeArrowheads="1"/>
          </p:cNvSpPr>
          <p:nvPr/>
        </p:nvSpPr>
        <p:spPr bwMode="auto">
          <a:xfrm>
            <a:off x="3598863" y="747713"/>
            <a:ext cx="636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>
                <a:latin typeface="Arial" charset="0"/>
              </a:rPr>
              <a:t>Age</a:t>
            </a:r>
          </a:p>
        </p:txBody>
      </p:sp>
      <p:sp>
        <p:nvSpPr>
          <p:cNvPr id="437259" name="Text Box 11"/>
          <p:cNvSpPr txBox="1">
            <a:spLocks noChangeArrowheads="1"/>
          </p:cNvSpPr>
          <p:nvPr/>
        </p:nvSpPr>
        <p:spPr bwMode="auto">
          <a:xfrm>
            <a:off x="503238" y="2474913"/>
            <a:ext cx="292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Simple correlation with age</a:t>
            </a:r>
          </a:p>
        </p:txBody>
      </p:sp>
      <p:sp>
        <p:nvSpPr>
          <p:cNvPr id="437260" name="Text Box 12"/>
          <p:cNvSpPr txBox="1">
            <a:spLocks noChangeArrowheads="1"/>
          </p:cNvSpPr>
          <p:nvPr/>
        </p:nvSpPr>
        <p:spPr bwMode="auto">
          <a:xfrm>
            <a:off x="344488" y="3651250"/>
            <a:ext cx="35941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/>
              <a:t>Semi-partial correlation with age,</a:t>
            </a:r>
          </a:p>
          <a:p>
            <a:r>
              <a:rPr lang="en-US" i="1"/>
              <a:t>independent of influences of the</a:t>
            </a:r>
          </a:p>
          <a:p>
            <a:r>
              <a:rPr lang="en-US" i="1"/>
              <a:t>cognitive abilities</a:t>
            </a:r>
          </a:p>
        </p:txBody>
      </p:sp>
      <p:sp>
        <p:nvSpPr>
          <p:cNvPr id="437261" name="Text Box 13"/>
          <p:cNvSpPr txBox="1">
            <a:spLocks noChangeArrowheads="1"/>
          </p:cNvSpPr>
          <p:nvPr/>
        </p:nvSpPr>
        <p:spPr bwMode="auto">
          <a:xfrm>
            <a:off x="5408613" y="4565650"/>
            <a:ext cx="2800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/>
              <a:t>Relative influence of each</a:t>
            </a:r>
          </a:p>
          <a:p>
            <a:pPr algn="ctr"/>
            <a:r>
              <a:rPr lang="en-US" i="1"/>
              <a:t> cognitive ability</a:t>
            </a:r>
          </a:p>
        </p:txBody>
      </p:sp>
      <p:sp>
        <p:nvSpPr>
          <p:cNvPr id="437262" name="AutoShape 14"/>
          <p:cNvSpPr>
            <a:spLocks noChangeArrowheads="1"/>
          </p:cNvSpPr>
          <p:nvPr/>
        </p:nvSpPr>
        <p:spPr bwMode="auto">
          <a:xfrm rot="-3445638">
            <a:off x="2758282" y="1929606"/>
            <a:ext cx="842962" cy="422275"/>
          </a:xfrm>
          <a:prstGeom prst="rightArrow">
            <a:avLst>
              <a:gd name="adj1" fmla="val 50000"/>
              <a:gd name="adj2" fmla="val 4990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7263" name="AutoShape 15"/>
          <p:cNvSpPr>
            <a:spLocks noChangeArrowheads="1"/>
          </p:cNvSpPr>
          <p:nvPr/>
        </p:nvSpPr>
        <p:spPr bwMode="auto">
          <a:xfrm rot="-3445638">
            <a:off x="3709194" y="3271044"/>
            <a:ext cx="842963" cy="422275"/>
          </a:xfrm>
          <a:prstGeom prst="rightArrow">
            <a:avLst>
              <a:gd name="adj1" fmla="val 50000"/>
              <a:gd name="adj2" fmla="val 499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7264" name="AutoShape 16"/>
          <p:cNvSpPr>
            <a:spLocks/>
          </p:cNvSpPr>
          <p:nvPr/>
        </p:nvSpPr>
        <p:spPr bwMode="auto">
          <a:xfrm rot="-5400000">
            <a:off x="6647657" y="2756694"/>
            <a:ext cx="500062" cy="2540000"/>
          </a:xfrm>
          <a:prstGeom prst="leftBrace">
            <a:avLst>
              <a:gd name="adj1" fmla="val 4232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7265" name="Rectangle 17"/>
          <p:cNvSpPr>
            <a:spLocks noChangeArrowheads="1"/>
          </p:cNvSpPr>
          <p:nvPr/>
        </p:nvSpPr>
        <p:spPr bwMode="auto">
          <a:xfrm>
            <a:off x="4446588" y="5445125"/>
            <a:ext cx="457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Contextual analysis is also informative</a:t>
            </a:r>
          </a:p>
          <a:p>
            <a:r>
              <a:rPr lang="en-US" b="1">
                <a:solidFill>
                  <a:srgbClr val="FF0000"/>
                </a:solidFill>
              </a:rPr>
              <a:t> about what variables represent</a:t>
            </a:r>
          </a:p>
        </p:txBody>
      </p:sp>
      <p:sp>
        <p:nvSpPr>
          <p:cNvPr id="437266" name="Text Box 4"/>
          <p:cNvSpPr txBox="1">
            <a:spLocks noChangeArrowheads="1"/>
          </p:cNvSpPr>
          <p:nvPr/>
        </p:nvSpPr>
        <p:spPr bwMode="auto">
          <a:xfrm>
            <a:off x="5608638" y="757238"/>
            <a:ext cx="21923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>
                <a:latin typeface="Arial" charset="0"/>
              </a:rPr>
              <a:t>Cognitive Abilities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Text Box 6"/>
          <p:cNvSpPr txBox="1">
            <a:spLocks noChangeArrowheads="1"/>
          </p:cNvSpPr>
          <p:nvPr/>
        </p:nvSpPr>
        <p:spPr bwMode="auto">
          <a:xfrm>
            <a:off x="1692275" y="144463"/>
            <a:ext cx="6145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>
                <a:latin typeface="Arial" charset="0"/>
              </a:rPr>
              <a:t>Standardized Regression Coefficients</a:t>
            </a:r>
          </a:p>
        </p:txBody>
      </p:sp>
      <p:sp>
        <p:nvSpPr>
          <p:cNvPr id="415747" name="Text Box 5"/>
          <p:cNvSpPr txBox="1">
            <a:spLocks noChangeArrowheads="1"/>
          </p:cNvSpPr>
          <p:nvPr/>
        </p:nvSpPr>
        <p:spPr bwMode="auto">
          <a:xfrm>
            <a:off x="657225" y="2030413"/>
            <a:ext cx="798195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b="1">
                <a:solidFill>
                  <a:schemeClr val="accent2"/>
                </a:solidFill>
                <a:latin typeface="Arial" charset="0"/>
              </a:rPr>
              <a:t>PROSPECTIVE MEMORY</a:t>
            </a:r>
          </a:p>
          <a:p>
            <a:pPr eaLnBrk="0" hangingPunct="0"/>
            <a:r>
              <a:rPr lang="en-US" sz="1800">
                <a:latin typeface="Arial" charset="0"/>
              </a:rPr>
              <a:t>Red Pencil	         -.40*      </a:t>
            </a:r>
            <a:r>
              <a:rPr lang="en-US" sz="1800" b="1">
                <a:solidFill>
                  <a:srgbClr val="00CC00"/>
                </a:solidFill>
                <a:latin typeface="Arial" charset="0"/>
              </a:rPr>
              <a:t>-.07</a:t>
            </a:r>
            <a:r>
              <a:rPr lang="en-US" sz="1800">
                <a:latin typeface="Arial" charset="0"/>
              </a:rPr>
              <a:t>	 .33*	 .17	 .01	-.15</a:t>
            </a:r>
          </a:p>
          <a:p>
            <a:pPr eaLnBrk="0" hangingPunct="0"/>
            <a:r>
              <a:rPr lang="en-US" sz="1800">
                <a:latin typeface="Arial" charset="0"/>
              </a:rPr>
              <a:t>Drawing Classification  -.29*      </a:t>
            </a:r>
            <a:r>
              <a:rPr lang="en-US" sz="1800" b="1">
                <a:solidFill>
                  <a:srgbClr val="00CC00"/>
                </a:solidFill>
                <a:latin typeface="Arial" charset="0"/>
              </a:rPr>
              <a:t>-.18	</a:t>
            </a:r>
            <a:r>
              <a:rPr lang="en-US" sz="1800">
                <a:latin typeface="Arial" charset="0"/>
              </a:rPr>
              <a:t>	 .09	 .31*	-.10	 .07</a:t>
            </a:r>
          </a:p>
          <a:p>
            <a:pPr eaLnBrk="0" hangingPunct="0"/>
            <a:r>
              <a:rPr lang="en-US" sz="1800">
                <a:latin typeface="Arial" charset="0"/>
              </a:rPr>
              <a:t>Concept Identification   -.21*      </a:t>
            </a:r>
            <a:r>
              <a:rPr lang="en-US" sz="1800" b="1">
                <a:solidFill>
                  <a:srgbClr val="00CC00"/>
                </a:solidFill>
                <a:latin typeface="Arial" charset="0"/>
              </a:rPr>
              <a:t>-.03	</a:t>
            </a:r>
            <a:r>
              <a:rPr lang="en-US" sz="1800">
                <a:latin typeface="Arial" charset="0"/>
              </a:rPr>
              <a:t>	 .11	 .25	-.03	-.05</a:t>
            </a:r>
          </a:p>
          <a:p>
            <a:pPr eaLnBrk="0" hangingPunct="0"/>
            <a:r>
              <a:rPr lang="en-US" sz="1800">
                <a:latin typeface="Arial" charset="0"/>
              </a:rPr>
              <a:t>Running Memory	         -.32*      </a:t>
            </a:r>
            <a:r>
              <a:rPr lang="en-US" sz="1800" b="1">
                <a:solidFill>
                  <a:srgbClr val="00CC00"/>
                </a:solidFill>
                <a:latin typeface="Arial" charset="0"/>
              </a:rPr>
              <a:t>-.15</a:t>
            </a:r>
            <a:r>
              <a:rPr lang="en-US" sz="1800">
                <a:latin typeface="Arial" charset="0"/>
              </a:rPr>
              <a:t>	 .07	 .28*	 .05	 .08</a:t>
            </a:r>
          </a:p>
          <a:p>
            <a:pPr eaLnBrk="0" hangingPunct="0"/>
            <a:endParaRPr lang="en-US" sz="1800" b="1">
              <a:solidFill>
                <a:schemeClr val="accent2"/>
              </a:solidFill>
              <a:latin typeface="Arial" charset="0"/>
            </a:endParaRPr>
          </a:p>
          <a:p>
            <a:pPr eaLnBrk="0" hangingPunct="0"/>
            <a:r>
              <a:rPr lang="en-US" sz="1800" b="1">
                <a:solidFill>
                  <a:schemeClr val="accent2"/>
                </a:solidFill>
                <a:latin typeface="Arial" charset="0"/>
              </a:rPr>
              <a:t>SOURCE MEMORY</a:t>
            </a:r>
          </a:p>
          <a:p>
            <a:pPr eaLnBrk="0" hangingPunct="0"/>
            <a:r>
              <a:rPr lang="en-US" sz="1800">
                <a:latin typeface="Arial" charset="0"/>
              </a:rPr>
              <a:t>Word Color	         -.24*        </a:t>
            </a:r>
            <a:r>
              <a:rPr lang="en-US" sz="1800" b="1">
                <a:solidFill>
                  <a:srgbClr val="00CC00"/>
                </a:solidFill>
                <a:latin typeface="Arial" charset="0"/>
              </a:rPr>
              <a:t>.09</a:t>
            </a:r>
            <a:r>
              <a:rPr lang="en-US" sz="1800">
                <a:latin typeface="Arial" charset="0"/>
              </a:rPr>
              <a:t>	 .35*	 .37*	-.19	-.23</a:t>
            </a:r>
          </a:p>
          <a:p>
            <a:pPr eaLnBrk="0" hangingPunct="0"/>
            <a:r>
              <a:rPr lang="en-US" sz="1800">
                <a:latin typeface="Arial" charset="0"/>
              </a:rPr>
              <a:t>Picture Location	         -.50*      </a:t>
            </a:r>
            <a:r>
              <a:rPr lang="en-US" sz="1800" b="1">
                <a:solidFill>
                  <a:srgbClr val="00CC00"/>
                </a:solidFill>
                <a:latin typeface="Arial" charset="0"/>
              </a:rPr>
              <a:t>-.12</a:t>
            </a:r>
            <a:r>
              <a:rPr lang="en-US" sz="1800">
                <a:latin typeface="Arial" charset="0"/>
              </a:rPr>
              <a:t>	 .33*	 .18	 .06	-.19</a:t>
            </a:r>
          </a:p>
          <a:p>
            <a:pPr eaLnBrk="0" hangingPunct="0"/>
            <a:r>
              <a:rPr lang="en-US" sz="1800">
                <a:latin typeface="Arial" charset="0"/>
              </a:rPr>
              <a:t>Command Source         -.58*      </a:t>
            </a:r>
            <a:r>
              <a:rPr lang="en-US" sz="1800" b="1">
                <a:solidFill>
                  <a:srgbClr val="00CC00"/>
                </a:solidFill>
                <a:latin typeface="Arial" charset="0"/>
              </a:rPr>
              <a:t>-.13</a:t>
            </a:r>
            <a:r>
              <a:rPr lang="en-US" sz="1800">
                <a:latin typeface="Arial" charset="0"/>
              </a:rPr>
              <a:t>	 .34*	 .47*	-.10	-.28*</a:t>
            </a:r>
          </a:p>
          <a:p>
            <a:pPr eaLnBrk="0" hangingPunct="0"/>
            <a:r>
              <a:rPr lang="en-US" sz="1800">
                <a:latin typeface="Arial" charset="0"/>
              </a:rPr>
              <a:t>Fact Voice	         -.26*      </a:t>
            </a:r>
            <a:r>
              <a:rPr lang="en-US" sz="1800" b="1">
                <a:solidFill>
                  <a:srgbClr val="00CC00"/>
                </a:solidFill>
                <a:latin typeface="Arial" charset="0"/>
              </a:rPr>
              <a:t>-.13</a:t>
            </a:r>
            <a:r>
              <a:rPr lang="en-US" sz="1800">
                <a:latin typeface="Arial" charset="0"/>
              </a:rPr>
              <a:t>	 .17	 .47*	-.20	 .18</a:t>
            </a:r>
          </a:p>
          <a:p>
            <a:pPr eaLnBrk="0" hangingPunct="0"/>
            <a:endParaRPr lang="en-US" sz="1800">
              <a:latin typeface="Arial" charset="0"/>
            </a:endParaRPr>
          </a:p>
        </p:txBody>
      </p:sp>
      <p:sp>
        <p:nvSpPr>
          <p:cNvPr id="415748" name="Text Box 2"/>
          <p:cNvSpPr txBox="1">
            <a:spLocks noChangeArrowheads="1"/>
          </p:cNvSpPr>
          <p:nvPr/>
        </p:nvSpPr>
        <p:spPr bwMode="auto">
          <a:xfrm>
            <a:off x="606425" y="1395413"/>
            <a:ext cx="111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>
                <a:latin typeface="Arial" charset="0"/>
              </a:rPr>
              <a:t>Variable</a:t>
            </a:r>
          </a:p>
        </p:txBody>
      </p:sp>
      <p:sp>
        <p:nvSpPr>
          <p:cNvPr id="415749" name="Text Box 3"/>
          <p:cNvSpPr txBox="1">
            <a:spLocks noChangeArrowheads="1"/>
          </p:cNvSpPr>
          <p:nvPr/>
        </p:nvSpPr>
        <p:spPr bwMode="auto">
          <a:xfrm>
            <a:off x="3032125" y="1103313"/>
            <a:ext cx="5514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>
                <a:latin typeface="Arial" charset="0"/>
              </a:rPr>
              <a:t>Total     </a:t>
            </a:r>
            <a:r>
              <a:rPr lang="en-US" sz="2000">
                <a:solidFill>
                  <a:srgbClr val="00CC00"/>
                </a:solidFill>
                <a:latin typeface="Arial" charset="0"/>
              </a:rPr>
              <a:t>Unique</a:t>
            </a:r>
            <a:r>
              <a:rPr lang="en-US" sz="2000">
                <a:latin typeface="Arial" charset="0"/>
              </a:rPr>
              <a:t>       Gf      Mem     Speed     Voc</a:t>
            </a:r>
          </a:p>
        </p:txBody>
      </p:sp>
      <p:sp>
        <p:nvSpPr>
          <p:cNvPr id="415751" name="Text Box 7"/>
          <p:cNvSpPr txBox="1">
            <a:spLocks noChangeArrowheads="1"/>
          </p:cNvSpPr>
          <p:nvPr/>
        </p:nvSpPr>
        <p:spPr bwMode="auto">
          <a:xfrm>
            <a:off x="1470025" y="5586413"/>
            <a:ext cx="151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All significant</a:t>
            </a:r>
          </a:p>
        </p:txBody>
      </p:sp>
      <p:sp>
        <p:nvSpPr>
          <p:cNvPr id="415752" name="Text Box 8"/>
          <p:cNvSpPr txBox="1">
            <a:spLocks noChangeArrowheads="1"/>
          </p:cNvSpPr>
          <p:nvPr/>
        </p:nvSpPr>
        <p:spPr bwMode="auto">
          <a:xfrm>
            <a:off x="4530725" y="5713413"/>
            <a:ext cx="180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None significant</a:t>
            </a:r>
          </a:p>
        </p:txBody>
      </p:sp>
      <p:sp>
        <p:nvSpPr>
          <p:cNvPr id="415753" name="AutoShape 9"/>
          <p:cNvSpPr>
            <a:spLocks noChangeArrowheads="1"/>
          </p:cNvSpPr>
          <p:nvPr/>
        </p:nvSpPr>
        <p:spPr bwMode="auto">
          <a:xfrm rot="-1582972">
            <a:off x="4297363" y="5156200"/>
            <a:ext cx="306387" cy="542925"/>
          </a:xfrm>
          <a:prstGeom prst="upArrow">
            <a:avLst>
              <a:gd name="adj1" fmla="val 50000"/>
              <a:gd name="adj2" fmla="val 44301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5754" name="AutoShape 10"/>
          <p:cNvSpPr>
            <a:spLocks noChangeArrowheads="1"/>
          </p:cNvSpPr>
          <p:nvPr/>
        </p:nvSpPr>
        <p:spPr bwMode="auto">
          <a:xfrm rot="1810146">
            <a:off x="3040063" y="5143500"/>
            <a:ext cx="306387" cy="542925"/>
          </a:xfrm>
          <a:prstGeom prst="upArrow">
            <a:avLst>
              <a:gd name="adj1" fmla="val 50000"/>
              <a:gd name="adj2" fmla="val 4430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5755" name="Text Box 4"/>
          <p:cNvSpPr txBox="1">
            <a:spLocks noChangeArrowheads="1"/>
          </p:cNvSpPr>
          <p:nvPr/>
        </p:nvSpPr>
        <p:spPr bwMode="auto">
          <a:xfrm>
            <a:off x="3598863" y="747713"/>
            <a:ext cx="636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>
                <a:latin typeface="Arial" charset="0"/>
              </a:rPr>
              <a:t>Age</a:t>
            </a:r>
          </a:p>
        </p:txBody>
      </p:sp>
      <p:sp>
        <p:nvSpPr>
          <p:cNvPr id="415756" name="Text Box 4"/>
          <p:cNvSpPr txBox="1">
            <a:spLocks noChangeArrowheads="1"/>
          </p:cNvSpPr>
          <p:nvPr/>
        </p:nvSpPr>
        <p:spPr bwMode="auto">
          <a:xfrm>
            <a:off x="5608638" y="757238"/>
            <a:ext cx="21923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>
                <a:latin typeface="Arial" charset="0"/>
              </a:rPr>
              <a:t>Cognitive Abilities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Text Box 6"/>
          <p:cNvSpPr txBox="1">
            <a:spLocks noChangeArrowheads="1"/>
          </p:cNvSpPr>
          <p:nvPr/>
        </p:nvSpPr>
        <p:spPr bwMode="auto">
          <a:xfrm>
            <a:off x="1692275" y="144463"/>
            <a:ext cx="6145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>
                <a:latin typeface="Arial" charset="0"/>
              </a:rPr>
              <a:t>Standardized Regression Coefficients</a:t>
            </a:r>
          </a:p>
        </p:txBody>
      </p:sp>
      <p:sp>
        <p:nvSpPr>
          <p:cNvPr id="416771" name="Text Box 5"/>
          <p:cNvSpPr txBox="1">
            <a:spLocks noChangeArrowheads="1"/>
          </p:cNvSpPr>
          <p:nvPr/>
        </p:nvSpPr>
        <p:spPr bwMode="auto">
          <a:xfrm>
            <a:off x="568325" y="2005013"/>
            <a:ext cx="796925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b="1">
                <a:solidFill>
                  <a:schemeClr val="accent2"/>
                </a:solidFill>
                <a:latin typeface="Arial" charset="0"/>
              </a:rPr>
              <a:t>EXECUTIVE FUNCTIONING</a:t>
            </a:r>
          </a:p>
          <a:p>
            <a:pPr eaLnBrk="0" hangingPunct="0"/>
            <a:endParaRPr lang="en-US" sz="1800" b="1">
              <a:solidFill>
                <a:schemeClr val="accent2"/>
              </a:solidFill>
              <a:latin typeface="Arial" charset="0"/>
            </a:endParaRPr>
          </a:p>
          <a:p>
            <a:pPr eaLnBrk="0" hangingPunct="0"/>
            <a:r>
              <a:rPr lang="en-US" sz="1800">
                <a:latin typeface="Arial" charset="0"/>
              </a:rPr>
              <a:t>WCST (# categories)     -.30*        </a:t>
            </a:r>
            <a:r>
              <a:rPr lang="en-US" sz="1800" b="1">
                <a:solidFill>
                  <a:srgbClr val="00CC00"/>
                </a:solidFill>
                <a:latin typeface="Arial" charset="0"/>
              </a:rPr>
              <a:t>-.22</a:t>
            </a:r>
            <a:r>
              <a:rPr lang="en-US" sz="1800">
                <a:latin typeface="Arial" charset="0"/>
              </a:rPr>
              <a:t>	 .22	 .12	 .02	 .25</a:t>
            </a:r>
          </a:p>
          <a:p>
            <a:pPr eaLnBrk="0" hangingPunct="0"/>
            <a:r>
              <a:rPr lang="en-US" sz="1800">
                <a:latin typeface="Arial" charset="0"/>
              </a:rPr>
              <a:t>WCST (# categories)     -.32*        </a:t>
            </a:r>
            <a:r>
              <a:rPr lang="en-US" sz="1800" b="1">
                <a:solidFill>
                  <a:srgbClr val="00CC00"/>
                </a:solidFill>
                <a:latin typeface="Arial" charset="0"/>
              </a:rPr>
              <a:t>-.07</a:t>
            </a:r>
            <a:r>
              <a:rPr lang="en-US" sz="1800">
                <a:latin typeface="Arial" charset="0"/>
              </a:rPr>
              <a:t>	 .36*	 .12	 .07	 .06</a:t>
            </a:r>
          </a:p>
          <a:p>
            <a:pPr eaLnBrk="0" hangingPunct="0"/>
            <a:endParaRPr lang="en-US" sz="1800">
              <a:latin typeface="Arial" charset="0"/>
            </a:endParaRPr>
          </a:p>
          <a:p>
            <a:pPr eaLnBrk="0" hangingPunct="0"/>
            <a:r>
              <a:rPr lang="en-US" sz="1800">
                <a:latin typeface="Arial" charset="0"/>
              </a:rPr>
              <a:t>Tower of Hanoi	          -.29*         </a:t>
            </a:r>
            <a:r>
              <a:rPr lang="en-US" sz="1800" b="1">
                <a:solidFill>
                  <a:srgbClr val="00CC00"/>
                </a:solidFill>
                <a:latin typeface="Arial" charset="0"/>
              </a:rPr>
              <a:t>.08</a:t>
            </a:r>
            <a:r>
              <a:rPr lang="en-US" sz="1800">
                <a:latin typeface="Arial" charset="0"/>
              </a:rPr>
              <a:t>	 .40*	 .34*	-.11	-.24</a:t>
            </a:r>
          </a:p>
          <a:p>
            <a:pPr eaLnBrk="0" hangingPunct="0"/>
            <a:endParaRPr lang="en-US" sz="1800">
              <a:latin typeface="Arial" charset="0"/>
            </a:endParaRPr>
          </a:p>
          <a:p>
            <a:pPr eaLnBrk="0" hangingPunct="0"/>
            <a:r>
              <a:rPr lang="en-US" sz="1800">
                <a:latin typeface="Arial" charset="0"/>
              </a:rPr>
              <a:t>Category Fluency          -.19*         </a:t>
            </a:r>
            <a:r>
              <a:rPr lang="en-US" sz="1800" b="1">
                <a:solidFill>
                  <a:srgbClr val="00CC00"/>
                </a:solidFill>
                <a:latin typeface="Arial" charset="0"/>
              </a:rPr>
              <a:t>.07</a:t>
            </a:r>
            <a:r>
              <a:rPr lang="en-US" sz="1800">
                <a:latin typeface="Arial" charset="0"/>
              </a:rPr>
              <a:t>	-.02	 .21	 .36*	 .26*</a:t>
            </a:r>
          </a:p>
          <a:p>
            <a:pPr eaLnBrk="0" hangingPunct="0"/>
            <a:r>
              <a:rPr lang="en-US" sz="1800">
                <a:latin typeface="Arial" charset="0"/>
              </a:rPr>
              <a:t>Category Fluency          -.21*         </a:t>
            </a:r>
            <a:r>
              <a:rPr lang="en-US" sz="1800" b="1">
                <a:solidFill>
                  <a:srgbClr val="00CC00"/>
                </a:solidFill>
                <a:latin typeface="Arial" charset="0"/>
              </a:rPr>
              <a:t>.24</a:t>
            </a:r>
            <a:r>
              <a:rPr lang="en-US" sz="1800">
                <a:latin typeface="Arial" charset="0"/>
              </a:rPr>
              <a:t>	-.03	 .26*	 .55*	 .08</a:t>
            </a:r>
          </a:p>
          <a:p>
            <a:pPr eaLnBrk="0" hangingPunct="0"/>
            <a:r>
              <a:rPr lang="en-US" sz="1800">
                <a:latin typeface="Arial" charset="0"/>
              </a:rPr>
              <a:t>Category Fluency          -.20*         </a:t>
            </a:r>
            <a:r>
              <a:rPr lang="en-US" sz="1800" b="1">
                <a:solidFill>
                  <a:srgbClr val="00CC00"/>
                </a:solidFill>
                <a:latin typeface="Arial" charset="0"/>
              </a:rPr>
              <a:t>.06</a:t>
            </a:r>
            <a:r>
              <a:rPr lang="en-US" sz="1800">
                <a:latin typeface="Arial" charset="0"/>
              </a:rPr>
              <a:t>	-.02	 .22*	 .37*	 .26*</a:t>
            </a:r>
          </a:p>
          <a:p>
            <a:pPr eaLnBrk="0" hangingPunct="0"/>
            <a:endParaRPr lang="en-US" sz="1800">
              <a:latin typeface="Arial" charset="0"/>
            </a:endParaRPr>
          </a:p>
          <a:p>
            <a:pPr eaLnBrk="0" hangingPunct="0"/>
            <a:r>
              <a:rPr lang="en-US" sz="1800">
                <a:latin typeface="Arial" charset="0"/>
              </a:rPr>
              <a:t>Figural Fluency	          -.41*         </a:t>
            </a:r>
            <a:r>
              <a:rPr lang="en-US" sz="1800" b="1">
                <a:solidFill>
                  <a:srgbClr val="00CC00"/>
                </a:solidFill>
                <a:latin typeface="Arial" charset="0"/>
              </a:rPr>
              <a:t>.07</a:t>
            </a:r>
            <a:r>
              <a:rPr lang="en-US" sz="1800">
                <a:latin typeface="Arial" charset="0"/>
              </a:rPr>
              <a:t>	 .46*	 .03	 .38*	-.09</a:t>
            </a:r>
          </a:p>
        </p:txBody>
      </p:sp>
      <p:sp>
        <p:nvSpPr>
          <p:cNvPr id="416772" name="Text Box 2"/>
          <p:cNvSpPr txBox="1">
            <a:spLocks noChangeArrowheads="1"/>
          </p:cNvSpPr>
          <p:nvPr/>
        </p:nvSpPr>
        <p:spPr bwMode="auto">
          <a:xfrm>
            <a:off x="606425" y="1395413"/>
            <a:ext cx="111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>
                <a:latin typeface="Arial" charset="0"/>
              </a:rPr>
              <a:t>Variable</a:t>
            </a:r>
          </a:p>
        </p:txBody>
      </p:sp>
      <p:sp>
        <p:nvSpPr>
          <p:cNvPr id="416773" name="Text Box 3"/>
          <p:cNvSpPr txBox="1">
            <a:spLocks noChangeArrowheads="1"/>
          </p:cNvSpPr>
          <p:nvPr/>
        </p:nvSpPr>
        <p:spPr bwMode="auto">
          <a:xfrm>
            <a:off x="3032125" y="1103313"/>
            <a:ext cx="5514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>
                <a:latin typeface="Arial" charset="0"/>
              </a:rPr>
              <a:t>Total     </a:t>
            </a:r>
            <a:r>
              <a:rPr lang="en-US" sz="2000">
                <a:solidFill>
                  <a:srgbClr val="00CC00"/>
                </a:solidFill>
                <a:latin typeface="Arial" charset="0"/>
              </a:rPr>
              <a:t>Unique</a:t>
            </a:r>
            <a:r>
              <a:rPr lang="en-US" sz="2000">
                <a:latin typeface="Arial" charset="0"/>
              </a:rPr>
              <a:t>       Gf      Mem     Speed     Voc</a:t>
            </a:r>
          </a:p>
        </p:txBody>
      </p:sp>
      <p:sp>
        <p:nvSpPr>
          <p:cNvPr id="416775" name="Text Box 7"/>
          <p:cNvSpPr txBox="1">
            <a:spLocks noChangeArrowheads="1"/>
          </p:cNvSpPr>
          <p:nvPr/>
        </p:nvSpPr>
        <p:spPr bwMode="auto">
          <a:xfrm>
            <a:off x="1520825" y="5942013"/>
            <a:ext cx="151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All significant</a:t>
            </a:r>
          </a:p>
        </p:txBody>
      </p:sp>
      <p:sp>
        <p:nvSpPr>
          <p:cNvPr id="416776" name="Text Box 8"/>
          <p:cNvSpPr txBox="1">
            <a:spLocks noChangeArrowheads="1"/>
          </p:cNvSpPr>
          <p:nvPr/>
        </p:nvSpPr>
        <p:spPr bwMode="auto">
          <a:xfrm>
            <a:off x="4581525" y="6069013"/>
            <a:ext cx="180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None significant</a:t>
            </a:r>
          </a:p>
        </p:txBody>
      </p:sp>
      <p:sp>
        <p:nvSpPr>
          <p:cNvPr id="416777" name="AutoShape 9"/>
          <p:cNvSpPr>
            <a:spLocks noChangeArrowheads="1"/>
          </p:cNvSpPr>
          <p:nvPr/>
        </p:nvSpPr>
        <p:spPr bwMode="auto">
          <a:xfrm rot="-1582972">
            <a:off x="4348163" y="5511800"/>
            <a:ext cx="306387" cy="542925"/>
          </a:xfrm>
          <a:prstGeom prst="upArrow">
            <a:avLst>
              <a:gd name="adj1" fmla="val 50000"/>
              <a:gd name="adj2" fmla="val 44301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6778" name="AutoShape 10"/>
          <p:cNvSpPr>
            <a:spLocks noChangeArrowheads="1"/>
          </p:cNvSpPr>
          <p:nvPr/>
        </p:nvSpPr>
        <p:spPr bwMode="auto">
          <a:xfrm rot="1810146">
            <a:off x="3090863" y="5499100"/>
            <a:ext cx="306387" cy="542925"/>
          </a:xfrm>
          <a:prstGeom prst="upArrow">
            <a:avLst>
              <a:gd name="adj1" fmla="val 50000"/>
              <a:gd name="adj2" fmla="val 4430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6779" name="Text Box 4"/>
          <p:cNvSpPr txBox="1">
            <a:spLocks noChangeArrowheads="1"/>
          </p:cNvSpPr>
          <p:nvPr/>
        </p:nvSpPr>
        <p:spPr bwMode="auto">
          <a:xfrm>
            <a:off x="3598863" y="747713"/>
            <a:ext cx="636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>
                <a:latin typeface="Arial" charset="0"/>
              </a:rPr>
              <a:t>Age</a:t>
            </a:r>
          </a:p>
        </p:txBody>
      </p:sp>
      <p:sp>
        <p:nvSpPr>
          <p:cNvPr id="416780" name="Text Box 4"/>
          <p:cNvSpPr txBox="1">
            <a:spLocks noChangeArrowheads="1"/>
          </p:cNvSpPr>
          <p:nvPr/>
        </p:nvSpPr>
        <p:spPr bwMode="auto">
          <a:xfrm>
            <a:off x="5608638" y="757238"/>
            <a:ext cx="21923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>
                <a:latin typeface="Arial" charset="0"/>
              </a:rPr>
              <a:t>Cognitive Abilities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Text Box 2"/>
          <p:cNvSpPr txBox="1">
            <a:spLocks noChangeArrowheads="1"/>
          </p:cNvSpPr>
          <p:nvPr/>
        </p:nvSpPr>
        <p:spPr bwMode="auto">
          <a:xfrm>
            <a:off x="3975100" y="282575"/>
            <a:ext cx="1409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/>
              <a:t>Outline</a:t>
            </a:r>
          </a:p>
        </p:txBody>
      </p:sp>
      <p:sp>
        <p:nvSpPr>
          <p:cNvPr id="435203" name="Text Box 3"/>
          <p:cNvSpPr txBox="1">
            <a:spLocks noChangeArrowheads="1"/>
          </p:cNvSpPr>
          <p:nvPr/>
        </p:nvSpPr>
        <p:spPr bwMode="auto">
          <a:xfrm>
            <a:off x="352425" y="1417638"/>
            <a:ext cx="86328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Consensus:  </a:t>
            </a:r>
            <a:r>
              <a:rPr lang="en-US" sz="2400" b="1">
                <a:solidFill>
                  <a:schemeClr val="accent2"/>
                </a:solidFill>
              </a:rPr>
              <a:t>Increased age is associated with lower levels</a:t>
            </a:r>
          </a:p>
          <a:p>
            <a:r>
              <a:rPr lang="en-US" sz="2400" b="1">
                <a:solidFill>
                  <a:schemeClr val="accent2"/>
                </a:solidFill>
              </a:rPr>
              <a:t> of performance on many different cognitive variables</a:t>
            </a:r>
          </a:p>
          <a:p>
            <a:endParaRPr lang="en-US" sz="2400" b="1">
              <a:solidFill>
                <a:schemeClr val="accent2"/>
              </a:solidFill>
            </a:endParaRPr>
          </a:p>
          <a:p>
            <a:endParaRPr lang="en-US" sz="2400" b="1">
              <a:solidFill>
                <a:schemeClr val="accent2"/>
              </a:solidFill>
            </a:endParaRPr>
          </a:p>
          <a:p>
            <a:r>
              <a:rPr lang="en-US" sz="2400" b="1"/>
              <a:t>Controversies:</a:t>
            </a:r>
          </a:p>
          <a:p>
            <a:pPr lvl="1"/>
            <a:r>
              <a:rPr lang="en-US" sz="2400"/>
              <a:t>	</a:t>
            </a:r>
            <a:r>
              <a:rPr lang="en-US" sz="2400" b="1">
                <a:solidFill>
                  <a:schemeClr val="accent2"/>
                </a:solidFill>
              </a:rPr>
              <a:t>How many explanations (and interventions) will</a:t>
            </a:r>
          </a:p>
          <a:p>
            <a:pPr lvl="1"/>
            <a:r>
              <a:rPr lang="en-US" sz="2400" b="1">
                <a:solidFill>
                  <a:schemeClr val="accent2"/>
                </a:solidFill>
              </a:rPr>
              <a:t>	 be required?</a:t>
            </a:r>
          </a:p>
          <a:p>
            <a:pPr lvl="1"/>
            <a:endParaRPr lang="en-US" sz="2400" b="1">
              <a:solidFill>
                <a:schemeClr val="accent2"/>
              </a:solidFill>
            </a:endParaRPr>
          </a:p>
          <a:p>
            <a:pPr lvl="1"/>
            <a:r>
              <a:rPr lang="en-US" sz="2400" b="1">
                <a:solidFill>
                  <a:schemeClr val="accent2"/>
                </a:solidFill>
              </a:rPr>
              <a:t>	How can we avoid rediscovering the same</a:t>
            </a:r>
          </a:p>
          <a:p>
            <a:pPr lvl="1"/>
            <a:r>
              <a:rPr lang="en-US" sz="2400" b="1">
                <a:solidFill>
                  <a:schemeClr val="accent2"/>
                </a:solidFill>
              </a:rPr>
              <a:t>	 phenomena?</a:t>
            </a:r>
          </a:p>
        </p:txBody>
      </p:sp>
      <p:sp>
        <p:nvSpPr>
          <p:cNvPr id="435204" name="Text Box 4"/>
          <p:cNvSpPr txBox="1">
            <a:spLocks noChangeArrowheads="1"/>
          </p:cNvSpPr>
          <p:nvPr/>
        </p:nvSpPr>
        <p:spPr bwMode="auto">
          <a:xfrm>
            <a:off x="808038" y="5392738"/>
            <a:ext cx="73247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Recommendation:</a:t>
            </a:r>
          </a:p>
          <a:p>
            <a:r>
              <a:rPr lang="en-US" sz="2400">
                <a:solidFill>
                  <a:schemeClr val="accent2"/>
                </a:solidFill>
              </a:rPr>
              <a:t>	</a:t>
            </a:r>
            <a:r>
              <a:rPr lang="en-US" sz="2400" b="1">
                <a:solidFill>
                  <a:schemeClr val="accent2"/>
                </a:solidFill>
              </a:rPr>
              <a:t>Obtain multiple cognitive variables from all</a:t>
            </a:r>
          </a:p>
          <a:p>
            <a:r>
              <a:rPr lang="en-US" sz="2400" b="1">
                <a:solidFill>
                  <a:schemeClr val="accent2"/>
                </a:solidFill>
              </a:rPr>
              <a:t>	 participants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Text Box 2"/>
          <p:cNvSpPr txBox="1">
            <a:spLocks noChangeArrowheads="1"/>
          </p:cNvSpPr>
          <p:nvPr/>
        </p:nvSpPr>
        <p:spPr bwMode="auto">
          <a:xfrm>
            <a:off x="3975100" y="282575"/>
            <a:ext cx="1409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/>
              <a:t>Outline</a:t>
            </a:r>
          </a:p>
        </p:txBody>
      </p:sp>
      <p:sp>
        <p:nvSpPr>
          <p:cNvPr id="432131" name="Text Box 3"/>
          <p:cNvSpPr txBox="1">
            <a:spLocks noChangeArrowheads="1"/>
          </p:cNvSpPr>
          <p:nvPr/>
        </p:nvSpPr>
        <p:spPr bwMode="auto">
          <a:xfrm>
            <a:off x="266700" y="1417638"/>
            <a:ext cx="86328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Consensus:  </a:t>
            </a:r>
            <a:r>
              <a:rPr lang="en-US" sz="2400" b="1">
                <a:solidFill>
                  <a:schemeClr val="accent2"/>
                </a:solidFill>
              </a:rPr>
              <a:t>Increased age is associated with lower levels</a:t>
            </a:r>
          </a:p>
          <a:p>
            <a:r>
              <a:rPr lang="en-US" sz="2400" b="1">
                <a:solidFill>
                  <a:schemeClr val="accent2"/>
                </a:solidFill>
              </a:rPr>
              <a:t> of performance on many different cognitive variables</a:t>
            </a:r>
          </a:p>
          <a:p>
            <a:endParaRPr lang="en-US" sz="2400" b="1">
              <a:solidFill>
                <a:schemeClr val="accent2"/>
              </a:solidFill>
            </a:endParaRPr>
          </a:p>
          <a:p>
            <a:endParaRPr lang="en-US" sz="2400" b="1">
              <a:solidFill>
                <a:schemeClr val="accent2"/>
              </a:solidFill>
            </a:endParaRPr>
          </a:p>
          <a:p>
            <a:r>
              <a:rPr lang="en-US" sz="2400" b="1"/>
              <a:t>Controversies:</a:t>
            </a:r>
          </a:p>
          <a:p>
            <a:pPr lvl="1"/>
            <a:r>
              <a:rPr lang="en-US" sz="2400" b="1"/>
              <a:t>	</a:t>
            </a:r>
            <a:r>
              <a:rPr lang="en-US" sz="2400" b="1">
                <a:solidFill>
                  <a:schemeClr val="accent2"/>
                </a:solidFill>
              </a:rPr>
              <a:t>How many explanations (and interventions) will</a:t>
            </a:r>
          </a:p>
          <a:p>
            <a:pPr lvl="1"/>
            <a:r>
              <a:rPr lang="en-US" sz="2400" b="1">
                <a:solidFill>
                  <a:schemeClr val="accent2"/>
                </a:solidFill>
              </a:rPr>
              <a:t>	 be required?</a:t>
            </a:r>
          </a:p>
          <a:p>
            <a:pPr lvl="1"/>
            <a:endParaRPr lang="en-US" sz="2400" b="1">
              <a:solidFill>
                <a:schemeClr val="accent2"/>
              </a:solidFill>
            </a:endParaRPr>
          </a:p>
          <a:p>
            <a:pPr lvl="1"/>
            <a:r>
              <a:rPr lang="en-US" sz="2400" b="1">
                <a:solidFill>
                  <a:schemeClr val="accent2"/>
                </a:solidFill>
              </a:rPr>
              <a:t>	How can we avoid rediscovering the same</a:t>
            </a:r>
          </a:p>
          <a:p>
            <a:pPr lvl="1"/>
            <a:r>
              <a:rPr lang="en-US" sz="2400" b="1">
                <a:solidFill>
                  <a:schemeClr val="accent2"/>
                </a:solidFill>
              </a:rPr>
              <a:t>	 phenomena?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Text Box 2"/>
          <p:cNvSpPr txBox="1">
            <a:spLocks noChangeArrowheads="1"/>
          </p:cNvSpPr>
          <p:nvPr/>
        </p:nvSpPr>
        <p:spPr bwMode="auto">
          <a:xfrm>
            <a:off x="366713" y="428625"/>
            <a:ext cx="8377237" cy="362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Obtain multiple variables from each participant</a:t>
            </a:r>
          </a:p>
          <a:p>
            <a:endParaRPr lang="en-US" sz="2800" b="1"/>
          </a:p>
          <a:p>
            <a:r>
              <a:rPr lang="en-US" sz="2400"/>
              <a:t>	</a:t>
            </a:r>
            <a:r>
              <a:rPr lang="en-US" sz="2400" b="1">
                <a:solidFill>
                  <a:srgbClr val="FF0000"/>
                </a:solidFill>
              </a:rPr>
              <a:t>1) Helps characterize the sample</a:t>
            </a:r>
          </a:p>
          <a:p>
            <a:r>
              <a:rPr lang="en-US" sz="2400"/>
              <a:t>		</a:t>
            </a:r>
            <a:r>
              <a:rPr lang="en-US" sz="2000"/>
              <a:t>Can use norms from standardized tests to estimate</a:t>
            </a:r>
          </a:p>
          <a:p>
            <a:r>
              <a:rPr lang="en-US" sz="2000"/>
              <a:t>		 the representativeness of the sample</a:t>
            </a:r>
          </a:p>
          <a:p>
            <a:endParaRPr lang="en-US" sz="2000"/>
          </a:p>
          <a:p>
            <a:r>
              <a:rPr lang="en-US" sz="2400" b="1">
                <a:solidFill>
                  <a:srgbClr val="F90B05"/>
                </a:solidFill>
              </a:rPr>
              <a:t>	2) Can use as additional predictors to investigate</a:t>
            </a:r>
          </a:p>
          <a:p>
            <a:r>
              <a:rPr lang="en-US" sz="2400" b="1">
                <a:solidFill>
                  <a:srgbClr val="F90B05"/>
                </a:solidFill>
              </a:rPr>
              <a:t>		the independence of age-related influences:</a:t>
            </a:r>
          </a:p>
          <a:p>
            <a:r>
              <a:rPr lang="en-US" sz="2000"/>
              <a:t>			- how many explanations will be required</a:t>
            </a:r>
          </a:p>
          <a:p>
            <a:r>
              <a:rPr lang="en-US" sz="2000"/>
              <a:t>			- ensure cumulative progress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5221288" y="1443038"/>
            <a:ext cx="6096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55" name="AutoShape 3"/>
          <p:cNvSpPr>
            <a:spLocks noChangeArrowheads="1"/>
          </p:cNvSpPr>
          <p:nvPr/>
        </p:nvSpPr>
        <p:spPr bwMode="auto">
          <a:xfrm>
            <a:off x="5411788" y="1633538"/>
            <a:ext cx="2286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5830888" y="1443038"/>
            <a:ext cx="6096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57" name="AutoShape 5"/>
          <p:cNvSpPr>
            <a:spLocks noChangeArrowheads="1"/>
          </p:cNvSpPr>
          <p:nvPr/>
        </p:nvSpPr>
        <p:spPr bwMode="auto">
          <a:xfrm>
            <a:off x="6021388" y="1633538"/>
            <a:ext cx="2286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58" name="Oval 6"/>
          <p:cNvSpPr>
            <a:spLocks noChangeArrowheads="1"/>
          </p:cNvSpPr>
          <p:nvPr/>
        </p:nvSpPr>
        <p:spPr bwMode="auto">
          <a:xfrm>
            <a:off x="6145213" y="1747838"/>
            <a:ext cx="2286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6440488" y="1443038"/>
            <a:ext cx="6096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0" name="AutoShape 8"/>
          <p:cNvSpPr>
            <a:spLocks noChangeArrowheads="1"/>
          </p:cNvSpPr>
          <p:nvPr/>
        </p:nvSpPr>
        <p:spPr bwMode="auto">
          <a:xfrm>
            <a:off x="6630988" y="1633538"/>
            <a:ext cx="2286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1" name="Oval 9"/>
          <p:cNvSpPr>
            <a:spLocks noChangeArrowheads="1"/>
          </p:cNvSpPr>
          <p:nvPr/>
        </p:nvSpPr>
        <p:spPr bwMode="auto">
          <a:xfrm>
            <a:off x="6754813" y="1747838"/>
            <a:ext cx="2286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2" name="Rectangle 10"/>
          <p:cNvSpPr>
            <a:spLocks noChangeArrowheads="1"/>
          </p:cNvSpPr>
          <p:nvPr/>
        </p:nvSpPr>
        <p:spPr bwMode="auto">
          <a:xfrm>
            <a:off x="6630988" y="1509713"/>
            <a:ext cx="219075" cy="209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3" name="Rectangle 11"/>
          <p:cNvSpPr>
            <a:spLocks noChangeArrowheads="1"/>
          </p:cNvSpPr>
          <p:nvPr/>
        </p:nvSpPr>
        <p:spPr bwMode="auto">
          <a:xfrm>
            <a:off x="5221288" y="2052638"/>
            <a:ext cx="6096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4" name="AutoShape 12" descr="Light vertical"/>
          <p:cNvSpPr>
            <a:spLocks noChangeArrowheads="1"/>
          </p:cNvSpPr>
          <p:nvPr/>
        </p:nvSpPr>
        <p:spPr bwMode="auto">
          <a:xfrm>
            <a:off x="5411788" y="2243138"/>
            <a:ext cx="228600" cy="228600"/>
          </a:xfrm>
          <a:prstGeom prst="triangle">
            <a:avLst>
              <a:gd name="adj" fmla="val 50000"/>
            </a:avLst>
          </a:prstGeom>
          <a:pattFill prst="ltVert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5" name="Rectangle 13"/>
          <p:cNvSpPr>
            <a:spLocks noChangeArrowheads="1"/>
          </p:cNvSpPr>
          <p:nvPr/>
        </p:nvSpPr>
        <p:spPr bwMode="auto">
          <a:xfrm>
            <a:off x="5830888" y="2052638"/>
            <a:ext cx="6096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6" name="AutoShape 14" descr="Light vertical"/>
          <p:cNvSpPr>
            <a:spLocks noChangeArrowheads="1"/>
          </p:cNvSpPr>
          <p:nvPr/>
        </p:nvSpPr>
        <p:spPr bwMode="auto">
          <a:xfrm>
            <a:off x="6021388" y="2243138"/>
            <a:ext cx="228600" cy="228600"/>
          </a:xfrm>
          <a:prstGeom prst="triangle">
            <a:avLst>
              <a:gd name="adj" fmla="val 50000"/>
            </a:avLst>
          </a:prstGeom>
          <a:pattFill prst="ltVert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7" name="Oval 15"/>
          <p:cNvSpPr>
            <a:spLocks noChangeArrowheads="1"/>
          </p:cNvSpPr>
          <p:nvPr/>
        </p:nvSpPr>
        <p:spPr bwMode="auto">
          <a:xfrm>
            <a:off x="6145213" y="2357438"/>
            <a:ext cx="2286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8" name="Rectangle 16"/>
          <p:cNvSpPr>
            <a:spLocks noChangeArrowheads="1"/>
          </p:cNvSpPr>
          <p:nvPr/>
        </p:nvSpPr>
        <p:spPr bwMode="auto">
          <a:xfrm>
            <a:off x="6440488" y="2052638"/>
            <a:ext cx="6096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9" name="AutoShape 17" descr="Light vertical"/>
          <p:cNvSpPr>
            <a:spLocks noChangeArrowheads="1"/>
          </p:cNvSpPr>
          <p:nvPr/>
        </p:nvSpPr>
        <p:spPr bwMode="auto">
          <a:xfrm>
            <a:off x="6630988" y="2243138"/>
            <a:ext cx="228600" cy="228600"/>
          </a:xfrm>
          <a:prstGeom prst="triangle">
            <a:avLst>
              <a:gd name="adj" fmla="val 50000"/>
            </a:avLst>
          </a:prstGeom>
          <a:pattFill prst="ltVert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70" name="Oval 18"/>
          <p:cNvSpPr>
            <a:spLocks noChangeArrowheads="1"/>
          </p:cNvSpPr>
          <p:nvPr/>
        </p:nvSpPr>
        <p:spPr bwMode="auto">
          <a:xfrm>
            <a:off x="6754813" y="2357438"/>
            <a:ext cx="2286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6630988" y="2119313"/>
            <a:ext cx="219075" cy="209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72" name="Rectangle 20"/>
          <p:cNvSpPr>
            <a:spLocks noChangeArrowheads="1"/>
          </p:cNvSpPr>
          <p:nvPr/>
        </p:nvSpPr>
        <p:spPr bwMode="auto">
          <a:xfrm>
            <a:off x="5221288" y="2662238"/>
            <a:ext cx="6096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73" name="AutoShape 21" descr="Small grid"/>
          <p:cNvSpPr>
            <a:spLocks noChangeArrowheads="1"/>
          </p:cNvSpPr>
          <p:nvPr/>
        </p:nvSpPr>
        <p:spPr bwMode="auto">
          <a:xfrm>
            <a:off x="5411788" y="2852738"/>
            <a:ext cx="228600" cy="228600"/>
          </a:xfrm>
          <a:prstGeom prst="triangle">
            <a:avLst>
              <a:gd name="adj" fmla="val 50000"/>
            </a:avLst>
          </a:prstGeom>
          <a:pattFill prst="smGri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74" name="Rectangle 22"/>
          <p:cNvSpPr>
            <a:spLocks noChangeArrowheads="1"/>
          </p:cNvSpPr>
          <p:nvPr/>
        </p:nvSpPr>
        <p:spPr bwMode="auto">
          <a:xfrm>
            <a:off x="5830888" y="2662238"/>
            <a:ext cx="6096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75" name="AutoShape 23" descr="Small grid"/>
          <p:cNvSpPr>
            <a:spLocks noChangeArrowheads="1"/>
          </p:cNvSpPr>
          <p:nvPr/>
        </p:nvSpPr>
        <p:spPr bwMode="auto">
          <a:xfrm>
            <a:off x="6021388" y="2852738"/>
            <a:ext cx="228600" cy="228600"/>
          </a:xfrm>
          <a:prstGeom prst="triangle">
            <a:avLst>
              <a:gd name="adj" fmla="val 50000"/>
            </a:avLst>
          </a:prstGeom>
          <a:pattFill prst="smGri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76" name="Oval 24"/>
          <p:cNvSpPr>
            <a:spLocks noChangeArrowheads="1"/>
          </p:cNvSpPr>
          <p:nvPr/>
        </p:nvSpPr>
        <p:spPr bwMode="auto">
          <a:xfrm>
            <a:off x="6145213" y="2967038"/>
            <a:ext cx="2286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77" name="Rectangle 25"/>
          <p:cNvSpPr>
            <a:spLocks noChangeArrowheads="1"/>
          </p:cNvSpPr>
          <p:nvPr/>
        </p:nvSpPr>
        <p:spPr bwMode="auto">
          <a:xfrm>
            <a:off x="6440488" y="2662238"/>
            <a:ext cx="6096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78" name="Rectangle 26"/>
          <p:cNvSpPr>
            <a:spLocks noChangeArrowheads="1"/>
          </p:cNvSpPr>
          <p:nvPr/>
        </p:nvSpPr>
        <p:spPr bwMode="auto">
          <a:xfrm>
            <a:off x="6240463" y="4205288"/>
            <a:ext cx="6096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79" name="AutoShape 27" descr="Small grid"/>
          <p:cNvSpPr>
            <a:spLocks noChangeArrowheads="1"/>
          </p:cNvSpPr>
          <p:nvPr/>
        </p:nvSpPr>
        <p:spPr bwMode="auto">
          <a:xfrm>
            <a:off x="6430963" y="4395788"/>
            <a:ext cx="228600" cy="228600"/>
          </a:xfrm>
          <a:prstGeom prst="triangle">
            <a:avLst>
              <a:gd name="adj" fmla="val 50000"/>
            </a:avLst>
          </a:prstGeom>
          <a:pattFill prst="smGri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80" name="Oval 28"/>
          <p:cNvSpPr>
            <a:spLocks noChangeArrowheads="1"/>
          </p:cNvSpPr>
          <p:nvPr/>
        </p:nvSpPr>
        <p:spPr bwMode="auto">
          <a:xfrm>
            <a:off x="6554788" y="4510088"/>
            <a:ext cx="2286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6430963" y="4271963"/>
            <a:ext cx="219075" cy="209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82" name="Rectangle 30"/>
          <p:cNvSpPr>
            <a:spLocks noChangeArrowheads="1"/>
          </p:cNvSpPr>
          <p:nvPr/>
        </p:nvSpPr>
        <p:spPr bwMode="auto">
          <a:xfrm>
            <a:off x="5497513" y="4205288"/>
            <a:ext cx="6096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83" name="AutoShape 31" descr="Small grid"/>
          <p:cNvSpPr>
            <a:spLocks noChangeArrowheads="1"/>
          </p:cNvSpPr>
          <p:nvPr/>
        </p:nvSpPr>
        <p:spPr bwMode="auto">
          <a:xfrm>
            <a:off x="5688013" y="4395788"/>
            <a:ext cx="2286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smGrid">
                  <a:fgClr>
                    <a:schemeClr val="tx1"/>
                  </a:fgClr>
                  <a:bgClr>
                    <a:srgbClr val="FFFF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84" name="Oval 32" descr="Small grid"/>
          <p:cNvSpPr>
            <a:spLocks noChangeArrowheads="1"/>
          </p:cNvSpPr>
          <p:nvPr/>
        </p:nvSpPr>
        <p:spPr bwMode="auto">
          <a:xfrm>
            <a:off x="5811838" y="4510088"/>
            <a:ext cx="228600" cy="209550"/>
          </a:xfrm>
          <a:prstGeom prst="ellipse">
            <a:avLst/>
          </a:prstGeom>
          <a:pattFill prst="smGri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85" name="Rectangle 33" descr="Small grid"/>
          <p:cNvSpPr>
            <a:spLocks noChangeArrowheads="1"/>
          </p:cNvSpPr>
          <p:nvPr/>
        </p:nvSpPr>
        <p:spPr bwMode="auto">
          <a:xfrm>
            <a:off x="5688013" y="4271963"/>
            <a:ext cx="219075" cy="209550"/>
          </a:xfrm>
          <a:prstGeom prst="rect">
            <a:avLst/>
          </a:prstGeom>
          <a:pattFill prst="smGri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86" name="Rectangle 34"/>
          <p:cNvSpPr>
            <a:spLocks noChangeArrowheads="1"/>
          </p:cNvSpPr>
          <p:nvPr/>
        </p:nvSpPr>
        <p:spPr bwMode="auto">
          <a:xfrm>
            <a:off x="6973888" y="4205288"/>
            <a:ext cx="6096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87" name="AutoShape 35" descr="Light vertical"/>
          <p:cNvSpPr>
            <a:spLocks noChangeArrowheads="1"/>
          </p:cNvSpPr>
          <p:nvPr/>
        </p:nvSpPr>
        <p:spPr bwMode="auto">
          <a:xfrm>
            <a:off x="7164388" y="4395788"/>
            <a:ext cx="228600" cy="228600"/>
          </a:xfrm>
          <a:prstGeom prst="triangle">
            <a:avLst>
              <a:gd name="adj" fmla="val 50000"/>
            </a:avLst>
          </a:prstGeom>
          <a:pattFill prst="ltVert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88" name="Oval 36"/>
          <p:cNvSpPr>
            <a:spLocks noChangeArrowheads="1"/>
          </p:cNvSpPr>
          <p:nvPr/>
        </p:nvSpPr>
        <p:spPr bwMode="auto">
          <a:xfrm>
            <a:off x="7040563" y="4510088"/>
            <a:ext cx="2286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89" name="Rectangle 37"/>
          <p:cNvSpPr>
            <a:spLocks noChangeArrowheads="1"/>
          </p:cNvSpPr>
          <p:nvPr/>
        </p:nvSpPr>
        <p:spPr bwMode="auto">
          <a:xfrm>
            <a:off x="7164388" y="4271963"/>
            <a:ext cx="219075" cy="209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90" name="Rectangle 38"/>
          <p:cNvSpPr>
            <a:spLocks noChangeArrowheads="1"/>
          </p:cNvSpPr>
          <p:nvPr/>
        </p:nvSpPr>
        <p:spPr bwMode="auto">
          <a:xfrm>
            <a:off x="4764088" y="4205288"/>
            <a:ext cx="6096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91" name="AutoShape 39" descr="Small grid"/>
          <p:cNvSpPr>
            <a:spLocks noChangeArrowheads="1"/>
          </p:cNvSpPr>
          <p:nvPr/>
        </p:nvSpPr>
        <p:spPr bwMode="auto">
          <a:xfrm>
            <a:off x="4954588" y="4395788"/>
            <a:ext cx="228600" cy="228600"/>
          </a:xfrm>
          <a:prstGeom prst="triangle">
            <a:avLst>
              <a:gd name="adj" fmla="val 50000"/>
            </a:avLst>
          </a:prstGeom>
          <a:pattFill prst="smGri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92" name="Oval 40"/>
          <p:cNvSpPr>
            <a:spLocks noChangeArrowheads="1"/>
          </p:cNvSpPr>
          <p:nvPr/>
        </p:nvSpPr>
        <p:spPr bwMode="auto">
          <a:xfrm>
            <a:off x="4954588" y="4319588"/>
            <a:ext cx="2286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93" name="Rectangle 41"/>
          <p:cNvSpPr>
            <a:spLocks noChangeArrowheads="1"/>
          </p:cNvSpPr>
          <p:nvPr/>
        </p:nvSpPr>
        <p:spPr bwMode="auto">
          <a:xfrm>
            <a:off x="6230938" y="3471863"/>
            <a:ext cx="6096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94" name="AutoShape 42" descr="Small grid"/>
          <p:cNvSpPr>
            <a:spLocks noChangeArrowheads="1"/>
          </p:cNvSpPr>
          <p:nvPr/>
        </p:nvSpPr>
        <p:spPr bwMode="auto">
          <a:xfrm>
            <a:off x="6421438" y="3662363"/>
            <a:ext cx="2286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smGrid">
                  <a:fgClr>
                    <a:schemeClr val="tx1"/>
                  </a:fgClr>
                  <a:bgClr>
                    <a:srgbClr val="FFFF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95" name="Oval 43" descr="Small grid"/>
          <p:cNvSpPr>
            <a:spLocks noChangeArrowheads="1"/>
          </p:cNvSpPr>
          <p:nvPr/>
        </p:nvSpPr>
        <p:spPr bwMode="auto">
          <a:xfrm>
            <a:off x="6545263" y="3776663"/>
            <a:ext cx="228600" cy="209550"/>
          </a:xfrm>
          <a:prstGeom prst="ellipse">
            <a:avLst/>
          </a:prstGeom>
          <a:pattFill prst="smGri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96" name="Rectangle 44"/>
          <p:cNvSpPr>
            <a:spLocks noChangeArrowheads="1"/>
          </p:cNvSpPr>
          <p:nvPr/>
        </p:nvSpPr>
        <p:spPr bwMode="auto">
          <a:xfrm>
            <a:off x="6421438" y="3538538"/>
            <a:ext cx="219075" cy="209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97" name="Rectangle 45"/>
          <p:cNvSpPr>
            <a:spLocks noChangeArrowheads="1"/>
          </p:cNvSpPr>
          <p:nvPr/>
        </p:nvSpPr>
        <p:spPr bwMode="auto">
          <a:xfrm>
            <a:off x="5487988" y="3471863"/>
            <a:ext cx="6096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98" name="AutoShape 46" descr="Small grid"/>
          <p:cNvSpPr>
            <a:spLocks noChangeArrowheads="1"/>
          </p:cNvSpPr>
          <p:nvPr/>
        </p:nvSpPr>
        <p:spPr bwMode="auto">
          <a:xfrm>
            <a:off x="5678488" y="3662363"/>
            <a:ext cx="2286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smGrid">
                  <a:fgClr>
                    <a:schemeClr val="tx1"/>
                  </a:fgClr>
                  <a:bgClr>
                    <a:srgbClr val="FFFF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99" name="Oval 47"/>
          <p:cNvSpPr>
            <a:spLocks noChangeArrowheads="1"/>
          </p:cNvSpPr>
          <p:nvPr/>
        </p:nvSpPr>
        <p:spPr bwMode="auto">
          <a:xfrm>
            <a:off x="5802313" y="3776663"/>
            <a:ext cx="2286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400" name="Rectangle 48"/>
          <p:cNvSpPr>
            <a:spLocks noChangeArrowheads="1"/>
          </p:cNvSpPr>
          <p:nvPr/>
        </p:nvSpPr>
        <p:spPr bwMode="auto">
          <a:xfrm>
            <a:off x="5678488" y="3538538"/>
            <a:ext cx="219075" cy="209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401" name="Rectangle 49"/>
          <p:cNvSpPr>
            <a:spLocks noChangeArrowheads="1"/>
          </p:cNvSpPr>
          <p:nvPr/>
        </p:nvSpPr>
        <p:spPr bwMode="auto">
          <a:xfrm>
            <a:off x="6964363" y="3471863"/>
            <a:ext cx="6096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402" name="AutoShape 50" descr="Light vertical"/>
          <p:cNvSpPr>
            <a:spLocks noChangeArrowheads="1"/>
          </p:cNvSpPr>
          <p:nvPr/>
        </p:nvSpPr>
        <p:spPr bwMode="auto">
          <a:xfrm flipV="1">
            <a:off x="7154863" y="3662363"/>
            <a:ext cx="228600" cy="228600"/>
          </a:xfrm>
          <a:prstGeom prst="triangle">
            <a:avLst>
              <a:gd name="adj" fmla="val 50000"/>
            </a:avLst>
          </a:prstGeom>
          <a:pattFill prst="ltVert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403" name="Rectangle 51"/>
          <p:cNvSpPr>
            <a:spLocks noChangeArrowheads="1"/>
          </p:cNvSpPr>
          <p:nvPr/>
        </p:nvSpPr>
        <p:spPr bwMode="auto">
          <a:xfrm flipV="1">
            <a:off x="7154863" y="3538538"/>
            <a:ext cx="219075" cy="209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404" name="Rectangle 52"/>
          <p:cNvSpPr>
            <a:spLocks noChangeArrowheads="1"/>
          </p:cNvSpPr>
          <p:nvPr/>
        </p:nvSpPr>
        <p:spPr bwMode="auto">
          <a:xfrm>
            <a:off x="4754563" y="3471863"/>
            <a:ext cx="6096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405" name="AutoShape 53" descr="Small grid"/>
          <p:cNvSpPr>
            <a:spLocks noChangeArrowheads="1"/>
          </p:cNvSpPr>
          <p:nvPr/>
        </p:nvSpPr>
        <p:spPr bwMode="auto">
          <a:xfrm flipV="1">
            <a:off x="4945063" y="3662363"/>
            <a:ext cx="228600" cy="228600"/>
          </a:xfrm>
          <a:prstGeom prst="triangle">
            <a:avLst>
              <a:gd name="adj" fmla="val 50000"/>
            </a:avLst>
          </a:prstGeom>
          <a:pattFill prst="smGri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406" name="Oval 54"/>
          <p:cNvSpPr>
            <a:spLocks noChangeArrowheads="1"/>
          </p:cNvSpPr>
          <p:nvPr/>
        </p:nvSpPr>
        <p:spPr bwMode="auto">
          <a:xfrm>
            <a:off x="5068888" y="3776663"/>
            <a:ext cx="2286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407" name="Rectangle 55"/>
          <p:cNvSpPr>
            <a:spLocks noChangeArrowheads="1"/>
          </p:cNvSpPr>
          <p:nvPr/>
        </p:nvSpPr>
        <p:spPr bwMode="auto">
          <a:xfrm>
            <a:off x="4945063" y="3538538"/>
            <a:ext cx="219075" cy="209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408" name="Text Box 56"/>
          <p:cNvSpPr txBox="1">
            <a:spLocks noChangeArrowheads="1"/>
          </p:cNvSpPr>
          <p:nvPr/>
        </p:nvSpPr>
        <p:spPr bwMode="auto">
          <a:xfrm>
            <a:off x="5454650" y="5969000"/>
            <a:ext cx="143986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8-10-13-17-22 ___</a:t>
            </a:r>
          </a:p>
          <a:p>
            <a:endParaRPr lang="en-US" sz="1200"/>
          </a:p>
          <a:p>
            <a:r>
              <a:rPr lang="en-US" sz="1200"/>
              <a:t>G-B-F-C-E ___</a:t>
            </a:r>
          </a:p>
        </p:txBody>
      </p:sp>
      <p:sp>
        <p:nvSpPr>
          <p:cNvPr id="228409" name="Text Box 57"/>
          <p:cNvSpPr txBox="1">
            <a:spLocks noChangeArrowheads="1"/>
          </p:cNvSpPr>
          <p:nvPr/>
        </p:nvSpPr>
        <p:spPr bwMode="auto">
          <a:xfrm>
            <a:off x="4973638" y="676275"/>
            <a:ext cx="2338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Raven</a:t>
            </a:r>
            <a:r>
              <a:rPr lang="ja-JP" altLang="en-US" sz="1200" b="1">
                <a:latin typeface="Arial"/>
              </a:rPr>
              <a:t>’</a:t>
            </a:r>
            <a:r>
              <a:rPr lang="en-US" sz="1200" b="1"/>
              <a:t>s Progressive Matrices</a:t>
            </a:r>
          </a:p>
          <a:p>
            <a:pPr algn="ctr"/>
            <a:r>
              <a:rPr lang="en-US" sz="1000"/>
              <a:t>Which pattern in the bottom is the best</a:t>
            </a:r>
          </a:p>
          <a:p>
            <a:pPr algn="ctr"/>
            <a:r>
              <a:rPr lang="en-US" sz="1000"/>
              <a:t>completion of the missing cell?</a:t>
            </a:r>
          </a:p>
        </p:txBody>
      </p:sp>
      <p:sp>
        <p:nvSpPr>
          <p:cNvPr id="228410" name="Text Box 58"/>
          <p:cNvSpPr txBox="1">
            <a:spLocks noChangeArrowheads="1"/>
          </p:cNvSpPr>
          <p:nvPr/>
        </p:nvSpPr>
        <p:spPr bwMode="auto">
          <a:xfrm>
            <a:off x="5103813" y="5207000"/>
            <a:ext cx="21351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Series Completion</a:t>
            </a:r>
          </a:p>
          <a:p>
            <a:pPr algn="ctr"/>
            <a:r>
              <a:rPr lang="en-US" sz="1000"/>
              <a:t>Which item is the best continuation</a:t>
            </a:r>
          </a:p>
          <a:p>
            <a:pPr algn="ctr"/>
            <a:r>
              <a:rPr lang="en-US" sz="1000"/>
              <a:t>of the sequence?</a:t>
            </a:r>
          </a:p>
        </p:txBody>
      </p:sp>
      <p:sp>
        <p:nvSpPr>
          <p:cNvPr id="228411" name="Text Box 59"/>
          <p:cNvSpPr txBox="1">
            <a:spLocks noChangeArrowheads="1"/>
          </p:cNvSpPr>
          <p:nvPr/>
        </p:nvSpPr>
        <p:spPr bwMode="auto">
          <a:xfrm>
            <a:off x="1311275" y="671513"/>
            <a:ext cx="21383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Recall</a:t>
            </a:r>
          </a:p>
          <a:p>
            <a:pPr algn="ctr"/>
            <a:r>
              <a:rPr lang="en-US" sz="1000"/>
              <a:t>Remember lists of unrelated words</a:t>
            </a:r>
          </a:p>
        </p:txBody>
      </p:sp>
      <p:sp>
        <p:nvSpPr>
          <p:cNvPr id="228412" name="Text Box 60"/>
          <p:cNvSpPr txBox="1">
            <a:spLocks noChangeArrowheads="1"/>
          </p:cNvSpPr>
          <p:nvPr/>
        </p:nvSpPr>
        <p:spPr bwMode="auto">
          <a:xfrm>
            <a:off x="2070100" y="1185863"/>
            <a:ext cx="627063" cy="291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Frog</a:t>
            </a:r>
          </a:p>
          <a:p>
            <a:r>
              <a:rPr lang="en-US" sz="1400"/>
              <a:t>Arch</a:t>
            </a:r>
          </a:p>
          <a:p>
            <a:r>
              <a:rPr lang="en-US" sz="1400"/>
              <a:t>Dart</a:t>
            </a:r>
          </a:p>
          <a:p>
            <a:r>
              <a:rPr lang="en-US" sz="1400"/>
              <a:t>Hoop</a:t>
            </a:r>
          </a:p>
          <a:p>
            <a:r>
              <a:rPr lang="en-US" sz="1400"/>
              <a:t>Neck</a:t>
            </a:r>
          </a:p>
          <a:p>
            <a:r>
              <a:rPr lang="en-US" sz="1400"/>
              <a:t>Trap</a:t>
            </a:r>
          </a:p>
          <a:p>
            <a:r>
              <a:rPr lang="en-US" sz="1400"/>
              <a:t>Boot</a:t>
            </a:r>
          </a:p>
          <a:p>
            <a:r>
              <a:rPr lang="en-US" sz="1400"/>
              <a:t>Gold</a:t>
            </a:r>
          </a:p>
          <a:p>
            <a:r>
              <a:rPr lang="en-US" sz="1400"/>
              <a:t>Fish</a:t>
            </a:r>
          </a:p>
          <a:p>
            <a:r>
              <a:rPr lang="en-US" sz="1400"/>
              <a:t>Moon</a:t>
            </a:r>
          </a:p>
          <a:p>
            <a:r>
              <a:rPr lang="en-US" sz="1400"/>
              <a:t>Wool</a:t>
            </a:r>
          </a:p>
          <a:p>
            <a:r>
              <a:rPr lang="en-US" sz="1400"/>
              <a:t>Clam</a:t>
            </a:r>
          </a:p>
          <a:p>
            <a:endParaRPr lang="en-US"/>
          </a:p>
        </p:txBody>
      </p:sp>
      <p:sp>
        <p:nvSpPr>
          <p:cNvPr id="228413" name="Text Box 61"/>
          <p:cNvSpPr txBox="1">
            <a:spLocks noChangeArrowheads="1"/>
          </p:cNvSpPr>
          <p:nvPr/>
        </p:nvSpPr>
        <p:spPr bwMode="auto">
          <a:xfrm>
            <a:off x="1320800" y="4168775"/>
            <a:ext cx="21939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Paired Associates</a:t>
            </a:r>
          </a:p>
          <a:p>
            <a:pPr algn="ctr"/>
            <a:r>
              <a:rPr lang="en-US" sz="1000"/>
              <a:t>Remember pairs of unrelated words</a:t>
            </a:r>
          </a:p>
        </p:txBody>
      </p:sp>
      <p:sp>
        <p:nvSpPr>
          <p:cNvPr id="228414" name="Text Box 62"/>
          <p:cNvSpPr txBox="1">
            <a:spLocks noChangeArrowheads="1"/>
          </p:cNvSpPr>
          <p:nvPr/>
        </p:nvSpPr>
        <p:spPr bwMode="auto">
          <a:xfrm>
            <a:off x="1712913" y="4765675"/>
            <a:ext cx="1414462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rabbit – church</a:t>
            </a:r>
          </a:p>
          <a:p>
            <a:r>
              <a:rPr lang="en-US" sz="1400"/>
              <a:t>desk – friend</a:t>
            </a:r>
          </a:p>
          <a:p>
            <a:r>
              <a:rPr lang="en-US" sz="1400"/>
              <a:t>paper – truck</a:t>
            </a:r>
          </a:p>
          <a:p>
            <a:r>
              <a:rPr lang="en-US" sz="1400"/>
              <a:t>snake – house</a:t>
            </a:r>
          </a:p>
          <a:p>
            <a:r>
              <a:rPr lang="en-US" sz="1400"/>
              <a:t>horse – chair</a:t>
            </a:r>
          </a:p>
          <a:p>
            <a:r>
              <a:rPr lang="en-US" sz="1400"/>
              <a:t>dragon – library</a:t>
            </a:r>
          </a:p>
        </p:txBody>
      </p:sp>
      <p:sp>
        <p:nvSpPr>
          <p:cNvPr id="228415" name="Text Box 63"/>
          <p:cNvSpPr txBox="1">
            <a:spLocks noChangeArrowheads="1"/>
          </p:cNvSpPr>
          <p:nvPr/>
        </p:nvSpPr>
        <p:spPr bwMode="auto">
          <a:xfrm>
            <a:off x="1852613" y="169863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Memory</a:t>
            </a:r>
          </a:p>
        </p:txBody>
      </p:sp>
      <p:sp>
        <p:nvSpPr>
          <p:cNvPr id="228416" name="Text Box 64"/>
          <p:cNvSpPr txBox="1">
            <a:spLocks noChangeArrowheads="1"/>
          </p:cNvSpPr>
          <p:nvPr/>
        </p:nvSpPr>
        <p:spPr bwMode="auto">
          <a:xfrm>
            <a:off x="5462588" y="16510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Reasoning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ext Box 2"/>
          <p:cNvSpPr txBox="1">
            <a:spLocks noChangeArrowheads="1"/>
          </p:cNvSpPr>
          <p:nvPr/>
        </p:nvSpPr>
        <p:spPr bwMode="auto">
          <a:xfrm>
            <a:off x="1195388" y="169863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Spatial Visualization</a:t>
            </a:r>
          </a:p>
        </p:txBody>
      </p:sp>
      <p:sp>
        <p:nvSpPr>
          <p:cNvPr id="229379" name="Text Box 3"/>
          <p:cNvSpPr txBox="1">
            <a:spLocks noChangeArrowheads="1"/>
          </p:cNvSpPr>
          <p:nvPr/>
        </p:nvSpPr>
        <p:spPr bwMode="auto">
          <a:xfrm>
            <a:off x="5091113" y="165100"/>
            <a:ext cx="210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Perceptual Speed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1162050" y="690563"/>
            <a:ext cx="24399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Paper Folding</a:t>
            </a:r>
          </a:p>
          <a:p>
            <a:pPr algn="ctr"/>
            <a:r>
              <a:rPr lang="en-US" sz="1000"/>
              <a:t>Which pattern of holes would result from</a:t>
            </a:r>
          </a:p>
          <a:p>
            <a:pPr algn="ctr"/>
            <a:r>
              <a:rPr lang="en-US" sz="1000"/>
              <a:t>the sequence of folds and hole location?</a:t>
            </a: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1382713" y="2657475"/>
            <a:ext cx="20335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Spatial Relations</a:t>
            </a:r>
          </a:p>
          <a:p>
            <a:pPr algn="ctr"/>
            <a:r>
              <a:rPr lang="en-US" sz="1000"/>
              <a:t>Which 3-D structure corresponds</a:t>
            </a:r>
          </a:p>
          <a:p>
            <a:pPr algn="ctr"/>
            <a:r>
              <a:rPr lang="en-US" sz="1000"/>
              <a:t>to the 2-D pattern?</a:t>
            </a:r>
          </a:p>
        </p:txBody>
      </p:sp>
      <p:grpSp>
        <p:nvGrpSpPr>
          <p:cNvPr id="229382" name="Group 6"/>
          <p:cNvGrpSpPr>
            <a:grpSpLocks/>
          </p:cNvGrpSpPr>
          <p:nvPr/>
        </p:nvGrpSpPr>
        <p:grpSpPr bwMode="auto">
          <a:xfrm>
            <a:off x="1206500" y="1566863"/>
            <a:ext cx="2362200" cy="723900"/>
            <a:chOff x="912" y="1920"/>
            <a:chExt cx="4224" cy="1152"/>
          </a:xfrm>
        </p:grpSpPr>
        <p:sp>
          <p:nvSpPr>
            <p:cNvPr id="229383" name="Rectangle 7"/>
            <p:cNvSpPr>
              <a:spLocks noChangeArrowheads="1"/>
            </p:cNvSpPr>
            <p:nvPr/>
          </p:nvSpPr>
          <p:spPr bwMode="auto">
            <a:xfrm>
              <a:off x="912" y="1920"/>
              <a:ext cx="432" cy="432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84" name="Rectangle 8"/>
            <p:cNvSpPr>
              <a:spLocks noChangeArrowheads="1"/>
            </p:cNvSpPr>
            <p:nvPr/>
          </p:nvSpPr>
          <p:spPr bwMode="auto">
            <a:xfrm>
              <a:off x="912" y="2640"/>
              <a:ext cx="432" cy="432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85" name="Line 9"/>
            <p:cNvSpPr>
              <a:spLocks noChangeShapeType="1"/>
            </p:cNvSpPr>
            <p:nvPr/>
          </p:nvSpPr>
          <p:spPr bwMode="auto">
            <a:xfrm flipV="1">
              <a:off x="912" y="19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386" name="Line 10"/>
            <p:cNvSpPr>
              <a:spLocks noChangeShapeType="1"/>
            </p:cNvSpPr>
            <p:nvPr/>
          </p:nvSpPr>
          <p:spPr bwMode="auto">
            <a:xfrm>
              <a:off x="912" y="192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387" name="Line 11"/>
            <p:cNvSpPr>
              <a:spLocks noChangeShapeType="1"/>
            </p:cNvSpPr>
            <p:nvPr/>
          </p:nvSpPr>
          <p:spPr bwMode="auto">
            <a:xfrm>
              <a:off x="1344" y="192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388" name="Line 12"/>
            <p:cNvSpPr>
              <a:spLocks noChangeShapeType="1"/>
            </p:cNvSpPr>
            <p:nvPr/>
          </p:nvSpPr>
          <p:spPr bwMode="auto">
            <a:xfrm rot="5400000" flipV="1">
              <a:off x="1224" y="22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389" name="Line 13"/>
            <p:cNvSpPr>
              <a:spLocks noChangeShapeType="1"/>
            </p:cNvSpPr>
            <p:nvPr/>
          </p:nvSpPr>
          <p:spPr bwMode="auto">
            <a:xfrm>
              <a:off x="912" y="216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390" name="Line 14"/>
            <p:cNvSpPr>
              <a:spLocks noChangeShapeType="1"/>
            </p:cNvSpPr>
            <p:nvPr/>
          </p:nvSpPr>
          <p:spPr bwMode="auto">
            <a:xfrm>
              <a:off x="912" y="21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391" name="Line 15"/>
            <p:cNvSpPr>
              <a:spLocks noChangeShapeType="1"/>
            </p:cNvSpPr>
            <p:nvPr/>
          </p:nvSpPr>
          <p:spPr bwMode="auto">
            <a:xfrm flipV="1">
              <a:off x="1104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392" name="Rectangle 16"/>
            <p:cNvSpPr>
              <a:spLocks noChangeArrowheads="1"/>
            </p:cNvSpPr>
            <p:nvPr/>
          </p:nvSpPr>
          <p:spPr bwMode="auto">
            <a:xfrm>
              <a:off x="1488" y="1920"/>
              <a:ext cx="432" cy="432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93" name="Line 17"/>
            <p:cNvSpPr>
              <a:spLocks noChangeShapeType="1"/>
            </p:cNvSpPr>
            <p:nvPr/>
          </p:nvSpPr>
          <p:spPr bwMode="auto">
            <a:xfrm flipV="1">
              <a:off x="1488" y="19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394" name="Line 18"/>
            <p:cNvSpPr>
              <a:spLocks noChangeShapeType="1"/>
            </p:cNvSpPr>
            <p:nvPr/>
          </p:nvSpPr>
          <p:spPr bwMode="auto">
            <a:xfrm>
              <a:off x="1488" y="192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395" name="Line 19"/>
            <p:cNvSpPr>
              <a:spLocks noChangeShapeType="1"/>
            </p:cNvSpPr>
            <p:nvPr/>
          </p:nvSpPr>
          <p:spPr bwMode="auto">
            <a:xfrm>
              <a:off x="1920" y="192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396" name="Line 20"/>
            <p:cNvSpPr>
              <a:spLocks noChangeShapeType="1"/>
            </p:cNvSpPr>
            <p:nvPr/>
          </p:nvSpPr>
          <p:spPr bwMode="auto">
            <a:xfrm rot="5400000" flipV="1">
              <a:off x="1800" y="22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397" name="Line 21"/>
            <p:cNvSpPr>
              <a:spLocks noChangeShapeType="1"/>
            </p:cNvSpPr>
            <p:nvPr/>
          </p:nvSpPr>
          <p:spPr bwMode="auto">
            <a:xfrm>
              <a:off x="1488" y="216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398" name="Line 22"/>
            <p:cNvSpPr>
              <a:spLocks noChangeShapeType="1"/>
            </p:cNvSpPr>
            <p:nvPr/>
          </p:nvSpPr>
          <p:spPr bwMode="auto">
            <a:xfrm>
              <a:off x="1488" y="21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399" name="Line 23"/>
            <p:cNvSpPr>
              <a:spLocks noChangeShapeType="1"/>
            </p:cNvSpPr>
            <p:nvPr/>
          </p:nvSpPr>
          <p:spPr bwMode="auto">
            <a:xfrm flipV="1">
              <a:off x="1680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00" name="Oval 24"/>
            <p:cNvSpPr>
              <a:spLocks noChangeArrowheads="1"/>
            </p:cNvSpPr>
            <p:nvPr/>
          </p:nvSpPr>
          <p:spPr bwMode="auto">
            <a:xfrm>
              <a:off x="1584" y="220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01" name="Rectangle 25"/>
            <p:cNvSpPr>
              <a:spLocks noChangeArrowheads="1"/>
            </p:cNvSpPr>
            <p:nvPr/>
          </p:nvSpPr>
          <p:spPr bwMode="auto">
            <a:xfrm>
              <a:off x="2976" y="1920"/>
              <a:ext cx="43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02" name="Rectangle 26"/>
            <p:cNvSpPr>
              <a:spLocks noChangeArrowheads="1"/>
            </p:cNvSpPr>
            <p:nvPr/>
          </p:nvSpPr>
          <p:spPr bwMode="auto">
            <a:xfrm>
              <a:off x="3552" y="1920"/>
              <a:ext cx="43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03" name="Rectangle 27"/>
            <p:cNvSpPr>
              <a:spLocks noChangeArrowheads="1"/>
            </p:cNvSpPr>
            <p:nvPr/>
          </p:nvSpPr>
          <p:spPr bwMode="auto">
            <a:xfrm>
              <a:off x="4128" y="1920"/>
              <a:ext cx="43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04" name="Rectangle 28"/>
            <p:cNvSpPr>
              <a:spLocks noChangeArrowheads="1"/>
            </p:cNvSpPr>
            <p:nvPr/>
          </p:nvSpPr>
          <p:spPr bwMode="auto">
            <a:xfrm>
              <a:off x="4704" y="1920"/>
              <a:ext cx="43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05" name="Oval 29"/>
            <p:cNvSpPr>
              <a:spLocks noChangeArrowheads="1"/>
            </p:cNvSpPr>
            <p:nvPr/>
          </p:nvSpPr>
          <p:spPr bwMode="auto">
            <a:xfrm>
              <a:off x="3024" y="2256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06" name="Oval 30"/>
            <p:cNvSpPr>
              <a:spLocks noChangeArrowheads="1"/>
            </p:cNvSpPr>
            <p:nvPr/>
          </p:nvSpPr>
          <p:spPr bwMode="auto">
            <a:xfrm>
              <a:off x="3120" y="2160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07" name="Oval 31"/>
            <p:cNvSpPr>
              <a:spLocks noChangeArrowheads="1"/>
            </p:cNvSpPr>
            <p:nvPr/>
          </p:nvSpPr>
          <p:spPr bwMode="auto">
            <a:xfrm>
              <a:off x="3696" y="2160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08" name="Oval 32"/>
            <p:cNvSpPr>
              <a:spLocks noChangeArrowheads="1"/>
            </p:cNvSpPr>
            <p:nvPr/>
          </p:nvSpPr>
          <p:spPr bwMode="auto">
            <a:xfrm>
              <a:off x="3792" y="2160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09" name="Oval 33"/>
            <p:cNvSpPr>
              <a:spLocks noChangeArrowheads="1"/>
            </p:cNvSpPr>
            <p:nvPr/>
          </p:nvSpPr>
          <p:spPr bwMode="auto">
            <a:xfrm>
              <a:off x="4272" y="2160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10" name="Oval 34"/>
            <p:cNvSpPr>
              <a:spLocks noChangeArrowheads="1"/>
            </p:cNvSpPr>
            <p:nvPr/>
          </p:nvSpPr>
          <p:spPr bwMode="auto">
            <a:xfrm>
              <a:off x="4368" y="2016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11" name="Oval 35"/>
            <p:cNvSpPr>
              <a:spLocks noChangeArrowheads="1"/>
            </p:cNvSpPr>
            <p:nvPr/>
          </p:nvSpPr>
          <p:spPr bwMode="auto">
            <a:xfrm>
              <a:off x="4800" y="2208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12" name="Rectangle 36"/>
            <p:cNvSpPr>
              <a:spLocks noChangeArrowheads="1"/>
            </p:cNvSpPr>
            <p:nvPr/>
          </p:nvSpPr>
          <p:spPr bwMode="auto">
            <a:xfrm>
              <a:off x="1488" y="2640"/>
              <a:ext cx="432" cy="432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13" name="Rectangle 37"/>
            <p:cNvSpPr>
              <a:spLocks noChangeArrowheads="1"/>
            </p:cNvSpPr>
            <p:nvPr/>
          </p:nvSpPr>
          <p:spPr bwMode="auto">
            <a:xfrm>
              <a:off x="2064" y="2640"/>
              <a:ext cx="432" cy="432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14" name="Rectangle 38"/>
            <p:cNvSpPr>
              <a:spLocks noChangeArrowheads="1"/>
            </p:cNvSpPr>
            <p:nvPr/>
          </p:nvSpPr>
          <p:spPr bwMode="auto">
            <a:xfrm>
              <a:off x="912" y="2640"/>
              <a:ext cx="432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15" name="Rectangle 39"/>
            <p:cNvSpPr>
              <a:spLocks noChangeArrowheads="1"/>
            </p:cNvSpPr>
            <p:nvPr/>
          </p:nvSpPr>
          <p:spPr bwMode="auto">
            <a:xfrm>
              <a:off x="912" y="2784"/>
              <a:ext cx="432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16" name="Rectangle 40"/>
            <p:cNvSpPr>
              <a:spLocks noChangeArrowheads="1"/>
            </p:cNvSpPr>
            <p:nvPr/>
          </p:nvSpPr>
          <p:spPr bwMode="auto">
            <a:xfrm>
              <a:off x="1704" y="2640"/>
              <a:ext cx="21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17" name="Rectangle 41"/>
            <p:cNvSpPr>
              <a:spLocks noChangeArrowheads="1"/>
            </p:cNvSpPr>
            <p:nvPr/>
          </p:nvSpPr>
          <p:spPr bwMode="auto">
            <a:xfrm>
              <a:off x="2280" y="2640"/>
              <a:ext cx="21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18" name="Oval 42"/>
            <p:cNvSpPr>
              <a:spLocks noChangeArrowheads="1"/>
            </p:cNvSpPr>
            <p:nvPr/>
          </p:nvSpPr>
          <p:spPr bwMode="auto">
            <a:xfrm>
              <a:off x="2424" y="266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19" name="Rectangle 43"/>
            <p:cNvSpPr>
              <a:spLocks noChangeArrowheads="1"/>
            </p:cNvSpPr>
            <p:nvPr/>
          </p:nvSpPr>
          <p:spPr bwMode="auto">
            <a:xfrm>
              <a:off x="2976" y="2640"/>
              <a:ext cx="43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20" name="Rectangle 44"/>
            <p:cNvSpPr>
              <a:spLocks noChangeArrowheads="1"/>
            </p:cNvSpPr>
            <p:nvPr/>
          </p:nvSpPr>
          <p:spPr bwMode="auto">
            <a:xfrm>
              <a:off x="3552" y="2640"/>
              <a:ext cx="43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21" name="Rectangle 45"/>
            <p:cNvSpPr>
              <a:spLocks noChangeArrowheads="1"/>
            </p:cNvSpPr>
            <p:nvPr/>
          </p:nvSpPr>
          <p:spPr bwMode="auto">
            <a:xfrm>
              <a:off x="4128" y="2640"/>
              <a:ext cx="43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22" name="Rectangle 46"/>
            <p:cNvSpPr>
              <a:spLocks noChangeArrowheads="1"/>
            </p:cNvSpPr>
            <p:nvPr/>
          </p:nvSpPr>
          <p:spPr bwMode="auto">
            <a:xfrm>
              <a:off x="4704" y="2640"/>
              <a:ext cx="43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23" name="Oval 47"/>
            <p:cNvSpPr>
              <a:spLocks noChangeArrowheads="1"/>
            </p:cNvSpPr>
            <p:nvPr/>
          </p:nvSpPr>
          <p:spPr bwMode="auto">
            <a:xfrm>
              <a:off x="3336" y="3004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24" name="Oval 48"/>
            <p:cNvSpPr>
              <a:spLocks noChangeArrowheads="1"/>
            </p:cNvSpPr>
            <p:nvPr/>
          </p:nvSpPr>
          <p:spPr bwMode="auto">
            <a:xfrm>
              <a:off x="3340" y="2660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25" name="Oval 49"/>
            <p:cNvSpPr>
              <a:spLocks noChangeArrowheads="1"/>
            </p:cNvSpPr>
            <p:nvPr/>
          </p:nvSpPr>
          <p:spPr bwMode="auto">
            <a:xfrm>
              <a:off x="3576" y="2660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26" name="Oval 50"/>
            <p:cNvSpPr>
              <a:spLocks noChangeArrowheads="1"/>
            </p:cNvSpPr>
            <p:nvPr/>
          </p:nvSpPr>
          <p:spPr bwMode="auto">
            <a:xfrm>
              <a:off x="3916" y="2660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27" name="Oval 51"/>
            <p:cNvSpPr>
              <a:spLocks noChangeArrowheads="1"/>
            </p:cNvSpPr>
            <p:nvPr/>
          </p:nvSpPr>
          <p:spPr bwMode="auto">
            <a:xfrm>
              <a:off x="4152" y="2664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28" name="Oval 52"/>
            <p:cNvSpPr>
              <a:spLocks noChangeArrowheads="1"/>
            </p:cNvSpPr>
            <p:nvPr/>
          </p:nvSpPr>
          <p:spPr bwMode="auto">
            <a:xfrm>
              <a:off x="4492" y="2660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29" name="Oval 53"/>
            <p:cNvSpPr>
              <a:spLocks noChangeArrowheads="1"/>
            </p:cNvSpPr>
            <p:nvPr/>
          </p:nvSpPr>
          <p:spPr bwMode="auto">
            <a:xfrm>
              <a:off x="4492" y="2792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30" name="Oval 54"/>
            <p:cNvSpPr>
              <a:spLocks noChangeArrowheads="1"/>
            </p:cNvSpPr>
            <p:nvPr/>
          </p:nvSpPr>
          <p:spPr bwMode="auto">
            <a:xfrm>
              <a:off x="4728" y="2660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31" name="Oval 55"/>
            <p:cNvSpPr>
              <a:spLocks noChangeArrowheads="1"/>
            </p:cNvSpPr>
            <p:nvPr/>
          </p:nvSpPr>
          <p:spPr bwMode="auto">
            <a:xfrm>
              <a:off x="5068" y="2656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32" name="Oval 56"/>
            <p:cNvSpPr>
              <a:spLocks noChangeArrowheads="1"/>
            </p:cNvSpPr>
            <p:nvPr/>
          </p:nvSpPr>
          <p:spPr bwMode="auto">
            <a:xfrm>
              <a:off x="5068" y="2984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9433" name="Group 57"/>
          <p:cNvGrpSpPr>
            <a:grpSpLocks/>
          </p:cNvGrpSpPr>
          <p:nvPr/>
        </p:nvGrpSpPr>
        <p:grpSpPr bwMode="auto">
          <a:xfrm>
            <a:off x="881063" y="3411538"/>
            <a:ext cx="3028950" cy="554037"/>
            <a:chOff x="2262" y="1295"/>
            <a:chExt cx="1908" cy="349"/>
          </a:xfrm>
        </p:grpSpPr>
        <p:sp>
          <p:nvSpPr>
            <p:cNvPr id="229434" name="Line 58"/>
            <p:cNvSpPr>
              <a:spLocks noChangeShapeType="1"/>
            </p:cNvSpPr>
            <p:nvPr/>
          </p:nvSpPr>
          <p:spPr bwMode="auto">
            <a:xfrm flipV="1">
              <a:off x="2417" y="1367"/>
              <a:ext cx="0" cy="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35" name="Line 59"/>
            <p:cNvSpPr>
              <a:spLocks noChangeShapeType="1"/>
            </p:cNvSpPr>
            <p:nvPr/>
          </p:nvSpPr>
          <p:spPr bwMode="auto">
            <a:xfrm flipV="1">
              <a:off x="2417" y="1321"/>
              <a:ext cx="39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36" name="Line 60"/>
            <p:cNvSpPr>
              <a:spLocks noChangeShapeType="1"/>
            </p:cNvSpPr>
            <p:nvPr/>
          </p:nvSpPr>
          <p:spPr bwMode="auto">
            <a:xfrm>
              <a:off x="2456" y="1321"/>
              <a:ext cx="39" cy="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37" name="Line 61"/>
            <p:cNvSpPr>
              <a:spLocks noChangeShapeType="1"/>
            </p:cNvSpPr>
            <p:nvPr/>
          </p:nvSpPr>
          <p:spPr bwMode="auto">
            <a:xfrm>
              <a:off x="2495" y="1336"/>
              <a:ext cx="0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9438" name="Group 62"/>
            <p:cNvGrpSpPr>
              <a:grpSpLocks/>
            </p:cNvGrpSpPr>
            <p:nvPr/>
          </p:nvGrpSpPr>
          <p:grpSpPr bwMode="auto">
            <a:xfrm flipV="1">
              <a:off x="2417" y="1536"/>
              <a:ext cx="78" cy="108"/>
              <a:chOff x="1968" y="1728"/>
              <a:chExt cx="192" cy="336"/>
            </a:xfrm>
          </p:grpSpPr>
          <p:sp>
            <p:nvSpPr>
              <p:cNvPr id="229439" name="Line 63"/>
              <p:cNvSpPr>
                <a:spLocks noChangeShapeType="1"/>
              </p:cNvSpPr>
              <p:nvPr/>
            </p:nvSpPr>
            <p:spPr bwMode="auto">
              <a:xfrm flipV="1">
                <a:off x="1968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440" name="Line 64"/>
              <p:cNvSpPr>
                <a:spLocks noChangeShapeType="1"/>
              </p:cNvSpPr>
              <p:nvPr/>
            </p:nvSpPr>
            <p:spPr bwMode="auto">
              <a:xfrm flipV="1">
                <a:off x="1968" y="1728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441" name="Line 65"/>
              <p:cNvSpPr>
                <a:spLocks noChangeShapeType="1"/>
              </p:cNvSpPr>
              <p:nvPr/>
            </p:nvSpPr>
            <p:spPr bwMode="auto">
              <a:xfrm>
                <a:off x="2064" y="172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442" name="Line 66"/>
              <p:cNvSpPr>
                <a:spLocks noChangeShapeType="1"/>
              </p:cNvSpPr>
              <p:nvPr/>
            </p:nvSpPr>
            <p:spPr bwMode="auto">
              <a:xfrm>
                <a:off x="2160" y="17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9443" name="Line 67"/>
            <p:cNvSpPr>
              <a:spLocks noChangeShapeType="1"/>
            </p:cNvSpPr>
            <p:nvPr/>
          </p:nvSpPr>
          <p:spPr bwMode="auto">
            <a:xfrm>
              <a:off x="2340" y="1429"/>
              <a:ext cx="0" cy="1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44" name="Line 68"/>
            <p:cNvSpPr>
              <a:spLocks noChangeShapeType="1"/>
            </p:cNvSpPr>
            <p:nvPr/>
          </p:nvSpPr>
          <p:spPr bwMode="auto">
            <a:xfrm>
              <a:off x="2417" y="1429"/>
              <a:ext cx="0" cy="1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45" name="Line 69"/>
            <p:cNvSpPr>
              <a:spLocks noChangeShapeType="1"/>
            </p:cNvSpPr>
            <p:nvPr/>
          </p:nvSpPr>
          <p:spPr bwMode="auto">
            <a:xfrm>
              <a:off x="2495" y="1429"/>
              <a:ext cx="0" cy="1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46" name="Line 70"/>
            <p:cNvSpPr>
              <a:spLocks noChangeShapeType="1"/>
            </p:cNvSpPr>
            <p:nvPr/>
          </p:nvSpPr>
          <p:spPr bwMode="auto">
            <a:xfrm>
              <a:off x="2573" y="1429"/>
              <a:ext cx="0" cy="1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47" name="Line 71"/>
            <p:cNvSpPr>
              <a:spLocks noChangeShapeType="1"/>
            </p:cNvSpPr>
            <p:nvPr/>
          </p:nvSpPr>
          <p:spPr bwMode="auto">
            <a:xfrm flipH="1">
              <a:off x="2262" y="1429"/>
              <a:ext cx="1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48" name="Line 72"/>
            <p:cNvSpPr>
              <a:spLocks noChangeShapeType="1"/>
            </p:cNvSpPr>
            <p:nvPr/>
          </p:nvSpPr>
          <p:spPr bwMode="auto">
            <a:xfrm>
              <a:off x="2262" y="1429"/>
              <a:ext cx="0" cy="1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49" name="Line 73"/>
            <p:cNvSpPr>
              <a:spLocks noChangeShapeType="1"/>
            </p:cNvSpPr>
            <p:nvPr/>
          </p:nvSpPr>
          <p:spPr bwMode="auto">
            <a:xfrm>
              <a:off x="2262" y="1536"/>
              <a:ext cx="1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50" name="Line 74"/>
            <p:cNvSpPr>
              <a:spLocks noChangeShapeType="1"/>
            </p:cNvSpPr>
            <p:nvPr/>
          </p:nvSpPr>
          <p:spPr bwMode="auto">
            <a:xfrm>
              <a:off x="2495" y="1536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51" name="Line 75"/>
            <p:cNvSpPr>
              <a:spLocks noChangeShapeType="1"/>
            </p:cNvSpPr>
            <p:nvPr/>
          </p:nvSpPr>
          <p:spPr bwMode="auto">
            <a:xfrm>
              <a:off x="2651" y="1429"/>
              <a:ext cx="0" cy="1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52" name="Line 76"/>
            <p:cNvSpPr>
              <a:spLocks noChangeShapeType="1"/>
            </p:cNvSpPr>
            <p:nvPr/>
          </p:nvSpPr>
          <p:spPr bwMode="auto">
            <a:xfrm>
              <a:off x="2495" y="1429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53" name="Line 77"/>
            <p:cNvSpPr>
              <a:spLocks noChangeShapeType="1"/>
            </p:cNvSpPr>
            <p:nvPr/>
          </p:nvSpPr>
          <p:spPr bwMode="auto">
            <a:xfrm>
              <a:off x="2417" y="1429"/>
              <a:ext cx="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54" name="Line 78"/>
            <p:cNvSpPr>
              <a:spLocks noChangeShapeType="1"/>
            </p:cNvSpPr>
            <p:nvPr/>
          </p:nvSpPr>
          <p:spPr bwMode="auto">
            <a:xfrm>
              <a:off x="2417" y="1536"/>
              <a:ext cx="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55" name="Rectangle 79"/>
            <p:cNvSpPr>
              <a:spLocks noChangeArrowheads="1"/>
            </p:cNvSpPr>
            <p:nvPr/>
          </p:nvSpPr>
          <p:spPr bwMode="auto">
            <a:xfrm rot="1502251">
              <a:off x="2812" y="1477"/>
              <a:ext cx="78" cy="1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56" name="Line 80"/>
            <p:cNvSpPr>
              <a:spLocks noChangeShapeType="1"/>
            </p:cNvSpPr>
            <p:nvPr/>
          </p:nvSpPr>
          <p:spPr bwMode="auto">
            <a:xfrm flipV="1">
              <a:off x="2840" y="1330"/>
              <a:ext cx="156" cy="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57" name="Line 81"/>
            <p:cNvSpPr>
              <a:spLocks noChangeShapeType="1"/>
            </p:cNvSpPr>
            <p:nvPr/>
          </p:nvSpPr>
          <p:spPr bwMode="auto">
            <a:xfrm flipV="1">
              <a:off x="2908" y="1358"/>
              <a:ext cx="162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58" name="Line 82"/>
            <p:cNvSpPr>
              <a:spLocks noChangeShapeType="1"/>
            </p:cNvSpPr>
            <p:nvPr/>
          </p:nvSpPr>
          <p:spPr bwMode="auto">
            <a:xfrm flipH="1">
              <a:off x="3012" y="1357"/>
              <a:ext cx="5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59" name="Line 83"/>
            <p:cNvSpPr>
              <a:spLocks noChangeShapeType="1"/>
            </p:cNvSpPr>
            <p:nvPr/>
          </p:nvSpPr>
          <p:spPr bwMode="auto">
            <a:xfrm>
              <a:off x="2859" y="1591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60" name="Line 84"/>
            <p:cNvSpPr>
              <a:spLocks noChangeShapeType="1"/>
            </p:cNvSpPr>
            <p:nvPr/>
          </p:nvSpPr>
          <p:spPr bwMode="auto">
            <a:xfrm flipV="1">
              <a:off x="2864" y="1454"/>
              <a:ext cx="1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61" name="Line 85"/>
            <p:cNvSpPr>
              <a:spLocks noChangeShapeType="1"/>
            </p:cNvSpPr>
            <p:nvPr/>
          </p:nvSpPr>
          <p:spPr bwMode="auto">
            <a:xfrm>
              <a:off x="2995" y="1328"/>
              <a:ext cx="74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62" name="Line 86"/>
            <p:cNvSpPr>
              <a:spLocks noChangeShapeType="1"/>
            </p:cNvSpPr>
            <p:nvPr/>
          </p:nvSpPr>
          <p:spPr bwMode="auto">
            <a:xfrm flipV="1">
              <a:off x="3143" y="1467"/>
              <a:ext cx="0" cy="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63" name="Line 87"/>
            <p:cNvSpPr>
              <a:spLocks noChangeShapeType="1"/>
            </p:cNvSpPr>
            <p:nvPr/>
          </p:nvSpPr>
          <p:spPr bwMode="auto">
            <a:xfrm flipV="1">
              <a:off x="3143" y="1421"/>
              <a:ext cx="39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64" name="Line 88"/>
            <p:cNvSpPr>
              <a:spLocks noChangeShapeType="1"/>
            </p:cNvSpPr>
            <p:nvPr/>
          </p:nvSpPr>
          <p:spPr bwMode="auto">
            <a:xfrm>
              <a:off x="3182" y="1421"/>
              <a:ext cx="116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65" name="Line 89"/>
            <p:cNvSpPr>
              <a:spLocks noChangeShapeType="1"/>
            </p:cNvSpPr>
            <p:nvPr/>
          </p:nvSpPr>
          <p:spPr bwMode="auto">
            <a:xfrm>
              <a:off x="3298" y="1439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66" name="Line 90"/>
            <p:cNvSpPr>
              <a:spLocks noChangeShapeType="1"/>
            </p:cNvSpPr>
            <p:nvPr/>
          </p:nvSpPr>
          <p:spPr bwMode="auto">
            <a:xfrm>
              <a:off x="3143" y="1467"/>
              <a:ext cx="0" cy="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67" name="Line 91"/>
            <p:cNvSpPr>
              <a:spLocks noChangeShapeType="1"/>
            </p:cNvSpPr>
            <p:nvPr/>
          </p:nvSpPr>
          <p:spPr bwMode="auto">
            <a:xfrm flipV="1">
              <a:off x="3143" y="1553"/>
              <a:ext cx="155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68" name="Line 92"/>
            <p:cNvSpPr>
              <a:spLocks noChangeShapeType="1"/>
            </p:cNvSpPr>
            <p:nvPr/>
          </p:nvSpPr>
          <p:spPr bwMode="auto">
            <a:xfrm flipV="1">
              <a:off x="3298" y="1468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69" name="Line 93"/>
            <p:cNvSpPr>
              <a:spLocks noChangeShapeType="1"/>
            </p:cNvSpPr>
            <p:nvPr/>
          </p:nvSpPr>
          <p:spPr bwMode="auto">
            <a:xfrm flipV="1">
              <a:off x="3181" y="1348"/>
              <a:ext cx="159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70" name="Line 94"/>
            <p:cNvSpPr>
              <a:spLocks noChangeShapeType="1"/>
            </p:cNvSpPr>
            <p:nvPr/>
          </p:nvSpPr>
          <p:spPr bwMode="auto">
            <a:xfrm flipV="1">
              <a:off x="3297" y="1365"/>
              <a:ext cx="159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71" name="Line 95"/>
            <p:cNvSpPr>
              <a:spLocks noChangeShapeType="1"/>
            </p:cNvSpPr>
            <p:nvPr/>
          </p:nvSpPr>
          <p:spPr bwMode="auto">
            <a:xfrm>
              <a:off x="3341" y="1347"/>
              <a:ext cx="117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72" name="Line 96"/>
            <p:cNvSpPr>
              <a:spLocks noChangeShapeType="1"/>
            </p:cNvSpPr>
            <p:nvPr/>
          </p:nvSpPr>
          <p:spPr bwMode="auto">
            <a:xfrm flipV="1">
              <a:off x="3457" y="1364"/>
              <a:ext cx="1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73" name="Line 97"/>
            <p:cNvSpPr>
              <a:spLocks noChangeShapeType="1"/>
            </p:cNvSpPr>
            <p:nvPr/>
          </p:nvSpPr>
          <p:spPr bwMode="auto">
            <a:xfrm flipV="1">
              <a:off x="3298" y="1481"/>
              <a:ext cx="159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74" name="Rectangle 98"/>
            <p:cNvSpPr>
              <a:spLocks noChangeArrowheads="1"/>
            </p:cNvSpPr>
            <p:nvPr/>
          </p:nvSpPr>
          <p:spPr bwMode="auto">
            <a:xfrm>
              <a:off x="3549" y="1440"/>
              <a:ext cx="153" cy="1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75" name="AutoShape 99"/>
            <p:cNvSpPr>
              <a:spLocks noChangeArrowheads="1"/>
            </p:cNvSpPr>
            <p:nvPr/>
          </p:nvSpPr>
          <p:spPr bwMode="auto">
            <a:xfrm>
              <a:off x="3548" y="1360"/>
              <a:ext cx="154" cy="8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76" name="Line 100"/>
            <p:cNvSpPr>
              <a:spLocks noChangeShapeType="1"/>
            </p:cNvSpPr>
            <p:nvPr/>
          </p:nvSpPr>
          <p:spPr bwMode="auto">
            <a:xfrm flipV="1">
              <a:off x="3624" y="1295"/>
              <a:ext cx="155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77" name="Line 101"/>
            <p:cNvSpPr>
              <a:spLocks noChangeShapeType="1"/>
            </p:cNvSpPr>
            <p:nvPr/>
          </p:nvSpPr>
          <p:spPr bwMode="auto">
            <a:xfrm>
              <a:off x="3780" y="1295"/>
              <a:ext cx="7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78" name="Line 102"/>
            <p:cNvSpPr>
              <a:spLocks noChangeShapeType="1"/>
            </p:cNvSpPr>
            <p:nvPr/>
          </p:nvSpPr>
          <p:spPr bwMode="auto">
            <a:xfrm>
              <a:off x="3855" y="1375"/>
              <a:ext cx="0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79" name="Line 103"/>
            <p:cNvSpPr>
              <a:spLocks noChangeShapeType="1"/>
            </p:cNvSpPr>
            <p:nvPr/>
          </p:nvSpPr>
          <p:spPr bwMode="auto">
            <a:xfrm flipV="1">
              <a:off x="3703" y="1485"/>
              <a:ext cx="152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80" name="Line 104"/>
            <p:cNvSpPr>
              <a:spLocks noChangeShapeType="1"/>
            </p:cNvSpPr>
            <p:nvPr/>
          </p:nvSpPr>
          <p:spPr bwMode="auto">
            <a:xfrm flipV="1">
              <a:off x="3705" y="1372"/>
              <a:ext cx="151" cy="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81" name="Line 105"/>
            <p:cNvSpPr>
              <a:spLocks noChangeShapeType="1"/>
            </p:cNvSpPr>
            <p:nvPr/>
          </p:nvSpPr>
          <p:spPr bwMode="auto">
            <a:xfrm rot="-2598493" flipH="1" flipV="1">
              <a:off x="4041" y="1467"/>
              <a:ext cx="0" cy="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82" name="Line 106"/>
            <p:cNvSpPr>
              <a:spLocks noChangeShapeType="1"/>
            </p:cNvSpPr>
            <p:nvPr/>
          </p:nvSpPr>
          <p:spPr bwMode="auto">
            <a:xfrm rot="-2598493" flipH="1" flipV="1">
              <a:off x="3961" y="1446"/>
              <a:ext cx="39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83" name="Line 107"/>
            <p:cNvSpPr>
              <a:spLocks noChangeShapeType="1"/>
            </p:cNvSpPr>
            <p:nvPr/>
          </p:nvSpPr>
          <p:spPr bwMode="auto">
            <a:xfrm rot="19001507" flipH="1">
              <a:off x="3919" y="1472"/>
              <a:ext cx="39" cy="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84" name="Line 108"/>
            <p:cNvSpPr>
              <a:spLocks noChangeShapeType="1"/>
            </p:cNvSpPr>
            <p:nvPr/>
          </p:nvSpPr>
          <p:spPr bwMode="auto">
            <a:xfrm rot="19001507" flipH="1">
              <a:off x="3962" y="148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85" name="Line 109"/>
            <p:cNvSpPr>
              <a:spLocks noChangeShapeType="1"/>
            </p:cNvSpPr>
            <p:nvPr/>
          </p:nvSpPr>
          <p:spPr bwMode="auto">
            <a:xfrm flipV="1">
              <a:off x="3945" y="1341"/>
              <a:ext cx="103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86" name="Line 110"/>
            <p:cNvSpPr>
              <a:spLocks noChangeShapeType="1"/>
            </p:cNvSpPr>
            <p:nvPr/>
          </p:nvSpPr>
          <p:spPr bwMode="auto">
            <a:xfrm flipV="1">
              <a:off x="4014" y="1355"/>
              <a:ext cx="97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87" name="Line 111"/>
            <p:cNvSpPr>
              <a:spLocks noChangeShapeType="1"/>
            </p:cNvSpPr>
            <p:nvPr/>
          </p:nvSpPr>
          <p:spPr bwMode="auto">
            <a:xfrm flipV="1">
              <a:off x="3999" y="1520"/>
              <a:ext cx="67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88" name="Line 112"/>
            <p:cNvSpPr>
              <a:spLocks noChangeShapeType="1"/>
            </p:cNvSpPr>
            <p:nvPr/>
          </p:nvSpPr>
          <p:spPr bwMode="auto">
            <a:xfrm flipV="1">
              <a:off x="4066" y="1400"/>
              <a:ext cx="102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89" name="Line 113"/>
            <p:cNvSpPr>
              <a:spLocks noChangeShapeType="1"/>
            </p:cNvSpPr>
            <p:nvPr/>
          </p:nvSpPr>
          <p:spPr bwMode="auto">
            <a:xfrm>
              <a:off x="4113" y="1354"/>
              <a:ext cx="57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490" name="Line 114"/>
            <p:cNvSpPr>
              <a:spLocks noChangeShapeType="1"/>
            </p:cNvSpPr>
            <p:nvPr/>
          </p:nvSpPr>
          <p:spPr bwMode="auto">
            <a:xfrm>
              <a:off x="4047" y="1342"/>
              <a:ext cx="66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9491" name="Text Box 115"/>
          <p:cNvSpPr txBox="1">
            <a:spLocks noChangeArrowheads="1"/>
          </p:cNvSpPr>
          <p:nvPr/>
        </p:nvSpPr>
        <p:spPr bwMode="auto">
          <a:xfrm>
            <a:off x="5099050" y="676275"/>
            <a:ext cx="2089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Digit Symbol</a:t>
            </a:r>
          </a:p>
          <a:p>
            <a:pPr algn="ctr"/>
            <a:r>
              <a:rPr lang="en-US" sz="1000"/>
              <a:t>Write the symbols associated with</a:t>
            </a:r>
          </a:p>
          <a:p>
            <a:pPr algn="ctr"/>
            <a:r>
              <a:rPr lang="en-US" sz="1000"/>
              <a:t>each digit in the empty boxes</a:t>
            </a:r>
          </a:p>
        </p:txBody>
      </p:sp>
      <p:sp>
        <p:nvSpPr>
          <p:cNvPr id="229492" name="Text Box 116"/>
          <p:cNvSpPr txBox="1">
            <a:spLocks noChangeArrowheads="1"/>
          </p:cNvSpPr>
          <p:nvPr/>
        </p:nvSpPr>
        <p:spPr bwMode="auto">
          <a:xfrm>
            <a:off x="4927600" y="3375025"/>
            <a:ext cx="2455863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Pattern Comparison</a:t>
            </a:r>
          </a:p>
          <a:p>
            <a:pPr algn="ctr"/>
            <a:r>
              <a:rPr lang="en-US" sz="1000"/>
              <a:t>Write the letter </a:t>
            </a:r>
            <a:r>
              <a:rPr lang="ja-JP" altLang="en-US" sz="1000">
                <a:latin typeface="Arial"/>
              </a:rPr>
              <a:t>“</a:t>
            </a:r>
            <a:r>
              <a:rPr lang="en-US" sz="1000"/>
              <a:t>S</a:t>
            </a:r>
            <a:r>
              <a:rPr lang="ja-JP" altLang="en-US" sz="1000">
                <a:latin typeface="Arial"/>
              </a:rPr>
              <a:t>”</a:t>
            </a:r>
            <a:r>
              <a:rPr lang="en-US" sz="1000"/>
              <a:t> next to pairs</a:t>
            </a:r>
          </a:p>
          <a:p>
            <a:pPr algn="ctr"/>
            <a:r>
              <a:rPr lang="en-US" sz="1000"/>
              <a:t>that are the same, and the letter </a:t>
            </a:r>
            <a:r>
              <a:rPr lang="ja-JP" altLang="en-US" sz="1000">
                <a:latin typeface="Arial"/>
              </a:rPr>
              <a:t>“</a:t>
            </a:r>
            <a:r>
              <a:rPr lang="en-US" sz="1000"/>
              <a:t>D</a:t>
            </a:r>
            <a:r>
              <a:rPr lang="ja-JP" altLang="en-US" sz="1000">
                <a:latin typeface="Arial"/>
              </a:rPr>
              <a:t>”</a:t>
            </a:r>
            <a:r>
              <a:rPr lang="en-US" sz="1000"/>
              <a:t> next</a:t>
            </a:r>
          </a:p>
          <a:p>
            <a:pPr algn="ctr"/>
            <a:r>
              <a:rPr lang="en-US" sz="1000"/>
              <a:t>to pairs that are different</a:t>
            </a:r>
          </a:p>
        </p:txBody>
      </p:sp>
      <p:sp>
        <p:nvSpPr>
          <p:cNvPr id="229493" name="Rectangle 117"/>
          <p:cNvSpPr>
            <a:spLocks noChangeArrowheads="1"/>
          </p:cNvSpPr>
          <p:nvPr/>
        </p:nvSpPr>
        <p:spPr bwMode="auto">
          <a:xfrm>
            <a:off x="5653088" y="14112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494" name="Rectangle 118"/>
          <p:cNvSpPr>
            <a:spLocks noChangeArrowheads="1"/>
          </p:cNvSpPr>
          <p:nvPr/>
        </p:nvSpPr>
        <p:spPr bwMode="auto">
          <a:xfrm>
            <a:off x="5653088" y="16017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495" name="Rectangle 119"/>
          <p:cNvSpPr>
            <a:spLocks noChangeArrowheads="1"/>
          </p:cNvSpPr>
          <p:nvPr/>
        </p:nvSpPr>
        <p:spPr bwMode="auto">
          <a:xfrm>
            <a:off x="5862638" y="14112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496" name="Rectangle 120"/>
          <p:cNvSpPr>
            <a:spLocks noChangeArrowheads="1"/>
          </p:cNvSpPr>
          <p:nvPr/>
        </p:nvSpPr>
        <p:spPr bwMode="auto">
          <a:xfrm>
            <a:off x="5862638" y="16017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497" name="Rectangle 121"/>
          <p:cNvSpPr>
            <a:spLocks noChangeArrowheads="1"/>
          </p:cNvSpPr>
          <p:nvPr/>
        </p:nvSpPr>
        <p:spPr bwMode="auto">
          <a:xfrm>
            <a:off x="6072188" y="14112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498" name="Rectangle 122"/>
          <p:cNvSpPr>
            <a:spLocks noChangeArrowheads="1"/>
          </p:cNvSpPr>
          <p:nvPr/>
        </p:nvSpPr>
        <p:spPr bwMode="auto">
          <a:xfrm>
            <a:off x="6072188" y="16017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499" name="Rectangle 123"/>
          <p:cNvSpPr>
            <a:spLocks noChangeArrowheads="1"/>
          </p:cNvSpPr>
          <p:nvPr/>
        </p:nvSpPr>
        <p:spPr bwMode="auto">
          <a:xfrm>
            <a:off x="6281738" y="14112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00" name="Rectangle 124"/>
          <p:cNvSpPr>
            <a:spLocks noChangeArrowheads="1"/>
          </p:cNvSpPr>
          <p:nvPr/>
        </p:nvSpPr>
        <p:spPr bwMode="auto">
          <a:xfrm>
            <a:off x="6281738" y="16017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01" name="Rectangle 125"/>
          <p:cNvSpPr>
            <a:spLocks noChangeArrowheads="1"/>
          </p:cNvSpPr>
          <p:nvPr/>
        </p:nvSpPr>
        <p:spPr bwMode="auto">
          <a:xfrm>
            <a:off x="6491288" y="14112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02" name="Rectangle 126"/>
          <p:cNvSpPr>
            <a:spLocks noChangeArrowheads="1"/>
          </p:cNvSpPr>
          <p:nvPr/>
        </p:nvSpPr>
        <p:spPr bwMode="auto">
          <a:xfrm>
            <a:off x="6491288" y="16017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03" name="Rectangle 127"/>
          <p:cNvSpPr>
            <a:spLocks noChangeArrowheads="1"/>
          </p:cNvSpPr>
          <p:nvPr/>
        </p:nvSpPr>
        <p:spPr bwMode="auto">
          <a:xfrm>
            <a:off x="5421313" y="1987550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04" name="Rectangle 128"/>
          <p:cNvSpPr>
            <a:spLocks noChangeArrowheads="1"/>
          </p:cNvSpPr>
          <p:nvPr/>
        </p:nvSpPr>
        <p:spPr bwMode="auto">
          <a:xfrm>
            <a:off x="5421313" y="2178050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05" name="Rectangle 129"/>
          <p:cNvSpPr>
            <a:spLocks noChangeArrowheads="1"/>
          </p:cNvSpPr>
          <p:nvPr/>
        </p:nvSpPr>
        <p:spPr bwMode="auto">
          <a:xfrm>
            <a:off x="5605463" y="1987550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06" name="Rectangle 130"/>
          <p:cNvSpPr>
            <a:spLocks noChangeArrowheads="1"/>
          </p:cNvSpPr>
          <p:nvPr/>
        </p:nvSpPr>
        <p:spPr bwMode="auto">
          <a:xfrm>
            <a:off x="5605463" y="2178050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07" name="Rectangle 131"/>
          <p:cNvSpPr>
            <a:spLocks noChangeArrowheads="1"/>
          </p:cNvSpPr>
          <p:nvPr/>
        </p:nvSpPr>
        <p:spPr bwMode="auto">
          <a:xfrm>
            <a:off x="5789613" y="1987550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08" name="Rectangle 132"/>
          <p:cNvSpPr>
            <a:spLocks noChangeArrowheads="1"/>
          </p:cNvSpPr>
          <p:nvPr/>
        </p:nvSpPr>
        <p:spPr bwMode="auto">
          <a:xfrm>
            <a:off x="5789613" y="2178050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09" name="Rectangle 133"/>
          <p:cNvSpPr>
            <a:spLocks noChangeArrowheads="1"/>
          </p:cNvSpPr>
          <p:nvPr/>
        </p:nvSpPr>
        <p:spPr bwMode="auto">
          <a:xfrm>
            <a:off x="5973763" y="1987550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10" name="Rectangle 134"/>
          <p:cNvSpPr>
            <a:spLocks noChangeArrowheads="1"/>
          </p:cNvSpPr>
          <p:nvPr/>
        </p:nvSpPr>
        <p:spPr bwMode="auto">
          <a:xfrm>
            <a:off x="5973763" y="2178050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11" name="Rectangle 135"/>
          <p:cNvSpPr>
            <a:spLocks noChangeArrowheads="1"/>
          </p:cNvSpPr>
          <p:nvPr/>
        </p:nvSpPr>
        <p:spPr bwMode="auto">
          <a:xfrm>
            <a:off x="6157913" y="1987550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12" name="Rectangle 136"/>
          <p:cNvSpPr>
            <a:spLocks noChangeArrowheads="1"/>
          </p:cNvSpPr>
          <p:nvPr/>
        </p:nvSpPr>
        <p:spPr bwMode="auto">
          <a:xfrm>
            <a:off x="6157913" y="2178050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13" name="Rectangle 137"/>
          <p:cNvSpPr>
            <a:spLocks noChangeArrowheads="1"/>
          </p:cNvSpPr>
          <p:nvPr/>
        </p:nvSpPr>
        <p:spPr bwMode="auto">
          <a:xfrm>
            <a:off x="6342063" y="1987550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14" name="Rectangle 138"/>
          <p:cNvSpPr>
            <a:spLocks noChangeArrowheads="1"/>
          </p:cNvSpPr>
          <p:nvPr/>
        </p:nvSpPr>
        <p:spPr bwMode="auto">
          <a:xfrm>
            <a:off x="6342063" y="2178050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15" name="Rectangle 139"/>
          <p:cNvSpPr>
            <a:spLocks noChangeArrowheads="1"/>
          </p:cNvSpPr>
          <p:nvPr/>
        </p:nvSpPr>
        <p:spPr bwMode="auto">
          <a:xfrm>
            <a:off x="6526213" y="1987550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16" name="Rectangle 140"/>
          <p:cNvSpPr>
            <a:spLocks noChangeArrowheads="1"/>
          </p:cNvSpPr>
          <p:nvPr/>
        </p:nvSpPr>
        <p:spPr bwMode="auto">
          <a:xfrm>
            <a:off x="6526213" y="2178050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17" name="Rectangle 141"/>
          <p:cNvSpPr>
            <a:spLocks noChangeArrowheads="1"/>
          </p:cNvSpPr>
          <p:nvPr/>
        </p:nvSpPr>
        <p:spPr bwMode="auto">
          <a:xfrm>
            <a:off x="6710363" y="1987550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18" name="Rectangle 142"/>
          <p:cNvSpPr>
            <a:spLocks noChangeArrowheads="1"/>
          </p:cNvSpPr>
          <p:nvPr/>
        </p:nvSpPr>
        <p:spPr bwMode="auto">
          <a:xfrm>
            <a:off x="6710363" y="2178050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19" name="Text Box 143"/>
          <p:cNvSpPr txBox="1">
            <a:spLocks noChangeArrowheads="1"/>
          </p:cNvSpPr>
          <p:nvPr/>
        </p:nvSpPr>
        <p:spPr bwMode="auto">
          <a:xfrm>
            <a:off x="5624513" y="1382713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1</a:t>
            </a:r>
          </a:p>
        </p:txBody>
      </p:sp>
      <p:sp>
        <p:nvSpPr>
          <p:cNvPr id="229520" name="Text Box 144"/>
          <p:cNvSpPr txBox="1">
            <a:spLocks noChangeArrowheads="1"/>
          </p:cNvSpPr>
          <p:nvPr/>
        </p:nvSpPr>
        <p:spPr bwMode="auto">
          <a:xfrm>
            <a:off x="5821363" y="138588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2</a:t>
            </a:r>
          </a:p>
        </p:txBody>
      </p:sp>
      <p:sp>
        <p:nvSpPr>
          <p:cNvPr id="229521" name="Text Box 145"/>
          <p:cNvSpPr txBox="1">
            <a:spLocks noChangeArrowheads="1"/>
          </p:cNvSpPr>
          <p:nvPr/>
        </p:nvSpPr>
        <p:spPr bwMode="auto">
          <a:xfrm>
            <a:off x="6037263" y="138588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3</a:t>
            </a:r>
          </a:p>
        </p:txBody>
      </p:sp>
      <p:sp>
        <p:nvSpPr>
          <p:cNvPr id="229522" name="Text Box 146"/>
          <p:cNvSpPr txBox="1">
            <a:spLocks noChangeArrowheads="1"/>
          </p:cNvSpPr>
          <p:nvPr/>
        </p:nvSpPr>
        <p:spPr bwMode="auto">
          <a:xfrm>
            <a:off x="6246813" y="138588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4</a:t>
            </a:r>
          </a:p>
        </p:txBody>
      </p:sp>
      <p:sp>
        <p:nvSpPr>
          <p:cNvPr id="229523" name="Text Box 147"/>
          <p:cNvSpPr txBox="1">
            <a:spLocks noChangeArrowheads="1"/>
          </p:cNvSpPr>
          <p:nvPr/>
        </p:nvSpPr>
        <p:spPr bwMode="auto">
          <a:xfrm>
            <a:off x="6450013" y="1382713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/>
              <a:t>5</a:t>
            </a:r>
          </a:p>
        </p:txBody>
      </p:sp>
      <p:sp>
        <p:nvSpPr>
          <p:cNvPr id="229524" name="Text Box 148"/>
          <p:cNvSpPr txBox="1">
            <a:spLocks noChangeArrowheads="1"/>
          </p:cNvSpPr>
          <p:nvPr/>
        </p:nvSpPr>
        <p:spPr bwMode="auto">
          <a:xfrm>
            <a:off x="5383213" y="195103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3</a:t>
            </a:r>
          </a:p>
        </p:txBody>
      </p:sp>
      <p:sp>
        <p:nvSpPr>
          <p:cNvPr id="229525" name="Text Box 149"/>
          <p:cNvSpPr txBox="1">
            <a:spLocks noChangeArrowheads="1"/>
          </p:cNvSpPr>
          <p:nvPr/>
        </p:nvSpPr>
        <p:spPr bwMode="auto">
          <a:xfrm>
            <a:off x="5568950" y="195103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5</a:t>
            </a:r>
          </a:p>
        </p:txBody>
      </p:sp>
      <p:sp>
        <p:nvSpPr>
          <p:cNvPr id="229526" name="Text Box 150"/>
          <p:cNvSpPr txBox="1">
            <a:spLocks noChangeArrowheads="1"/>
          </p:cNvSpPr>
          <p:nvPr/>
        </p:nvSpPr>
        <p:spPr bwMode="auto">
          <a:xfrm>
            <a:off x="5754688" y="195103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1</a:t>
            </a:r>
          </a:p>
        </p:txBody>
      </p:sp>
      <p:sp>
        <p:nvSpPr>
          <p:cNvPr id="229527" name="Text Box 151"/>
          <p:cNvSpPr txBox="1">
            <a:spLocks noChangeArrowheads="1"/>
          </p:cNvSpPr>
          <p:nvPr/>
        </p:nvSpPr>
        <p:spPr bwMode="auto">
          <a:xfrm>
            <a:off x="6121400" y="195103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4</a:t>
            </a:r>
          </a:p>
        </p:txBody>
      </p:sp>
      <p:sp>
        <p:nvSpPr>
          <p:cNvPr id="229528" name="Text Box 152"/>
          <p:cNvSpPr txBox="1">
            <a:spLocks noChangeArrowheads="1"/>
          </p:cNvSpPr>
          <p:nvPr/>
        </p:nvSpPr>
        <p:spPr bwMode="auto">
          <a:xfrm>
            <a:off x="6492875" y="195103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5</a:t>
            </a:r>
          </a:p>
        </p:txBody>
      </p:sp>
      <p:sp>
        <p:nvSpPr>
          <p:cNvPr id="229529" name="Text Box 153"/>
          <p:cNvSpPr txBox="1">
            <a:spLocks noChangeArrowheads="1"/>
          </p:cNvSpPr>
          <p:nvPr/>
        </p:nvSpPr>
        <p:spPr bwMode="auto">
          <a:xfrm>
            <a:off x="5940425" y="195103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2</a:t>
            </a:r>
          </a:p>
        </p:txBody>
      </p:sp>
      <p:sp>
        <p:nvSpPr>
          <p:cNvPr id="229530" name="Text Box 154"/>
          <p:cNvSpPr txBox="1">
            <a:spLocks noChangeArrowheads="1"/>
          </p:cNvSpPr>
          <p:nvPr/>
        </p:nvSpPr>
        <p:spPr bwMode="auto">
          <a:xfrm>
            <a:off x="6307138" y="195103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3</a:t>
            </a:r>
          </a:p>
        </p:txBody>
      </p:sp>
      <p:sp>
        <p:nvSpPr>
          <p:cNvPr id="229531" name="Text Box 155"/>
          <p:cNvSpPr txBox="1">
            <a:spLocks noChangeArrowheads="1"/>
          </p:cNvSpPr>
          <p:nvPr/>
        </p:nvSpPr>
        <p:spPr bwMode="auto">
          <a:xfrm>
            <a:off x="6669088" y="195103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1</a:t>
            </a:r>
          </a:p>
        </p:txBody>
      </p:sp>
      <p:sp>
        <p:nvSpPr>
          <p:cNvPr id="229532" name="Oval 156"/>
          <p:cNvSpPr>
            <a:spLocks noChangeArrowheads="1"/>
          </p:cNvSpPr>
          <p:nvPr/>
        </p:nvSpPr>
        <p:spPr bwMode="auto">
          <a:xfrm>
            <a:off x="5700713" y="1643063"/>
            <a:ext cx="88900" cy="88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33" name="Line 157"/>
          <p:cNvSpPr>
            <a:spLocks noChangeShapeType="1"/>
          </p:cNvSpPr>
          <p:nvPr/>
        </p:nvSpPr>
        <p:spPr bwMode="auto">
          <a:xfrm flipH="1">
            <a:off x="5700713" y="1639888"/>
            <a:ext cx="889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534" name="AutoShape 158"/>
          <p:cNvSpPr>
            <a:spLocks noChangeArrowheads="1"/>
          </p:cNvSpPr>
          <p:nvPr/>
        </p:nvSpPr>
        <p:spPr bwMode="auto">
          <a:xfrm>
            <a:off x="6122988" y="1649413"/>
            <a:ext cx="69850" cy="76200"/>
          </a:xfrm>
          <a:prstGeom prst="plus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35" name="AutoShape 159"/>
          <p:cNvSpPr>
            <a:spLocks noChangeArrowheads="1"/>
          </p:cNvSpPr>
          <p:nvPr/>
        </p:nvSpPr>
        <p:spPr bwMode="auto">
          <a:xfrm>
            <a:off x="5919788" y="1655763"/>
            <a:ext cx="63500" cy="889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199" y="7817"/>
                  <a:pt x="16199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36" name="AutoShape 160"/>
          <p:cNvSpPr>
            <a:spLocks noChangeArrowheads="1"/>
          </p:cNvSpPr>
          <p:nvPr/>
        </p:nvSpPr>
        <p:spPr bwMode="auto">
          <a:xfrm rot="5400000">
            <a:off x="6323807" y="1658144"/>
            <a:ext cx="103187" cy="60325"/>
          </a:xfrm>
          <a:prstGeom prst="chevron">
            <a:avLst>
              <a:gd name="adj" fmla="val 4276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37" name="AutoShape 161"/>
          <p:cNvSpPr>
            <a:spLocks noChangeArrowheads="1"/>
          </p:cNvSpPr>
          <p:nvPr/>
        </p:nvSpPr>
        <p:spPr bwMode="auto">
          <a:xfrm>
            <a:off x="6538913" y="1643063"/>
            <a:ext cx="84137" cy="84137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38" name="Rectangle 162"/>
          <p:cNvSpPr>
            <a:spLocks noChangeArrowheads="1"/>
          </p:cNvSpPr>
          <p:nvPr/>
        </p:nvSpPr>
        <p:spPr bwMode="auto">
          <a:xfrm>
            <a:off x="5421313" y="24780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39" name="Rectangle 163"/>
          <p:cNvSpPr>
            <a:spLocks noChangeArrowheads="1"/>
          </p:cNvSpPr>
          <p:nvPr/>
        </p:nvSpPr>
        <p:spPr bwMode="auto">
          <a:xfrm>
            <a:off x="5421313" y="26685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40" name="Rectangle 164"/>
          <p:cNvSpPr>
            <a:spLocks noChangeArrowheads="1"/>
          </p:cNvSpPr>
          <p:nvPr/>
        </p:nvSpPr>
        <p:spPr bwMode="auto">
          <a:xfrm>
            <a:off x="5605463" y="24780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41" name="Rectangle 165"/>
          <p:cNvSpPr>
            <a:spLocks noChangeArrowheads="1"/>
          </p:cNvSpPr>
          <p:nvPr/>
        </p:nvSpPr>
        <p:spPr bwMode="auto">
          <a:xfrm>
            <a:off x="5605463" y="26685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42" name="Rectangle 166"/>
          <p:cNvSpPr>
            <a:spLocks noChangeArrowheads="1"/>
          </p:cNvSpPr>
          <p:nvPr/>
        </p:nvSpPr>
        <p:spPr bwMode="auto">
          <a:xfrm>
            <a:off x="5789613" y="24780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43" name="Rectangle 167"/>
          <p:cNvSpPr>
            <a:spLocks noChangeArrowheads="1"/>
          </p:cNvSpPr>
          <p:nvPr/>
        </p:nvSpPr>
        <p:spPr bwMode="auto">
          <a:xfrm>
            <a:off x="5789613" y="26685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44" name="Rectangle 168"/>
          <p:cNvSpPr>
            <a:spLocks noChangeArrowheads="1"/>
          </p:cNvSpPr>
          <p:nvPr/>
        </p:nvSpPr>
        <p:spPr bwMode="auto">
          <a:xfrm>
            <a:off x="5973763" y="24780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45" name="Rectangle 169"/>
          <p:cNvSpPr>
            <a:spLocks noChangeArrowheads="1"/>
          </p:cNvSpPr>
          <p:nvPr/>
        </p:nvSpPr>
        <p:spPr bwMode="auto">
          <a:xfrm>
            <a:off x="5973763" y="26685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46" name="Rectangle 170"/>
          <p:cNvSpPr>
            <a:spLocks noChangeArrowheads="1"/>
          </p:cNvSpPr>
          <p:nvPr/>
        </p:nvSpPr>
        <p:spPr bwMode="auto">
          <a:xfrm>
            <a:off x="6157913" y="24780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47" name="Rectangle 171"/>
          <p:cNvSpPr>
            <a:spLocks noChangeArrowheads="1"/>
          </p:cNvSpPr>
          <p:nvPr/>
        </p:nvSpPr>
        <p:spPr bwMode="auto">
          <a:xfrm>
            <a:off x="6157913" y="26685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48" name="Rectangle 172"/>
          <p:cNvSpPr>
            <a:spLocks noChangeArrowheads="1"/>
          </p:cNvSpPr>
          <p:nvPr/>
        </p:nvSpPr>
        <p:spPr bwMode="auto">
          <a:xfrm>
            <a:off x="6342063" y="24780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49" name="Rectangle 173"/>
          <p:cNvSpPr>
            <a:spLocks noChangeArrowheads="1"/>
          </p:cNvSpPr>
          <p:nvPr/>
        </p:nvSpPr>
        <p:spPr bwMode="auto">
          <a:xfrm>
            <a:off x="6342063" y="26685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50" name="Rectangle 174"/>
          <p:cNvSpPr>
            <a:spLocks noChangeArrowheads="1"/>
          </p:cNvSpPr>
          <p:nvPr/>
        </p:nvSpPr>
        <p:spPr bwMode="auto">
          <a:xfrm>
            <a:off x="6526213" y="24780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51" name="Rectangle 175"/>
          <p:cNvSpPr>
            <a:spLocks noChangeArrowheads="1"/>
          </p:cNvSpPr>
          <p:nvPr/>
        </p:nvSpPr>
        <p:spPr bwMode="auto">
          <a:xfrm>
            <a:off x="6526213" y="26685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52" name="Rectangle 176"/>
          <p:cNvSpPr>
            <a:spLocks noChangeArrowheads="1"/>
          </p:cNvSpPr>
          <p:nvPr/>
        </p:nvSpPr>
        <p:spPr bwMode="auto">
          <a:xfrm>
            <a:off x="6710363" y="24780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53" name="Rectangle 177"/>
          <p:cNvSpPr>
            <a:spLocks noChangeArrowheads="1"/>
          </p:cNvSpPr>
          <p:nvPr/>
        </p:nvSpPr>
        <p:spPr bwMode="auto">
          <a:xfrm>
            <a:off x="6710363" y="2668588"/>
            <a:ext cx="184150" cy="19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554" name="Text Box 178"/>
          <p:cNvSpPr txBox="1">
            <a:spLocks noChangeArrowheads="1"/>
          </p:cNvSpPr>
          <p:nvPr/>
        </p:nvSpPr>
        <p:spPr bwMode="auto">
          <a:xfrm>
            <a:off x="5395913" y="244157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5</a:t>
            </a:r>
          </a:p>
        </p:txBody>
      </p:sp>
      <p:sp>
        <p:nvSpPr>
          <p:cNvPr id="229555" name="Text Box 179"/>
          <p:cNvSpPr txBox="1">
            <a:spLocks noChangeArrowheads="1"/>
          </p:cNvSpPr>
          <p:nvPr/>
        </p:nvSpPr>
        <p:spPr bwMode="auto">
          <a:xfrm>
            <a:off x="5568950" y="244157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2</a:t>
            </a:r>
          </a:p>
        </p:txBody>
      </p:sp>
      <p:sp>
        <p:nvSpPr>
          <p:cNvPr id="229556" name="Text Box 180"/>
          <p:cNvSpPr txBox="1">
            <a:spLocks noChangeArrowheads="1"/>
          </p:cNvSpPr>
          <p:nvPr/>
        </p:nvSpPr>
        <p:spPr bwMode="auto">
          <a:xfrm>
            <a:off x="5754688" y="244157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4</a:t>
            </a:r>
          </a:p>
        </p:txBody>
      </p:sp>
      <p:sp>
        <p:nvSpPr>
          <p:cNvPr id="229557" name="Text Box 181"/>
          <p:cNvSpPr txBox="1">
            <a:spLocks noChangeArrowheads="1"/>
          </p:cNvSpPr>
          <p:nvPr/>
        </p:nvSpPr>
        <p:spPr bwMode="auto">
          <a:xfrm>
            <a:off x="6121400" y="244157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5</a:t>
            </a:r>
          </a:p>
        </p:txBody>
      </p:sp>
      <p:sp>
        <p:nvSpPr>
          <p:cNvPr id="229558" name="Text Box 182"/>
          <p:cNvSpPr txBox="1">
            <a:spLocks noChangeArrowheads="1"/>
          </p:cNvSpPr>
          <p:nvPr/>
        </p:nvSpPr>
        <p:spPr bwMode="auto">
          <a:xfrm>
            <a:off x="6670675" y="244157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4</a:t>
            </a:r>
          </a:p>
        </p:txBody>
      </p:sp>
      <p:sp>
        <p:nvSpPr>
          <p:cNvPr id="229559" name="Text Box 183"/>
          <p:cNvSpPr txBox="1">
            <a:spLocks noChangeArrowheads="1"/>
          </p:cNvSpPr>
          <p:nvPr/>
        </p:nvSpPr>
        <p:spPr bwMode="auto">
          <a:xfrm>
            <a:off x="5927725" y="244157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1</a:t>
            </a:r>
          </a:p>
        </p:txBody>
      </p:sp>
      <p:sp>
        <p:nvSpPr>
          <p:cNvPr id="229560" name="Text Box 184"/>
          <p:cNvSpPr txBox="1">
            <a:spLocks noChangeArrowheads="1"/>
          </p:cNvSpPr>
          <p:nvPr/>
        </p:nvSpPr>
        <p:spPr bwMode="auto">
          <a:xfrm>
            <a:off x="6307138" y="244157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2</a:t>
            </a:r>
          </a:p>
        </p:txBody>
      </p:sp>
      <p:sp>
        <p:nvSpPr>
          <p:cNvPr id="229561" name="Text Box 185"/>
          <p:cNvSpPr txBox="1">
            <a:spLocks noChangeArrowheads="1"/>
          </p:cNvSpPr>
          <p:nvPr/>
        </p:nvSpPr>
        <p:spPr bwMode="auto">
          <a:xfrm>
            <a:off x="6503988" y="244157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3</a:t>
            </a:r>
          </a:p>
        </p:txBody>
      </p:sp>
      <p:graphicFrame>
        <p:nvGraphicFramePr>
          <p:cNvPr id="229562" name="Object 186"/>
          <p:cNvGraphicFramePr>
            <a:graphicFrameLocks noChangeAspect="1"/>
          </p:cNvGraphicFramePr>
          <p:nvPr/>
        </p:nvGraphicFramePr>
        <p:xfrm>
          <a:off x="4772025" y="4167188"/>
          <a:ext cx="2641600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66" name="Bitmap Image" r:id="rId3" imgW="19295266" imgH="40311149" progId="Paint.Picture">
                  <p:embed/>
                </p:oleObj>
              </mc:Choice>
              <mc:Fallback>
                <p:oleObj name="Bitmap Image" r:id="rId3" imgW="19295266" imgH="40311149" progId="Paint.Picture">
                  <p:embed/>
                  <p:pic>
                    <p:nvPicPr>
                      <p:cNvPr id="0" name="Object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39061" b="41034"/>
                      <a:stretch>
                        <a:fillRect/>
                      </a:stretch>
                    </p:blipFill>
                    <p:spPr bwMode="auto">
                      <a:xfrm>
                        <a:off x="4772025" y="4167188"/>
                        <a:ext cx="2641600" cy="1100137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563" name="Text Box 187"/>
          <p:cNvSpPr txBox="1">
            <a:spLocks noChangeArrowheads="1"/>
          </p:cNvSpPr>
          <p:nvPr/>
        </p:nvSpPr>
        <p:spPr bwMode="auto">
          <a:xfrm>
            <a:off x="1711325" y="4359275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Vocabulary</a:t>
            </a:r>
          </a:p>
        </p:txBody>
      </p:sp>
      <p:sp>
        <p:nvSpPr>
          <p:cNvPr id="229564" name="Text Box 188"/>
          <p:cNvSpPr txBox="1">
            <a:spLocks noChangeArrowheads="1"/>
          </p:cNvSpPr>
          <p:nvPr/>
        </p:nvSpPr>
        <p:spPr bwMode="auto">
          <a:xfrm>
            <a:off x="1492250" y="4908550"/>
            <a:ext cx="18478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Provide the definition</a:t>
            </a:r>
          </a:p>
          <a:p>
            <a:pPr algn="ctr"/>
            <a:r>
              <a:rPr lang="en-US" sz="1000"/>
              <a:t>What does </a:t>
            </a:r>
            <a:r>
              <a:rPr lang="ja-JP" altLang="en-US" sz="1000">
                <a:latin typeface="Arial"/>
              </a:rPr>
              <a:t>“</a:t>
            </a:r>
            <a:r>
              <a:rPr lang="en-US" sz="1000"/>
              <a:t>profligate</a:t>
            </a:r>
            <a:r>
              <a:rPr lang="ja-JP" altLang="en-US" sz="1000">
                <a:latin typeface="Arial"/>
              </a:rPr>
              <a:t>”</a:t>
            </a:r>
            <a:r>
              <a:rPr lang="en-US" sz="1000"/>
              <a:t> mean?</a:t>
            </a:r>
          </a:p>
        </p:txBody>
      </p:sp>
      <p:sp>
        <p:nvSpPr>
          <p:cNvPr id="229565" name="Text Box 189"/>
          <p:cNvSpPr txBox="1">
            <a:spLocks noChangeArrowheads="1"/>
          </p:cNvSpPr>
          <p:nvPr/>
        </p:nvSpPr>
        <p:spPr bwMode="auto">
          <a:xfrm>
            <a:off x="1014413" y="5645150"/>
            <a:ext cx="2808287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b="1">
                <a:latin typeface="Arial" charset="0"/>
              </a:rPr>
              <a:t>                        Antonym</a:t>
            </a:r>
          </a:p>
          <a:p>
            <a:r>
              <a:rPr lang="en-US" sz="1000">
                <a:latin typeface="Arial" charset="0"/>
              </a:rPr>
              <a:t>Which word means the opposite of somnolent?</a:t>
            </a:r>
          </a:p>
          <a:p>
            <a:pPr lvl="2">
              <a:buFontTx/>
              <a:buAutoNum type="alphaLcPeriod"/>
            </a:pPr>
            <a:r>
              <a:rPr lang="en-US" sz="1000">
                <a:latin typeface="Arial" charset="0"/>
              </a:rPr>
              <a:t>Solvent</a:t>
            </a:r>
          </a:p>
          <a:p>
            <a:pPr lvl="2">
              <a:buFontTx/>
              <a:buAutoNum type="alphaLcPeriod"/>
            </a:pPr>
            <a:r>
              <a:rPr lang="en-US" sz="1000">
                <a:latin typeface="Arial" charset="0"/>
              </a:rPr>
              <a:t>Tranquil</a:t>
            </a:r>
          </a:p>
          <a:p>
            <a:pPr lvl="2">
              <a:buFontTx/>
              <a:buAutoNum type="alphaLcPeriod"/>
            </a:pPr>
            <a:r>
              <a:rPr lang="en-US" sz="1000">
                <a:latin typeface="Arial" charset="0"/>
              </a:rPr>
              <a:t>Energetic</a:t>
            </a:r>
          </a:p>
          <a:p>
            <a:pPr lvl="2">
              <a:buFontTx/>
              <a:buAutoNum type="alphaLcPeriod"/>
            </a:pPr>
            <a:r>
              <a:rPr lang="en-US" sz="1000">
                <a:latin typeface="Arial" charset="0"/>
              </a:rPr>
              <a:t>profitable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1426" name="Object 2"/>
          <p:cNvGraphicFramePr>
            <a:graphicFrameLocks noChangeAspect="1"/>
          </p:cNvGraphicFramePr>
          <p:nvPr/>
        </p:nvGraphicFramePr>
        <p:xfrm>
          <a:off x="858838" y="590550"/>
          <a:ext cx="7735887" cy="576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27" name="SPW 10.0 Graph" r:id="rId3" imgW="5742360" imgH="4278240" progId="SigmaPlotGraphicObject.9">
                  <p:embed/>
                </p:oleObj>
              </mc:Choice>
              <mc:Fallback>
                <p:oleObj name="SPW 10.0 Graph" r:id="rId3" imgW="5742360" imgH="4278240" progId="SigmaPlotGraphicObject.9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590550"/>
                        <a:ext cx="7735887" cy="576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Text Box 2"/>
          <p:cNvSpPr txBox="1">
            <a:spLocks noChangeArrowheads="1"/>
          </p:cNvSpPr>
          <p:nvPr/>
        </p:nvSpPr>
        <p:spPr bwMode="auto">
          <a:xfrm>
            <a:off x="2563813" y="965200"/>
            <a:ext cx="438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Cognition vs. Personality Traits</a:t>
            </a:r>
          </a:p>
        </p:txBody>
      </p:sp>
      <p:graphicFrame>
        <p:nvGraphicFramePr>
          <p:cNvPr id="398340" name="Object 4"/>
          <p:cNvGraphicFramePr>
            <a:graphicFrameLocks noChangeAspect="1"/>
          </p:cNvGraphicFramePr>
          <p:nvPr/>
        </p:nvGraphicFramePr>
        <p:xfrm>
          <a:off x="388938" y="2139950"/>
          <a:ext cx="4413250" cy="328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45" name="SPW 10.0 Graph" r:id="rId3" imgW="5742360" imgH="4278240" progId="SigmaPlotGraphicObject.9">
                  <p:embed/>
                </p:oleObj>
              </mc:Choice>
              <mc:Fallback>
                <p:oleObj name="SPW 10.0 Graph" r:id="rId3" imgW="5742360" imgH="4278240" progId="SigmaPlotGraphicObject.9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2139950"/>
                        <a:ext cx="4413250" cy="328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8339" name="Object 3"/>
          <p:cNvGraphicFramePr>
            <a:graphicFrameLocks noChangeAspect="1"/>
          </p:cNvGraphicFramePr>
          <p:nvPr/>
        </p:nvGraphicFramePr>
        <p:xfrm>
          <a:off x="4729163" y="2224088"/>
          <a:ext cx="4262437" cy="317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46" name="SPW 10.0 Graph" r:id="rId5" imgW="5571360" imgH="4146480" progId="SigmaPlotGraphicObject.9">
                  <p:embed/>
                </p:oleObj>
              </mc:Choice>
              <mc:Fallback>
                <p:oleObj name="SPW 10.0 Graph" r:id="rId5" imgW="5571360" imgH="4146480" progId="SigmaPlotGraphicObject.9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163" y="2224088"/>
                        <a:ext cx="4262437" cy="317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Text Box 2"/>
          <p:cNvSpPr txBox="1">
            <a:spLocks noChangeArrowheads="1"/>
          </p:cNvSpPr>
          <p:nvPr/>
        </p:nvSpPr>
        <p:spPr bwMode="auto">
          <a:xfrm>
            <a:off x="2601913" y="965200"/>
            <a:ext cx="409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Cognition vs. Negative Affect</a:t>
            </a:r>
          </a:p>
        </p:txBody>
      </p:sp>
      <p:graphicFrame>
        <p:nvGraphicFramePr>
          <p:cNvPr id="399364" name="Object 4"/>
          <p:cNvGraphicFramePr>
            <a:graphicFrameLocks noChangeAspect="1"/>
          </p:cNvGraphicFramePr>
          <p:nvPr/>
        </p:nvGraphicFramePr>
        <p:xfrm>
          <a:off x="388938" y="2127250"/>
          <a:ext cx="4413250" cy="328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67" name="SPW 10.0 Graph" r:id="rId3" imgW="5742360" imgH="4278240" progId="SigmaPlotGraphicObject.9">
                  <p:embed/>
                </p:oleObj>
              </mc:Choice>
              <mc:Fallback>
                <p:oleObj name="SPW 10.0 Graph" r:id="rId3" imgW="5742360" imgH="4278240" progId="SigmaPlotGraphicObject.9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2127250"/>
                        <a:ext cx="4413250" cy="328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63" name="Object 3"/>
          <p:cNvGraphicFramePr>
            <a:graphicFrameLocks noChangeAspect="1"/>
          </p:cNvGraphicFramePr>
          <p:nvPr/>
        </p:nvGraphicFramePr>
        <p:xfrm>
          <a:off x="4668838" y="2117725"/>
          <a:ext cx="4451350" cy="331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68" name="SPW 10.0 Graph" r:id="rId5" imgW="5742360" imgH="4278240" progId="SigmaPlotGraphicObject.9">
                  <p:embed/>
                </p:oleObj>
              </mc:Choice>
              <mc:Fallback>
                <p:oleObj name="SPW 10.0 Graph" r:id="rId5" imgW="5742360" imgH="4278240" progId="SigmaPlotGraphicObject.9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838" y="2117725"/>
                        <a:ext cx="4451350" cy="331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ChangeArrowheads="1"/>
          </p:cNvSpPr>
          <p:nvPr/>
        </p:nvSpPr>
        <p:spPr bwMode="auto">
          <a:xfrm>
            <a:off x="22225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31" name="Rectangle 3"/>
          <p:cNvSpPr>
            <a:spLocks noChangeArrowheads="1"/>
          </p:cNvSpPr>
          <p:nvPr/>
        </p:nvSpPr>
        <p:spPr bwMode="auto">
          <a:xfrm>
            <a:off x="26289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32" name="Rectangle 4"/>
          <p:cNvSpPr>
            <a:spLocks noChangeArrowheads="1"/>
          </p:cNvSpPr>
          <p:nvPr/>
        </p:nvSpPr>
        <p:spPr bwMode="auto">
          <a:xfrm>
            <a:off x="30353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33" name="Rectangle 5"/>
          <p:cNvSpPr>
            <a:spLocks noChangeArrowheads="1"/>
          </p:cNvSpPr>
          <p:nvPr/>
        </p:nvSpPr>
        <p:spPr bwMode="auto">
          <a:xfrm>
            <a:off x="34417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34" name="Rectangle 6"/>
          <p:cNvSpPr>
            <a:spLocks noChangeArrowheads="1"/>
          </p:cNvSpPr>
          <p:nvPr/>
        </p:nvSpPr>
        <p:spPr bwMode="auto">
          <a:xfrm>
            <a:off x="38481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35" name="Rectangle 7"/>
          <p:cNvSpPr>
            <a:spLocks noChangeArrowheads="1"/>
          </p:cNvSpPr>
          <p:nvPr/>
        </p:nvSpPr>
        <p:spPr bwMode="auto">
          <a:xfrm>
            <a:off x="42545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36" name="Rectangle 8"/>
          <p:cNvSpPr>
            <a:spLocks noChangeArrowheads="1"/>
          </p:cNvSpPr>
          <p:nvPr/>
        </p:nvSpPr>
        <p:spPr bwMode="auto">
          <a:xfrm>
            <a:off x="46609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37" name="Rectangle 9"/>
          <p:cNvSpPr>
            <a:spLocks noChangeArrowheads="1"/>
          </p:cNvSpPr>
          <p:nvPr/>
        </p:nvSpPr>
        <p:spPr bwMode="auto">
          <a:xfrm>
            <a:off x="50673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38" name="Rectangle 10"/>
          <p:cNvSpPr>
            <a:spLocks noChangeArrowheads="1"/>
          </p:cNvSpPr>
          <p:nvPr/>
        </p:nvSpPr>
        <p:spPr bwMode="auto">
          <a:xfrm>
            <a:off x="54737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39" name="Rectangle 11"/>
          <p:cNvSpPr>
            <a:spLocks noChangeArrowheads="1"/>
          </p:cNvSpPr>
          <p:nvPr/>
        </p:nvSpPr>
        <p:spPr bwMode="auto">
          <a:xfrm>
            <a:off x="58801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40" name="Rectangle 12"/>
          <p:cNvSpPr>
            <a:spLocks noChangeArrowheads="1"/>
          </p:cNvSpPr>
          <p:nvPr/>
        </p:nvSpPr>
        <p:spPr bwMode="auto">
          <a:xfrm>
            <a:off x="62865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41" name="Rectangle 13"/>
          <p:cNvSpPr>
            <a:spLocks noChangeArrowheads="1"/>
          </p:cNvSpPr>
          <p:nvPr/>
        </p:nvSpPr>
        <p:spPr bwMode="auto">
          <a:xfrm>
            <a:off x="6692900" y="4618038"/>
            <a:ext cx="254000" cy="27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42" name="Text Box 14"/>
          <p:cNvSpPr txBox="1">
            <a:spLocks noChangeArrowheads="1"/>
          </p:cNvSpPr>
          <p:nvPr/>
        </p:nvSpPr>
        <p:spPr bwMode="auto">
          <a:xfrm>
            <a:off x="4256088" y="1687513"/>
            <a:ext cx="6461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Age</a:t>
            </a:r>
          </a:p>
        </p:txBody>
      </p:sp>
      <p:sp>
        <p:nvSpPr>
          <p:cNvPr id="406543" name="Oval 15"/>
          <p:cNvSpPr>
            <a:spLocks noChangeArrowheads="1"/>
          </p:cNvSpPr>
          <p:nvPr/>
        </p:nvSpPr>
        <p:spPr bwMode="auto">
          <a:xfrm>
            <a:off x="2647950" y="5192713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44" name="Line 16"/>
          <p:cNvSpPr>
            <a:spLocks noChangeShapeType="1"/>
          </p:cNvSpPr>
          <p:nvPr/>
        </p:nvSpPr>
        <p:spPr bwMode="auto">
          <a:xfrm flipV="1">
            <a:off x="2755900" y="4894263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45" name="Oval 17"/>
          <p:cNvSpPr>
            <a:spLocks noChangeArrowheads="1"/>
          </p:cNvSpPr>
          <p:nvPr/>
        </p:nvSpPr>
        <p:spPr bwMode="auto">
          <a:xfrm>
            <a:off x="3052763" y="5192713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46" name="Line 18"/>
          <p:cNvSpPr>
            <a:spLocks noChangeShapeType="1"/>
          </p:cNvSpPr>
          <p:nvPr/>
        </p:nvSpPr>
        <p:spPr bwMode="auto">
          <a:xfrm flipV="1">
            <a:off x="3160713" y="4894263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47" name="Oval 19"/>
          <p:cNvSpPr>
            <a:spLocks noChangeArrowheads="1"/>
          </p:cNvSpPr>
          <p:nvPr/>
        </p:nvSpPr>
        <p:spPr bwMode="auto">
          <a:xfrm>
            <a:off x="2238375" y="5197475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48" name="Line 20"/>
          <p:cNvSpPr>
            <a:spLocks noChangeShapeType="1"/>
          </p:cNvSpPr>
          <p:nvPr/>
        </p:nvSpPr>
        <p:spPr bwMode="auto">
          <a:xfrm flipV="1">
            <a:off x="2346325" y="4899025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49" name="Oval 21"/>
          <p:cNvSpPr>
            <a:spLocks noChangeArrowheads="1"/>
          </p:cNvSpPr>
          <p:nvPr/>
        </p:nvSpPr>
        <p:spPr bwMode="auto">
          <a:xfrm>
            <a:off x="3867150" y="5197475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50" name="Line 22"/>
          <p:cNvSpPr>
            <a:spLocks noChangeShapeType="1"/>
          </p:cNvSpPr>
          <p:nvPr/>
        </p:nvSpPr>
        <p:spPr bwMode="auto">
          <a:xfrm flipV="1">
            <a:off x="3975100" y="4899025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51" name="Oval 23"/>
          <p:cNvSpPr>
            <a:spLocks noChangeArrowheads="1"/>
          </p:cNvSpPr>
          <p:nvPr/>
        </p:nvSpPr>
        <p:spPr bwMode="auto">
          <a:xfrm>
            <a:off x="4271963" y="5197475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52" name="Line 24"/>
          <p:cNvSpPr>
            <a:spLocks noChangeShapeType="1"/>
          </p:cNvSpPr>
          <p:nvPr/>
        </p:nvSpPr>
        <p:spPr bwMode="auto">
          <a:xfrm flipV="1">
            <a:off x="4379913" y="4899025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53" name="Oval 25"/>
          <p:cNvSpPr>
            <a:spLocks noChangeArrowheads="1"/>
          </p:cNvSpPr>
          <p:nvPr/>
        </p:nvSpPr>
        <p:spPr bwMode="auto">
          <a:xfrm>
            <a:off x="3457575" y="5202238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54" name="Line 26"/>
          <p:cNvSpPr>
            <a:spLocks noChangeShapeType="1"/>
          </p:cNvSpPr>
          <p:nvPr/>
        </p:nvSpPr>
        <p:spPr bwMode="auto">
          <a:xfrm flipV="1">
            <a:off x="3565525" y="4903788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55" name="Oval 27"/>
          <p:cNvSpPr>
            <a:spLocks noChangeArrowheads="1"/>
          </p:cNvSpPr>
          <p:nvPr/>
        </p:nvSpPr>
        <p:spPr bwMode="auto">
          <a:xfrm>
            <a:off x="5086350" y="5197475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56" name="Line 28"/>
          <p:cNvSpPr>
            <a:spLocks noChangeShapeType="1"/>
          </p:cNvSpPr>
          <p:nvPr/>
        </p:nvSpPr>
        <p:spPr bwMode="auto">
          <a:xfrm flipV="1">
            <a:off x="5194300" y="4899025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57" name="Oval 29"/>
          <p:cNvSpPr>
            <a:spLocks noChangeArrowheads="1"/>
          </p:cNvSpPr>
          <p:nvPr/>
        </p:nvSpPr>
        <p:spPr bwMode="auto">
          <a:xfrm>
            <a:off x="5491163" y="5197475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58" name="Line 30"/>
          <p:cNvSpPr>
            <a:spLocks noChangeShapeType="1"/>
          </p:cNvSpPr>
          <p:nvPr/>
        </p:nvSpPr>
        <p:spPr bwMode="auto">
          <a:xfrm flipV="1">
            <a:off x="5599113" y="4899025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59" name="Oval 31"/>
          <p:cNvSpPr>
            <a:spLocks noChangeArrowheads="1"/>
          </p:cNvSpPr>
          <p:nvPr/>
        </p:nvSpPr>
        <p:spPr bwMode="auto">
          <a:xfrm>
            <a:off x="4676775" y="5202238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60" name="Line 32"/>
          <p:cNvSpPr>
            <a:spLocks noChangeShapeType="1"/>
          </p:cNvSpPr>
          <p:nvPr/>
        </p:nvSpPr>
        <p:spPr bwMode="auto">
          <a:xfrm flipV="1">
            <a:off x="4784725" y="4903788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61" name="Oval 33"/>
          <p:cNvSpPr>
            <a:spLocks noChangeArrowheads="1"/>
          </p:cNvSpPr>
          <p:nvPr/>
        </p:nvSpPr>
        <p:spPr bwMode="auto">
          <a:xfrm>
            <a:off x="6305550" y="5197475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62" name="Line 34"/>
          <p:cNvSpPr>
            <a:spLocks noChangeShapeType="1"/>
          </p:cNvSpPr>
          <p:nvPr/>
        </p:nvSpPr>
        <p:spPr bwMode="auto">
          <a:xfrm flipV="1">
            <a:off x="6413500" y="4899025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63" name="Oval 35"/>
          <p:cNvSpPr>
            <a:spLocks noChangeArrowheads="1"/>
          </p:cNvSpPr>
          <p:nvPr/>
        </p:nvSpPr>
        <p:spPr bwMode="auto">
          <a:xfrm>
            <a:off x="6710363" y="5197475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64" name="Line 36"/>
          <p:cNvSpPr>
            <a:spLocks noChangeShapeType="1"/>
          </p:cNvSpPr>
          <p:nvPr/>
        </p:nvSpPr>
        <p:spPr bwMode="auto">
          <a:xfrm flipV="1">
            <a:off x="6818313" y="4899025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65" name="Oval 37"/>
          <p:cNvSpPr>
            <a:spLocks noChangeArrowheads="1"/>
          </p:cNvSpPr>
          <p:nvPr/>
        </p:nvSpPr>
        <p:spPr bwMode="auto">
          <a:xfrm>
            <a:off x="5895975" y="5202238"/>
            <a:ext cx="2159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66" name="Line 38"/>
          <p:cNvSpPr>
            <a:spLocks noChangeShapeType="1"/>
          </p:cNvSpPr>
          <p:nvPr/>
        </p:nvSpPr>
        <p:spPr bwMode="auto">
          <a:xfrm flipV="1">
            <a:off x="6003925" y="4903788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67" name="Line 39"/>
          <p:cNvSpPr>
            <a:spLocks noChangeShapeType="1"/>
          </p:cNvSpPr>
          <p:nvPr/>
        </p:nvSpPr>
        <p:spPr bwMode="auto">
          <a:xfrm flipH="1">
            <a:off x="2355850" y="2090738"/>
            <a:ext cx="2235200" cy="253365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68" name="Line 40"/>
          <p:cNvSpPr>
            <a:spLocks noChangeShapeType="1"/>
          </p:cNvSpPr>
          <p:nvPr/>
        </p:nvSpPr>
        <p:spPr bwMode="auto">
          <a:xfrm flipH="1">
            <a:off x="2755900" y="2090738"/>
            <a:ext cx="1835150" cy="25273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69" name="Line 41"/>
          <p:cNvSpPr>
            <a:spLocks noChangeShapeType="1"/>
          </p:cNvSpPr>
          <p:nvPr/>
        </p:nvSpPr>
        <p:spPr bwMode="auto">
          <a:xfrm flipH="1">
            <a:off x="3162300" y="2090738"/>
            <a:ext cx="1422400" cy="25273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70" name="Line 42"/>
          <p:cNvSpPr>
            <a:spLocks noChangeShapeType="1"/>
          </p:cNvSpPr>
          <p:nvPr/>
        </p:nvSpPr>
        <p:spPr bwMode="auto">
          <a:xfrm flipH="1">
            <a:off x="3562350" y="2090738"/>
            <a:ext cx="1022350" cy="25273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71" name="Line 43"/>
          <p:cNvSpPr>
            <a:spLocks noChangeShapeType="1"/>
          </p:cNvSpPr>
          <p:nvPr/>
        </p:nvSpPr>
        <p:spPr bwMode="auto">
          <a:xfrm flipH="1">
            <a:off x="3975100" y="2090738"/>
            <a:ext cx="609600" cy="25273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72" name="Line 44"/>
          <p:cNvSpPr>
            <a:spLocks noChangeShapeType="1"/>
          </p:cNvSpPr>
          <p:nvPr/>
        </p:nvSpPr>
        <p:spPr bwMode="auto">
          <a:xfrm flipH="1">
            <a:off x="4381500" y="2084388"/>
            <a:ext cx="209550" cy="253365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73" name="Line 45"/>
          <p:cNvSpPr>
            <a:spLocks noChangeShapeType="1"/>
          </p:cNvSpPr>
          <p:nvPr/>
        </p:nvSpPr>
        <p:spPr bwMode="auto">
          <a:xfrm>
            <a:off x="4591050" y="2090738"/>
            <a:ext cx="190500" cy="25273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74" name="Line 46"/>
          <p:cNvSpPr>
            <a:spLocks noChangeShapeType="1"/>
          </p:cNvSpPr>
          <p:nvPr/>
        </p:nvSpPr>
        <p:spPr bwMode="auto">
          <a:xfrm>
            <a:off x="4584700" y="2090738"/>
            <a:ext cx="615950" cy="253365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75" name="Line 47"/>
          <p:cNvSpPr>
            <a:spLocks noChangeShapeType="1"/>
          </p:cNvSpPr>
          <p:nvPr/>
        </p:nvSpPr>
        <p:spPr bwMode="auto">
          <a:xfrm>
            <a:off x="4584700" y="2084388"/>
            <a:ext cx="1016000" cy="253365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76" name="Line 48"/>
          <p:cNvSpPr>
            <a:spLocks noChangeShapeType="1"/>
          </p:cNvSpPr>
          <p:nvPr/>
        </p:nvSpPr>
        <p:spPr bwMode="auto">
          <a:xfrm>
            <a:off x="4584700" y="2084388"/>
            <a:ext cx="1422400" cy="253365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77" name="Line 49"/>
          <p:cNvSpPr>
            <a:spLocks noChangeShapeType="1"/>
          </p:cNvSpPr>
          <p:nvPr/>
        </p:nvSpPr>
        <p:spPr bwMode="auto">
          <a:xfrm>
            <a:off x="4584700" y="2084388"/>
            <a:ext cx="1828800" cy="253365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78" name="Line 50"/>
          <p:cNvSpPr>
            <a:spLocks noChangeShapeType="1"/>
          </p:cNvSpPr>
          <p:nvPr/>
        </p:nvSpPr>
        <p:spPr bwMode="auto">
          <a:xfrm>
            <a:off x="4591050" y="2084388"/>
            <a:ext cx="2235200" cy="253365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79" name="Text Box 51"/>
          <p:cNvSpPr txBox="1">
            <a:spLocks noChangeArrowheads="1"/>
          </p:cNvSpPr>
          <p:nvPr/>
        </p:nvSpPr>
        <p:spPr bwMode="auto">
          <a:xfrm>
            <a:off x="1435100" y="0"/>
            <a:ext cx="6719888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Consensus</a:t>
            </a:r>
            <a:r>
              <a:rPr lang="en-US" sz="2800"/>
              <a:t>:</a:t>
            </a:r>
          </a:p>
          <a:p>
            <a:r>
              <a:rPr lang="en-US" sz="2400" b="1">
                <a:solidFill>
                  <a:schemeClr val="accent2"/>
                </a:solidFill>
              </a:rPr>
              <a:t>Increased age is associated with lower levels</a:t>
            </a:r>
          </a:p>
          <a:p>
            <a:r>
              <a:rPr lang="en-US" sz="2400" b="1">
                <a:solidFill>
                  <a:schemeClr val="accent2"/>
                </a:solidFill>
              </a:rPr>
              <a:t>of many cognitive variables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5" name="Text Box 3"/>
          <p:cNvSpPr txBox="1">
            <a:spLocks noChangeArrowheads="1"/>
          </p:cNvSpPr>
          <p:nvPr/>
        </p:nvSpPr>
        <p:spPr bwMode="auto">
          <a:xfrm>
            <a:off x="933450" y="2270125"/>
            <a:ext cx="7580313" cy="326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CC00"/>
                </a:solidFill>
              </a:rPr>
              <a:t>Are the age-related influences on different cognitive</a:t>
            </a:r>
          </a:p>
          <a:p>
            <a:r>
              <a:rPr lang="en-US" sz="2400">
                <a:solidFill>
                  <a:srgbClr val="00CC00"/>
                </a:solidFill>
              </a:rPr>
              <a:t> variables independent of one another?</a:t>
            </a:r>
          </a:p>
          <a:p>
            <a:endParaRPr lang="en-US" sz="2000">
              <a:solidFill>
                <a:srgbClr val="00CC00"/>
              </a:solidFill>
            </a:endParaRPr>
          </a:p>
          <a:p>
            <a:r>
              <a:rPr lang="en-US" sz="2000" b="1">
                <a:solidFill>
                  <a:schemeClr val="accent2"/>
                </a:solidFill>
              </a:rPr>
              <a:t>  </a:t>
            </a:r>
            <a:r>
              <a:rPr lang="en-US" sz="2000" b="1"/>
              <a:t>Cross-sectional</a:t>
            </a:r>
            <a:r>
              <a:rPr lang="en-US" sz="2000"/>
              <a:t> – moderate to large reduction of the</a:t>
            </a:r>
          </a:p>
          <a:p>
            <a:r>
              <a:rPr lang="en-US" sz="2000"/>
              <a:t>	  age-related variance in one variable (e.g., V2)</a:t>
            </a:r>
          </a:p>
          <a:p>
            <a:r>
              <a:rPr lang="en-US" sz="2000"/>
              <a:t>	  after control of the variance in another variable (e.g., V1)</a:t>
            </a:r>
          </a:p>
          <a:p>
            <a:endParaRPr lang="en-US" sz="2000"/>
          </a:p>
          <a:p>
            <a:r>
              <a:rPr lang="en-US"/>
              <a:t>  </a:t>
            </a:r>
            <a:r>
              <a:rPr lang="en-US" sz="2000" b="1"/>
              <a:t>Longitudinal</a:t>
            </a:r>
            <a:r>
              <a:rPr lang="en-US" sz="2000"/>
              <a:t> – moderate correlations between measures of</a:t>
            </a:r>
          </a:p>
          <a:p>
            <a:r>
              <a:rPr lang="en-US" sz="2000"/>
              <a:t>	 change in two variables (e.g., ∆V1 correlated with ∆V2)</a:t>
            </a:r>
          </a:p>
          <a:p>
            <a:endParaRPr lang="en-US" sz="2000"/>
          </a:p>
        </p:txBody>
      </p:sp>
      <p:sp>
        <p:nvSpPr>
          <p:cNvPr id="402437" name="Text Box 5"/>
          <p:cNvSpPr txBox="1">
            <a:spLocks noChangeArrowheads="1"/>
          </p:cNvSpPr>
          <p:nvPr/>
        </p:nvSpPr>
        <p:spPr bwMode="auto">
          <a:xfrm>
            <a:off x="587375" y="306388"/>
            <a:ext cx="7493000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Controversy # 1:</a:t>
            </a:r>
          </a:p>
          <a:p>
            <a:r>
              <a:rPr lang="en-US" sz="2400" b="1">
                <a:solidFill>
                  <a:schemeClr val="accent2"/>
                </a:solidFill>
              </a:rPr>
              <a:t>How many explanations (and interventions) will be</a:t>
            </a:r>
          </a:p>
          <a:p>
            <a:r>
              <a:rPr lang="en-US" sz="2400" b="1">
                <a:solidFill>
                  <a:schemeClr val="accent2"/>
                </a:solidFill>
              </a:rPr>
              <a:t> required?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734</Words>
  <Application>Microsoft Macintosh PowerPoint</Application>
  <PresentationFormat>On-screen Show (4:3)</PresentationFormat>
  <Paragraphs>299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Times New Roman</vt:lpstr>
      <vt:lpstr>Arial</vt:lpstr>
      <vt:lpstr>Default Design</vt:lpstr>
      <vt:lpstr>Bitmap Image</vt:lpstr>
      <vt:lpstr>SigmaPlot 10.0 Graph</vt:lpstr>
      <vt:lpstr>Workshop on Aging Research APS (May, 2008)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Salthouse</dc:creator>
  <cp:lastModifiedBy>Office 2004 Test Drive User</cp:lastModifiedBy>
  <cp:revision>51</cp:revision>
  <dcterms:created xsi:type="dcterms:W3CDTF">2000-10-02T20:36:43Z</dcterms:created>
  <dcterms:modified xsi:type="dcterms:W3CDTF">2018-07-18T18:51:14Z</dcterms:modified>
</cp:coreProperties>
</file>