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</p:sldMasterIdLst>
  <p:notesMasterIdLst>
    <p:notesMasterId r:id="rId25"/>
  </p:notesMasterIdLst>
  <p:handoutMasterIdLst>
    <p:handoutMasterId r:id="rId26"/>
  </p:handoutMasterIdLst>
  <p:sldIdLst>
    <p:sldId id="256" r:id="rId2"/>
    <p:sldId id="550" r:id="rId3"/>
    <p:sldId id="552" r:id="rId4"/>
    <p:sldId id="551" r:id="rId5"/>
    <p:sldId id="553" r:id="rId6"/>
    <p:sldId id="554" r:id="rId7"/>
    <p:sldId id="529" r:id="rId8"/>
    <p:sldId id="530" r:id="rId9"/>
    <p:sldId id="491" r:id="rId10"/>
    <p:sldId id="536" r:id="rId11"/>
    <p:sldId id="543" r:id="rId12"/>
    <p:sldId id="546" r:id="rId13"/>
    <p:sldId id="556" r:id="rId14"/>
    <p:sldId id="547" r:id="rId15"/>
    <p:sldId id="544" r:id="rId16"/>
    <p:sldId id="542" r:id="rId17"/>
    <p:sldId id="539" r:id="rId18"/>
    <p:sldId id="540" r:id="rId19"/>
    <p:sldId id="541" r:id="rId20"/>
    <p:sldId id="555" r:id="rId21"/>
    <p:sldId id="545" r:id="rId22"/>
    <p:sldId id="534" r:id="rId23"/>
    <p:sldId id="535" r:id="rId24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C7E"/>
    <a:srgbClr val="659A2A"/>
    <a:srgbClr val="CCFFFF"/>
    <a:srgbClr val="007FDE"/>
    <a:srgbClr val="C4D98F"/>
    <a:srgbClr val="B6D692"/>
    <a:srgbClr val="FF9900"/>
    <a:srgbClr val="FF0066"/>
    <a:srgbClr val="816F05"/>
    <a:srgbClr val="9E88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3" autoAdjust="0"/>
    <p:restoredTop sz="95270" autoAdjust="0"/>
  </p:normalViewPr>
  <p:slideViewPr>
    <p:cSldViewPr>
      <p:cViewPr varScale="1">
        <p:scale>
          <a:sx n="102" d="100"/>
          <a:sy n="102" d="100"/>
        </p:scale>
        <p:origin x="11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45799F1-6FC5-4E6A-89ED-CB6CC96CCF07}" type="datetimeFigureOut">
              <a:rPr lang="en-US" smtClean="0"/>
              <a:pPr/>
              <a:t>12/24/19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034ADC6-EDA0-4D69-96BC-C00B966CAF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7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376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677" y="4387136"/>
            <a:ext cx="5096722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271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376" y="8774271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220546A9-8FB9-47BC-BBF1-02833F8B356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92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55E38D-3592-4404-968B-3317C8895FBE}" type="slidenum">
              <a:rPr lang="zh-CN" altLang="en-US" smtClean="0"/>
              <a:pPr/>
              <a:t>1</a:t>
            </a:fld>
            <a:endParaRPr lang="en-US" altLang="zh-CN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10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None/>
            </a:pPr>
            <a:endParaRPr lang="en-US" baseline="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11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None/>
            </a:pPr>
            <a:endParaRPr lang="en-US" baseline="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12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None/>
            </a:pPr>
            <a:endParaRPr lang="en-US" baseline="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13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None/>
            </a:pPr>
            <a:endParaRPr lang="en-US" baseline="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14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None/>
            </a:pPr>
            <a:endParaRPr lang="en-US" baseline="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15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1229" indent="-231229" eaLnBrk="1" hangingPunct="1">
              <a:buNone/>
            </a:pPr>
            <a:endParaRPr lang="en-US" baseline="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16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1229" indent="-231229" eaLnBrk="1" hangingPunct="1">
              <a:buNone/>
            </a:pPr>
            <a:endParaRPr lang="en-US" baseline="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17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1229" indent="-231229" eaLnBrk="1" hangingPunct="1">
              <a:buNone/>
            </a:pPr>
            <a:endParaRPr lang="en-US" baseline="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56581-B766-4351-9669-BFFD8567C827}" type="slidenum">
              <a:rPr lang="zh-CN" altLang="en-US" smtClean="0"/>
              <a:pPr/>
              <a:t>18</a:t>
            </a:fld>
            <a:endParaRPr lang="en-US" altLang="zh-CN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56581-B766-4351-9669-BFFD8567C827}" type="slidenum">
              <a:rPr lang="zh-CN" altLang="en-US" smtClean="0"/>
              <a:pPr/>
              <a:t>19</a:t>
            </a:fld>
            <a:endParaRPr lang="en-US" altLang="zh-CN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2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None/>
            </a:pPr>
            <a:endParaRPr lang="en-US" baseline="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20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1229" indent="-231229" eaLnBrk="1" hangingPunct="1">
              <a:buNone/>
            </a:pPr>
            <a:endParaRPr lang="en-US" baseline="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21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1229" indent="-231229" eaLnBrk="1" hangingPunct="1">
              <a:buNone/>
            </a:pPr>
            <a:endParaRPr lang="en-US" baseline="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22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None/>
            </a:pPr>
            <a:endParaRPr lang="en-US" baseline="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50B86C-5357-4DE4-9B0B-FEC556511D53}" type="slidenum">
              <a:rPr lang="zh-CN" altLang="en-US" smtClean="0"/>
              <a:pPr/>
              <a:t>23</a:t>
            </a:fld>
            <a:endParaRPr lang="en-US" altLang="zh-CN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1229" indent="-231229"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3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None/>
            </a:pPr>
            <a:endParaRPr lang="en-US" baseline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4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None/>
            </a:pPr>
            <a:endParaRPr lang="en-US" baseline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5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None/>
            </a:pPr>
            <a:endParaRPr lang="en-US" baseline="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6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None/>
            </a:pPr>
            <a:endParaRPr lang="en-US" baseline="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7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None/>
            </a:pPr>
            <a:endParaRPr lang="en-US" baseline="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8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None/>
            </a:pPr>
            <a:endParaRPr lang="en-US" baseline="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9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1229" indent="-231229" eaLnBrk="1" hangingPunct="1">
              <a:buNone/>
            </a:pPr>
            <a:endParaRPr lang="en-US" baseline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zh-CN" altLang="en-US" sz="240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F0CAC-CFF9-40FF-AE79-7455A1552D2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10412-2BC5-45A8-9350-C488A120902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3DBDE-667A-42B1-B17C-3FD61C22A29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4BBF8-0868-49BD-9242-A0D0A779A75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7AB07-E8CD-4CA7-A93A-D1E2A0ADB14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D3BEF-A8F1-48E7-B412-DCFA685E2FB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48005-52DB-4C58-A55F-820B02CFD0D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9841F-7758-44E1-A19D-D6192228FFE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AE4B1-DEC3-4F05-A8E7-9CD1A03E628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CDBB4-E9FC-474A-8144-C8D86347BC7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9865-441C-4BF5-95D1-0B16C023AA3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800A1-1AFE-4894-8DA4-DE0836F91E2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4950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zh-CN" altLang="en-US" sz="240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4950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95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F5D2049E-00D8-4F00-87C1-A64F52B4B1A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219200"/>
            <a:ext cx="8915400" cy="1371600"/>
          </a:xfrm>
        </p:spPr>
        <p:txBody>
          <a:bodyPr/>
          <a:lstStyle/>
          <a:p>
            <a:pPr algn="ctr" eaLnBrk="1" hangingPunct="1"/>
            <a:r>
              <a:rPr lang="en-US" altLang="zh-CN" sz="44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Greening Backbone Networks</a:t>
            </a:r>
            <a:br>
              <a:rPr lang="en-US" altLang="zh-CN" sz="4400" dirty="0">
                <a:solidFill>
                  <a:srgbClr val="FF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Shutting Off Cables in Bundled Links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71600" y="3675658"/>
            <a:ext cx="6400800" cy="120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3500" kern="0" dirty="0">
                <a:latin typeface="Times New Roman" pitchFamily="18" charset="0"/>
              </a:rPr>
              <a:t>Will Fisher, </a:t>
            </a:r>
            <a:r>
              <a:rPr lang="en-US" sz="3500" u="sng" kern="0" dirty="0">
                <a:latin typeface="Times New Roman" pitchFamily="18" charset="0"/>
              </a:rPr>
              <a:t>Martin </a:t>
            </a:r>
            <a:r>
              <a:rPr lang="en-US" sz="3500" u="sng" kern="0" dirty="0" err="1">
                <a:latin typeface="Times New Roman" pitchFamily="18" charset="0"/>
              </a:rPr>
              <a:t>Suchara</a:t>
            </a:r>
            <a:r>
              <a:rPr lang="en-US" sz="3500" kern="0" dirty="0">
                <a:latin typeface="Times New Roman" pitchFamily="18" charset="0"/>
              </a:rPr>
              <a:t>,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3500" kern="0" dirty="0">
                <a:latin typeface="Times New Roman" pitchFamily="18" charset="0"/>
              </a:rPr>
              <a:t>and Jennifer Rexford</a:t>
            </a:r>
          </a:p>
        </p:txBody>
      </p:sp>
      <p:pic>
        <p:nvPicPr>
          <p:cNvPr id="14343" name="Picture 7" descr="prince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105400"/>
            <a:ext cx="1035157" cy="116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2895600"/>
            <a:ext cx="8686800" cy="2286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rgbClr val="92D050"/>
              </a:gs>
              <a:gs pos="71000">
                <a:srgbClr val="77B039"/>
              </a:gs>
              <a:gs pos="23350">
                <a:srgbClr val="C4D98F"/>
              </a:gs>
              <a:gs pos="90000">
                <a:srgbClr val="659A2A"/>
              </a:gs>
            </a:gsLst>
            <a:lin ang="0" scaled="0"/>
          </a:gra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17416" y="5317726"/>
            <a:ext cx="3962400" cy="74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3500" kern="0" dirty="0">
                <a:latin typeface="Times New Roman" pitchFamily="18" charset="0"/>
              </a:rPr>
              <a:t>Princeton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The Problem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600200"/>
            <a:ext cx="8348662" cy="1676400"/>
          </a:xfrm>
        </p:spPr>
        <p:txBody>
          <a:bodyPr/>
          <a:lstStyle/>
          <a:p>
            <a:pPr lvl="0" eaLnBrk="1" hangingPunct="1">
              <a:buClr>
                <a:srgbClr val="FF9900"/>
              </a:buClr>
              <a:defRPr/>
            </a:pPr>
            <a:r>
              <a:rPr lang="en-US" sz="2800" dirty="0">
                <a:latin typeface="Arial" charset="0"/>
                <a:cs typeface="Arial" charset="0"/>
              </a:rPr>
              <a:t>Algorithm used by network operators</a:t>
            </a:r>
          </a:p>
          <a:p>
            <a:pPr lvl="1" eaLnBrk="1" hangingPunct="1">
              <a:buClr>
                <a:srgbClr val="FF9900"/>
              </a:buClr>
            </a:pPr>
            <a:r>
              <a:rPr lang="en-US" sz="2800" dirty="0">
                <a:latin typeface="Arial" charset="0"/>
                <a:cs typeface="Arial" charset="0"/>
              </a:rPr>
              <a:t>Input: network configuration and load</a:t>
            </a:r>
          </a:p>
          <a:p>
            <a:pPr lvl="1" eaLnBrk="1" hangingPunct="1">
              <a:buClr>
                <a:srgbClr val="FF9900"/>
              </a:buClr>
            </a:pPr>
            <a:r>
              <a:rPr lang="en-US" sz="2800" dirty="0">
                <a:latin typeface="Arial" charset="0"/>
                <a:cs typeface="Arial" charset="0"/>
              </a:rPr>
              <a:t>Output: list of powered cables </a:t>
            </a:r>
          </a:p>
          <a:p>
            <a:pPr eaLnBrk="1" hangingPunct="1">
              <a:buClr>
                <a:srgbClr val="FF9900"/>
              </a:buClr>
            </a:pP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109662" y="3805301"/>
            <a:ext cx="7239000" cy="206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rgbClr val="659A2A"/>
                </a:solidFill>
                <a:ea typeface="宋体" pitchFamily="2" charset="-122"/>
              </a:rPr>
              <a:t>min</a:t>
            </a:r>
            <a:r>
              <a:rPr lang="en-US" altLang="zh-CN" sz="3200" dirty="0">
                <a:solidFill>
                  <a:srgbClr val="659A2A"/>
                </a:solidFill>
                <a:ea typeface="宋体" pitchFamily="2" charset="-122"/>
              </a:rPr>
              <a:t>	  # powered cables</a:t>
            </a:r>
          </a:p>
          <a:p>
            <a:r>
              <a:rPr lang="en-US" altLang="zh-CN" sz="3200" b="1" dirty="0" err="1">
                <a:solidFill>
                  <a:srgbClr val="659A2A"/>
                </a:solidFill>
                <a:ea typeface="宋体" pitchFamily="2" charset="-122"/>
              </a:rPr>
              <a:t>s.t.</a:t>
            </a:r>
            <a:r>
              <a:rPr lang="en-US" altLang="zh-CN" sz="3200" dirty="0">
                <a:solidFill>
                  <a:srgbClr val="659A2A"/>
                </a:solidFill>
                <a:ea typeface="宋体" pitchFamily="2" charset="-122"/>
              </a:rPr>
              <a:t>	  link loads ≤ capacities</a:t>
            </a:r>
          </a:p>
          <a:p>
            <a:r>
              <a:rPr lang="en-US" altLang="zh-CN" sz="3200" i="1" dirty="0">
                <a:solidFill>
                  <a:srgbClr val="659A2A"/>
                </a:solidFill>
                <a:ea typeface="宋体" pitchFamily="2" charset="-122"/>
              </a:rPr>
              <a:t>	  </a:t>
            </a:r>
            <a:r>
              <a:rPr lang="en-US" altLang="zh-CN" sz="3200" dirty="0">
                <a:solidFill>
                  <a:srgbClr val="659A2A"/>
                </a:solidFill>
                <a:ea typeface="宋体" pitchFamily="2" charset="-122"/>
              </a:rPr>
              <a:t>flow conservation</a:t>
            </a:r>
            <a:endParaRPr lang="en-US" altLang="zh-CN" sz="3200" i="1" dirty="0">
              <a:solidFill>
                <a:srgbClr val="659A2A"/>
              </a:solidFill>
              <a:ea typeface="宋体" pitchFamily="2" charset="-122"/>
            </a:endParaRPr>
          </a:p>
          <a:p>
            <a:r>
              <a:rPr lang="en-US" altLang="zh-CN" sz="3200" i="1" dirty="0">
                <a:solidFill>
                  <a:srgbClr val="659A2A"/>
                </a:solidFill>
                <a:ea typeface="宋体" pitchFamily="2" charset="-122"/>
              </a:rPr>
              <a:t>	  </a:t>
            </a:r>
            <a:r>
              <a:rPr lang="en-US" altLang="zh-CN" sz="3200" dirty="0">
                <a:solidFill>
                  <a:srgbClr val="659A2A"/>
                </a:solidFill>
                <a:ea typeface="宋体" pitchFamily="2" charset="-122"/>
              </a:rPr>
              <a:t>carries all traffic demands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609600" y="6019800"/>
            <a:ext cx="754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marR="0" lvl="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Char char="o"/>
              <a:tabLst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NP-hard in general → need heuristics 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09600" y="3276600"/>
            <a:ext cx="83486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rgbClr val="FF9900"/>
              </a:buClr>
            </a:pPr>
            <a:r>
              <a:rPr lang="en-US" sz="2800" dirty="0">
                <a:latin typeface="Arial" charset="0"/>
                <a:cs typeface="Arial" charset="0"/>
              </a:rPr>
              <a:t>Integer linear program:</a:t>
            </a:r>
          </a:p>
        </p:txBody>
      </p:sp>
    </p:spTree>
    <p:extLst>
      <p:ext uri="{BB962C8B-B14F-4D97-AF65-F5344CB8AC3E}">
        <p14:creationId xmlns:p14="http://schemas.microsoft.com/office/powerpoint/2010/main" val="101078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Related Tractable Problem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600200"/>
            <a:ext cx="8348662" cy="914400"/>
          </a:xfrm>
        </p:spPr>
        <p:txBody>
          <a:bodyPr/>
          <a:lstStyle/>
          <a:p>
            <a:pPr eaLnBrk="1" hangingPunct="1">
              <a:buClr>
                <a:srgbClr val="FF9900"/>
              </a:buClr>
            </a:pPr>
            <a:r>
              <a:rPr lang="en-US" sz="2800" dirty="0">
                <a:latin typeface="Arial" charset="0"/>
                <a:cs typeface="Arial" charset="0"/>
              </a:rPr>
              <a:t>How would the solution look like if energy consumption was proportional to link load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609600" y="4953000"/>
            <a:ext cx="75438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marR="0" lvl="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Char char="o"/>
              <a:tabLst/>
              <a:defRPr/>
            </a:pP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Benefits: </a:t>
            </a:r>
            <a:r>
              <a:rPr lang="en-US" sz="2800" kern="0" dirty="0">
                <a:latin typeface="Arial" charset="0"/>
                <a:cs typeface="Arial" charset="0"/>
              </a:rPr>
              <a:t>tractable, provides upper and lower bound on potential power saving, starting point for heuristics</a:t>
            </a: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566738" y="2990850"/>
            <a:ext cx="8348662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Clr>
                <a:srgbClr val="FF9900"/>
              </a:buClr>
              <a:defRPr/>
            </a:pP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Minimize sum of link loads </a:t>
            </a:r>
            <a:r>
              <a:rPr lang="en-US" sz="2800" kern="0" dirty="0">
                <a:latin typeface="Arial" charset="0"/>
                <a:cs typeface="Arial" charset="0"/>
              </a:rPr>
              <a:t>rather than the number of powered cables</a:t>
            </a:r>
          </a:p>
          <a:p>
            <a:pPr lvl="1" eaLnBrk="1" hangingPunct="1">
              <a:buClr>
                <a:srgbClr val="FF9900"/>
              </a:buClr>
            </a:pPr>
            <a:r>
              <a:rPr lang="en-US" sz="2800" kern="0" dirty="0">
                <a:latin typeface="Arial" charset="0"/>
                <a:cs typeface="Arial" charset="0"/>
              </a:rPr>
              <a:t>Fractional vs. integer linear program</a:t>
            </a:r>
          </a:p>
          <a:p>
            <a:pPr lvl="0" eaLnBrk="1" hangingPunct="1">
              <a:buClr>
                <a:srgbClr val="FF9900"/>
              </a:buClr>
              <a:defRPr/>
            </a:pPr>
            <a:endParaRPr lang="en-US" sz="2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57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First Attempt – Naïve Solution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600200"/>
            <a:ext cx="8348662" cy="533400"/>
          </a:xfrm>
        </p:spPr>
        <p:txBody>
          <a:bodyPr/>
          <a:lstStyle/>
          <a:p>
            <a:pPr eaLnBrk="1" hangingPunct="1">
              <a:buClr>
                <a:srgbClr val="FF9900"/>
              </a:buClr>
            </a:pPr>
            <a:r>
              <a:rPr lang="en-US" sz="2800" dirty="0">
                <a:latin typeface="Arial" charset="0"/>
                <a:cs typeface="Arial" charset="0"/>
              </a:rPr>
              <a:t>Always round up: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4179065" y="2558667"/>
            <a:ext cx="633469" cy="52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Clr>
                <a:srgbClr val="FF9900"/>
              </a:buClr>
              <a:buNone/>
            </a:pPr>
            <a:r>
              <a:rPr lang="en-US" sz="2800" b="1" dirty="0">
                <a:latin typeface="Arial" charset="0"/>
                <a:cs typeface="Arial" charset="0"/>
              </a:rPr>
              <a:t>→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874964" y="2619260"/>
            <a:ext cx="3354636" cy="73354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62000" y="2781759"/>
            <a:ext cx="3354636" cy="571041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010400" y="5311965"/>
            <a:ext cx="944880" cy="54019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609600" y="3429000"/>
            <a:ext cx="75438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marR="0" lvl="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Char char="o"/>
              <a:tabLst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Up to n times worse performance where n ≈ number of cities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871" y="4384712"/>
            <a:ext cx="4340411" cy="229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Rectangle 66"/>
          <p:cNvSpPr/>
          <p:nvPr/>
        </p:nvSpPr>
        <p:spPr bwMode="auto">
          <a:xfrm>
            <a:off x="4874964" y="2286000"/>
            <a:ext cx="3354636" cy="3383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768426" y="2274983"/>
            <a:ext cx="3354636" cy="506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4874964" y="2286000"/>
            <a:ext cx="3352800" cy="1066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4874964" y="2624310"/>
            <a:ext cx="3352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>
            <a:off x="4874964" y="2980063"/>
            <a:ext cx="3352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/>
          <p:cNvSpPr/>
          <p:nvPr/>
        </p:nvSpPr>
        <p:spPr bwMode="auto">
          <a:xfrm>
            <a:off x="763836" y="2283246"/>
            <a:ext cx="3352800" cy="1066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cxnSp>
        <p:nvCxnSpPr>
          <p:cNvPr id="73" name="Straight Connector 72"/>
          <p:cNvCxnSpPr/>
          <p:nvPr/>
        </p:nvCxnSpPr>
        <p:spPr bwMode="auto">
          <a:xfrm>
            <a:off x="763836" y="2621556"/>
            <a:ext cx="3352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763836" y="2977309"/>
            <a:ext cx="3352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768426" y="2784973"/>
            <a:ext cx="3352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33800"/>
            <a:ext cx="1123950" cy="112395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57" y="3733800"/>
            <a:ext cx="1123950" cy="1123950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 bwMode="auto">
          <a:xfrm>
            <a:off x="2542257" y="3733800"/>
            <a:ext cx="944880" cy="54019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cxnSp>
        <p:nvCxnSpPr>
          <p:cNvPr id="79" name="Straight Connector 78"/>
          <p:cNvCxnSpPr/>
          <p:nvPr/>
        </p:nvCxnSpPr>
        <p:spPr bwMode="auto">
          <a:xfrm>
            <a:off x="2519397" y="4261485"/>
            <a:ext cx="9715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793" y="3733800"/>
            <a:ext cx="1123950" cy="112395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50" y="373380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1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 animBg="1"/>
      <p:bldP spid="42" grpId="0"/>
      <p:bldP spid="67" grpId="0" animBg="1"/>
      <p:bldP spid="69" grpId="0" animBg="1"/>
      <p:bldP spid="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Three Increasingly Sophisticated Heuristics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600200"/>
            <a:ext cx="8348662" cy="990600"/>
          </a:xfrm>
        </p:spPr>
        <p:txBody>
          <a:bodyPr/>
          <a:lstStyle/>
          <a:p>
            <a:pPr eaLnBrk="1" hangingPunct="1">
              <a:buClr>
                <a:srgbClr val="FF9900"/>
              </a:buClr>
            </a:pPr>
            <a:r>
              <a:rPr lang="en-US" sz="2800" dirty="0">
                <a:latin typeface="Arial" charset="0"/>
                <a:cs typeface="Arial" charset="0"/>
              </a:rPr>
              <a:t>Start with the naïve solution and perform local search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566738" y="2819400"/>
            <a:ext cx="8348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lvl="0" indent="-514350" eaLnBrk="1" hangingPunct="1">
              <a:buClr>
                <a:srgbClr val="FF9900"/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Fast Greedy Heuristic (FGH)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566738" y="3733800"/>
            <a:ext cx="8348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lvl="0" indent="-514350" eaLnBrk="1" hangingPunct="1">
              <a:buClr>
                <a:srgbClr val="FF9900"/>
              </a:buClr>
              <a:buFont typeface="+mj-lt"/>
              <a:buAutoNum type="arabicPeriod" startAt="2"/>
              <a:defRPr/>
            </a:pP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Exhaustive Greedy Heuristic (EGH)</a:t>
            </a: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566738" y="4724400"/>
            <a:ext cx="8348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lvl="0" indent="-514350" eaLnBrk="1" hangingPunct="1">
              <a:buClr>
                <a:srgbClr val="FF9900"/>
              </a:buClr>
              <a:buFont typeface="+mj-lt"/>
              <a:buAutoNum type="arabicPeriod" startAt="3"/>
              <a:defRPr/>
            </a:pP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Bi-level Greedy Heuristic (BGH)</a:t>
            </a:r>
            <a:endParaRPr lang="en-US" sz="2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817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The Fast Greedy Heuristic (FGH)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600200"/>
            <a:ext cx="8348662" cy="533400"/>
          </a:xfrm>
        </p:spPr>
        <p:txBody>
          <a:bodyPr/>
          <a:lstStyle/>
          <a:p>
            <a:pPr marL="0" indent="0" eaLnBrk="1" hangingPunct="1">
              <a:buClr>
                <a:srgbClr val="FF9900"/>
              </a:buClr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1. solve the fractional linear program</a:t>
            </a:r>
          </a:p>
          <a:p>
            <a:pPr marL="0" indent="0" eaLnBrk="1" hangingPunct="1">
              <a:buClr>
                <a:srgbClr val="FF9900"/>
              </a:buClr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  and round up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566738" y="2743199"/>
            <a:ext cx="8348662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Clr>
                <a:srgbClr val="FF9900"/>
              </a:buClr>
              <a:buFont typeface="Wingdings" pitchFamily="2" charset="2"/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2. identify link with greatest</a:t>
            </a:r>
          </a:p>
          <a:p>
            <a:pPr marL="0" indent="0" eaLnBrk="1" hangingPunct="1">
              <a:buClr>
                <a:srgbClr val="FF9900"/>
              </a:buClr>
              <a:buFont typeface="Wingdings" pitchFamily="2" charset="2"/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  rounding up 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4179065" y="4177917"/>
            <a:ext cx="633469" cy="52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Clr>
                <a:srgbClr val="FF9900"/>
              </a:buClr>
              <a:buNone/>
            </a:pPr>
            <a:r>
              <a:rPr lang="en-US" sz="2800" b="1" dirty="0">
                <a:latin typeface="Arial" charset="0"/>
                <a:cs typeface="Arial" charset="0"/>
              </a:rPr>
              <a:t>→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4874964" y="4238510"/>
            <a:ext cx="3354636" cy="73354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762000" y="4527703"/>
            <a:ext cx="3354636" cy="444348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874964" y="3905250"/>
            <a:ext cx="3354636" cy="3383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768426" y="3894233"/>
            <a:ext cx="3354636" cy="6334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4874964" y="3905250"/>
            <a:ext cx="3352800" cy="1066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4874964" y="4243560"/>
            <a:ext cx="3352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4874964" y="4599313"/>
            <a:ext cx="3352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Rectangle 56"/>
          <p:cNvSpPr/>
          <p:nvPr/>
        </p:nvSpPr>
        <p:spPr bwMode="auto">
          <a:xfrm>
            <a:off x="763836" y="3902496"/>
            <a:ext cx="3352800" cy="1066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763836" y="4240806"/>
            <a:ext cx="3352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763836" y="4596559"/>
            <a:ext cx="3352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790460" y="4525409"/>
            <a:ext cx="3352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353050"/>
            <a:ext cx="1123950" cy="112395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57" y="5353050"/>
            <a:ext cx="1123950" cy="1123950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 bwMode="auto">
          <a:xfrm>
            <a:off x="2542257" y="5353050"/>
            <a:ext cx="944880" cy="8492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cxnSp>
        <p:nvCxnSpPr>
          <p:cNvPr id="64" name="Straight Connector 63"/>
          <p:cNvCxnSpPr/>
          <p:nvPr/>
        </p:nvCxnSpPr>
        <p:spPr bwMode="auto">
          <a:xfrm>
            <a:off x="2508380" y="6211241"/>
            <a:ext cx="9715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793" y="5353050"/>
            <a:ext cx="1123950" cy="112395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50" y="5353050"/>
            <a:ext cx="1123950" cy="1123950"/>
          </a:xfrm>
          <a:prstGeom prst="rect">
            <a:avLst/>
          </a:prstGeom>
        </p:spPr>
      </p:pic>
      <p:sp>
        <p:nvSpPr>
          <p:cNvPr id="67" name="Rectangle 3"/>
          <p:cNvSpPr txBox="1">
            <a:spLocks noChangeArrowheads="1"/>
          </p:cNvSpPr>
          <p:nvPr/>
        </p:nvSpPr>
        <p:spPr bwMode="auto">
          <a:xfrm>
            <a:off x="566738" y="4038600"/>
            <a:ext cx="83486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Clr>
                <a:srgbClr val="FF9900"/>
              </a:buClr>
              <a:buFont typeface="Wingdings" pitchFamily="2" charset="2"/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3. round down by permanently removing </a:t>
            </a:r>
          </a:p>
          <a:p>
            <a:pPr marL="0" indent="0" eaLnBrk="1" hangingPunct="1">
              <a:buClr>
                <a:srgbClr val="FF9900"/>
              </a:buClr>
              <a:buFont typeface="Wingdings" pitchFamily="2" charset="2"/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  one more cable in that link</a:t>
            </a:r>
          </a:p>
        </p:txBody>
      </p:sp>
      <p:sp>
        <p:nvSpPr>
          <p:cNvPr id="68" name="Rectangle 3"/>
          <p:cNvSpPr txBox="1">
            <a:spLocks noChangeArrowheads="1"/>
          </p:cNvSpPr>
          <p:nvPr/>
        </p:nvSpPr>
        <p:spPr bwMode="auto">
          <a:xfrm>
            <a:off x="566738" y="5334000"/>
            <a:ext cx="83486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Clr>
                <a:srgbClr val="FF9900"/>
              </a:buClr>
              <a:buFont typeface="Wingdings" pitchFamily="2" charset="2"/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4.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step 1 if feasible solution </a:t>
            </a:r>
          </a:p>
          <a:p>
            <a:pPr marL="0" indent="0" eaLnBrk="1" hangingPunct="1">
              <a:buClr>
                <a:srgbClr val="FF9900"/>
              </a:buClr>
              <a:buFont typeface="Wingdings" pitchFamily="2" charset="2"/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  exists</a:t>
            </a:r>
          </a:p>
        </p:txBody>
      </p:sp>
    </p:spTree>
    <p:extLst>
      <p:ext uri="{BB962C8B-B14F-4D97-AF65-F5344CB8AC3E}">
        <p14:creationId xmlns:p14="http://schemas.microsoft.com/office/powerpoint/2010/main" val="268101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8" grpId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7" grpId="0" animBg="1"/>
      <p:bldP spid="57" grpId="1" animBg="1"/>
      <p:bldP spid="63" grpId="0" animBg="1"/>
      <p:bldP spid="63" grpId="1" animBg="1"/>
      <p:bldP spid="67" grpId="0"/>
      <p:bldP spid="67" grpId="1"/>
      <p:bldP spid="68" grpId="0"/>
      <p:bldP spid="6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15</a:t>
            </a:fld>
            <a:endParaRPr lang="en-US" altLang="zh-CN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Overview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676400"/>
            <a:ext cx="8348662" cy="609600"/>
          </a:xfrm>
        </p:spPr>
        <p:txBody>
          <a:bodyPr/>
          <a:lstStyle/>
          <a:p>
            <a:pPr marL="571500" indent="-571500" eaLnBrk="1" hangingPunct="1">
              <a:buClr>
                <a:srgbClr val="FF9900"/>
              </a:buClr>
              <a:buFont typeface="+mj-lt"/>
              <a:buAutoNum type="romanUcPeriod"/>
            </a:pPr>
            <a:r>
              <a:rPr lang="en-US" sz="2800" dirty="0">
                <a:latin typeface="Arial" charset="0"/>
                <a:cs typeface="Arial" charset="0"/>
              </a:rPr>
              <a:t>Optimization problem formulation &amp; solution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66738" y="2438400"/>
            <a:ext cx="8348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lvl="0" indent="-571500" eaLnBrk="1" hangingPunct="1">
              <a:spcBef>
                <a:spcPct val="20000"/>
              </a:spcBef>
              <a:buClr>
                <a:srgbClr val="FF9900"/>
              </a:buClr>
              <a:buFont typeface="+mj-lt"/>
              <a:buAutoNum type="romanUcPeriod" startAt="2"/>
              <a:defRPr/>
            </a:pP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Experimental evaluation of energy savings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66738" y="3124200"/>
            <a:ext cx="8348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lvl="0" indent="-571500" eaLnBrk="1" hangingPunct="1">
              <a:spcBef>
                <a:spcPct val="20000"/>
              </a:spcBef>
              <a:buClr>
                <a:srgbClr val="FF9900"/>
              </a:buClr>
              <a:buFont typeface="+mj-lt"/>
              <a:buAutoNum type="romanUcPeriod" startAt="3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Conclusion</a:t>
            </a:r>
            <a:endParaRPr lang="en-US" sz="2400" i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241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16</a:t>
            </a:fld>
            <a:endParaRPr lang="en-US" altLang="zh-CN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Experimental Setup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66738" y="3390900"/>
            <a:ext cx="8120062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Solve the simple linear program using AMPL / CPLEX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09600" y="4953000"/>
            <a:ext cx="8348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marR="0" lvl="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Char char="o"/>
              <a:tabLst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Experiments repeated for bundle sizes 1 to 12 </a:t>
            </a: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66738" y="1752600"/>
            <a:ext cx="84248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noProof="0" dirty="0">
                <a:latin typeface="Arial" charset="0"/>
                <a:cs typeface="Arial" charset="0"/>
              </a:rPr>
              <a:t>Determine </a:t>
            </a: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energy savings</a:t>
            </a:r>
            <a:r>
              <a:rPr lang="en-US" sz="2800" kern="0" noProof="0" dirty="0">
                <a:latin typeface="Arial" charset="0"/>
                <a:cs typeface="Arial" charset="0"/>
              </a:rPr>
              <a:t> and ability to run algorithms in </a:t>
            </a: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real time</a:t>
            </a:r>
          </a:p>
        </p:txBody>
      </p:sp>
    </p:spTree>
    <p:extLst>
      <p:ext uri="{BB962C8B-B14F-4D97-AF65-F5344CB8AC3E}">
        <p14:creationId xmlns:p14="http://schemas.microsoft.com/office/powerpoint/2010/main" val="2799880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Topologies</a:t>
            </a:r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19343"/>
            <a:ext cx="3565793" cy="2818675"/>
          </a:xfrm>
          <a:prstGeom prst="rect">
            <a:avLst/>
          </a:prstGeom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43400"/>
            <a:ext cx="3962400" cy="184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6738" y="1752600"/>
            <a:ext cx="84248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Abilene with real measured traffic demands</a:t>
            </a:r>
            <a:endParaRPr lang="en-US" sz="2800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66738" y="2667000"/>
            <a:ext cx="84248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Waxman and hierarchical topologies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59487"/>
            <a:ext cx="1981200" cy="476250"/>
          </a:xfrm>
        </p:spPr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17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47090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5DA5D-1B8A-4162-818F-3CD1A5BC7B94}" type="slidenum">
              <a:rPr lang="zh-CN" altLang="en-US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1216025"/>
          </a:xfrm>
        </p:spPr>
        <p:txBody>
          <a:bodyPr/>
          <a:lstStyle/>
          <a:p>
            <a:pPr eaLnBrk="1" hangingPunct="1"/>
            <a:r>
              <a:rPr lang="en-US" altLang="zh-CN" sz="3700" dirty="0">
                <a:solidFill>
                  <a:srgbClr val="FF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Energy Savings– Abilene Topology</a:t>
            </a:r>
            <a:endParaRPr lang="en-US" altLang="zh-CN" i="1" dirty="0">
              <a:solidFill>
                <a:srgbClr val="659A2A"/>
              </a:solidFill>
              <a:latin typeface="Book Antiqua" pitchFamily="18" charset="0"/>
              <a:ea typeface="宋体" pitchFamily="2" charset="-122"/>
              <a:cs typeface="Times New Roman" pitchFamily="18" charset="0"/>
            </a:endParaRPr>
          </a:p>
        </p:txBody>
      </p:sp>
      <p:cxnSp>
        <p:nvCxnSpPr>
          <p:cNvPr id="34821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4822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Rectangle 12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219200" y="6152346"/>
            <a:ext cx="6781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FF9900"/>
                </a:solidFill>
                <a:latin typeface="Arial" charset="0"/>
                <a:cs typeface="Arial" charset="0"/>
              </a:rPr>
              <a:t>Energy savings depend on the bundle size.</a:t>
            </a:r>
            <a:endParaRPr lang="en-US" sz="2500" i="1" dirty="0">
              <a:solidFill>
                <a:srgbClr val="659A2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65815"/>
            <a:ext cx="6706518" cy="4277785"/>
          </a:xfrm>
          <a:prstGeom prst="rect">
            <a:avLst/>
          </a:prstGeom>
        </p:spPr>
      </p:pic>
      <p:sp>
        <p:nvSpPr>
          <p:cNvPr id="15" name="Text Box 22"/>
          <p:cNvSpPr txBox="1">
            <a:spLocks noChangeArrowheads="1"/>
          </p:cNvSpPr>
          <p:nvPr/>
        </p:nvSpPr>
        <p:spPr bwMode="auto">
          <a:xfrm rot="16200000">
            <a:off x="-902553" y="3380975"/>
            <a:ext cx="3581400" cy="477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algn="ctr" eaLnBrk="1" hangingPunct="1"/>
            <a:r>
              <a:rPr lang="en-US" altLang="zh-CN" sz="2500" dirty="0">
                <a:latin typeface="Arial" charset="0"/>
                <a:ea typeface="宋体" pitchFamily="2" charset="-122"/>
                <a:cs typeface="Arial" charset="0"/>
              </a:rPr>
              <a:t>energy savings (%)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2819400" y="5618950"/>
            <a:ext cx="4038600" cy="477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algn="ctr" eaLnBrk="1" hangingPunct="1"/>
            <a:r>
              <a:rPr lang="en-US" altLang="zh-CN" sz="2500" dirty="0">
                <a:latin typeface="Arial" charset="0"/>
                <a:ea typeface="宋体" pitchFamily="2" charset="-122"/>
                <a:cs typeface="Arial" charset="0"/>
              </a:rPr>
              <a:t>bundle size</a:t>
            </a:r>
          </a:p>
        </p:txBody>
      </p:sp>
      <p:sp>
        <p:nvSpPr>
          <p:cNvPr id="19" name="Rounded Rectangular Callout 18"/>
          <p:cNvSpPr>
            <a:spLocks noChangeArrowheads="1"/>
          </p:cNvSpPr>
          <p:nvPr/>
        </p:nvSpPr>
        <p:spPr bwMode="auto">
          <a:xfrm>
            <a:off x="3352800" y="3397786"/>
            <a:ext cx="1905000" cy="793214"/>
          </a:xfrm>
          <a:prstGeom prst="wedgeRoundRectCallout">
            <a:avLst>
              <a:gd name="adj1" fmla="val -113957"/>
              <a:gd name="adj2" fmla="val 11369"/>
              <a:gd name="adj3" fmla="val 16667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900" b="1" dirty="0">
                <a:latin typeface="Arial" charset="0"/>
                <a:cs typeface="Arial" charset="0"/>
              </a:rPr>
              <a:t>Turn entire link on or off</a:t>
            </a:r>
          </a:p>
        </p:txBody>
      </p:sp>
      <p:sp>
        <p:nvSpPr>
          <p:cNvPr id="20" name="Rounded Rectangular Callout 19"/>
          <p:cNvSpPr>
            <a:spLocks noChangeArrowheads="1"/>
          </p:cNvSpPr>
          <p:nvPr/>
        </p:nvSpPr>
        <p:spPr bwMode="auto">
          <a:xfrm>
            <a:off x="4610100" y="2551232"/>
            <a:ext cx="2705100" cy="793214"/>
          </a:xfrm>
          <a:prstGeom prst="wedgeRoundRectCallout">
            <a:avLst>
              <a:gd name="adj1" fmla="val -90420"/>
              <a:gd name="adj2" fmla="val -48871"/>
              <a:gd name="adj3" fmla="val 16667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900" b="1" dirty="0">
                <a:latin typeface="Arial" charset="0"/>
                <a:cs typeface="Arial" charset="0"/>
              </a:rPr>
              <a:t>Similar performance of heuristics</a:t>
            </a:r>
          </a:p>
        </p:txBody>
      </p:sp>
    </p:spTree>
    <p:extLst>
      <p:ext uri="{BB962C8B-B14F-4D97-AF65-F5344CB8AC3E}">
        <p14:creationId xmlns:p14="http://schemas.microsoft.com/office/powerpoint/2010/main" val="395147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5DA5D-1B8A-4162-818F-3CD1A5BC7B94}" type="slidenum">
              <a:rPr lang="zh-CN" altLang="en-US"/>
              <a:pPr>
                <a:defRPr/>
              </a:pPr>
              <a:t>19</a:t>
            </a:fld>
            <a:endParaRPr lang="en-US" altLang="zh-CN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1216025"/>
          </a:xfrm>
        </p:spPr>
        <p:txBody>
          <a:bodyPr/>
          <a:lstStyle/>
          <a:p>
            <a:pPr eaLnBrk="1" hangingPunct="1"/>
            <a:r>
              <a:rPr lang="en-US" altLang="zh-CN" sz="3700" dirty="0">
                <a:solidFill>
                  <a:srgbClr val="FF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Waxman and Hierarchical Graphs</a:t>
            </a:r>
            <a:endParaRPr lang="en-US" altLang="zh-CN" i="1" dirty="0">
              <a:solidFill>
                <a:srgbClr val="659A2A"/>
              </a:solidFill>
              <a:latin typeface="Book Antiqua" pitchFamily="18" charset="0"/>
              <a:ea typeface="宋体" pitchFamily="2" charset="-122"/>
              <a:cs typeface="Times New Roman" pitchFamily="18" charset="0"/>
            </a:endParaRPr>
          </a:p>
        </p:txBody>
      </p:sp>
      <p:cxnSp>
        <p:nvCxnSpPr>
          <p:cNvPr id="34821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4822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Rectangle 12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24340"/>
            <a:ext cx="4272714" cy="3026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914" y="2106976"/>
            <a:ext cx="4277708" cy="3026405"/>
          </a:xfrm>
          <a:prstGeom prst="rect">
            <a:avLst/>
          </a:prstGeom>
        </p:spPr>
      </p:pic>
      <p:sp>
        <p:nvSpPr>
          <p:cNvPr id="14" name="Rounded Rectangular Callout 13"/>
          <p:cNvSpPr>
            <a:spLocks noChangeArrowheads="1"/>
          </p:cNvSpPr>
          <p:nvPr/>
        </p:nvSpPr>
        <p:spPr bwMode="auto">
          <a:xfrm>
            <a:off x="1912804" y="1981200"/>
            <a:ext cx="1905000" cy="793214"/>
          </a:xfrm>
          <a:prstGeom prst="wedgeRoundRectCallout">
            <a:avLst>
              <a:gd name="adj1" fmla="val 161320"/>
              <a:gd name="adj2" fmla="val 86370"/>
              <a:gd name="adj3" fmla="val 16667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900" b="1" dirty="0">
                <a:latin typeface="Arial" charset="0"/>
                <a:cs typeface="Arial" charset="0"/>
              </a:rPr>
              <a:t>Turn entire link on or off</a:t>
            </a:r>
          </a:p>
        </p:txBody>
      </p:sp>
      <p:sp>
        <p:nvSpPr>
          <p:cNvPr id="15" name="Rounded Rectangular Callout 14"/>
          <p:cNvSpPr>
            <a:spLocks noChangeArrowheads="1"/>
          </p:cNvSpPr>
          <p:nvPr/>
        </p:nvSpPr>
        <p:spPr bwMode="auto">
          <a:xfrm>
            <a:off x="1912804" y="1981200"/>
            <a:ext cx="1905000" cy="793214"/>
          </a:xfrm>
          <a:prstGeom prst="wedgeRoundRectCallout">
            <a:avLst>
              <a:gd name="adj1" fmla="val -50343"/>
              <a:gd name="adj2" fmla="val 248870"/>
              <a:gd name="adj3" fmla="val 16667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900" b="1" dirty="0">
                <a:latin typeface="Arial" charset="0"/>
                <a:cs typeface="Arial" charset="0"/>
              </a:rPr>
              <a:t>The same general trend</a:t>
            </a:r>
          </a:p>
        </p:txBody>
      </p:sp>
    </p:spTree>
    <p:extLst>
      <p:ext uri="{BB962C8B-B14F-4D97-AF65-F5344CB8AC3E}">
        <p14:creationId xmlns:p14="http://schemas.microsoft.com/office/powerpoint/2010/main" val="2803871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Why Focus on Networks?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66738" y="1600200"/>
            <a:ext cx="83486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rgbClr val="FF9900"/>
              </a:buClr>
            </a:pPr>
            <a:r>
              <a:rPr lang="en-US" sz="2800" dirty="0">
                <a:latin typeface="Arial" charset="0"/>
                <a:cs typeface="Arial" charset="0"/>
              </a:rPr>
              <a:t>Saving energy in servers vs. networks</a:t>
            </a:r>
            <a:endParaRPr lang="en-US" sz="2800" kern="0" dirty="0">
              <a:latin typeface="Arial" charset="0"/>
              <a:cs typeface="Arial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66738" y="3033712"/>
            <a:ext cx="8348662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Clr>
                <a:srgbClr val="FF9900"/>
              </a:buClr>
              <a:defRPr/>
            </a:pPr>
            <a:r>
              <a:rPr lang="en-US" sz="2800" dirty="0">
                <a:latin typeface="Arial" charset="0"/>
                <a:cs typeface="Arial" charset="0"/>
              </a:rPr>
              <a:t>Potential for savings in wired networks</a:t>
            </a:r>
            <a:endParaRPr lang="en-US" sz="2800" kern="0" dirty="0">
              <a:latin typeface="Arial" charset="0"/>
              <a:cs typeface="Arial" charset="0"/>
            </a:endParaRPr>
          </a:p>
          <a:p>
            <a:pPr lvl="1" eaLnBrk="1" hangingPunct="1">
              <a:buClr>
                <a:srgbClr val="FF9900"/>
              </a:buClr>
            </a:pPr>
            <a:r>
              <a:rPr lang="en-US" sz="2800" dirty="0">
                <a:latin typeface="Arial" charset="0"/>
                <a:cs typeface="Arial" charset="0"/>
              </a:rPr>
              <a:t>$2 billion annual power bill in USA alone</a:t>
            </a:r>
          </a:p>
          <a:p>
            <a:pPr lvl="1" eaLnBrk="1" hangingPunct="1">
              <a:buClr>
                <a:srgbClr val="FF9900"/>
              </a:buClr>
            </a:pPr>
            <a:r>
              <a:rPr lang="en-US" sz="2800" dirty="0">
                <a:latin typeface="Arial" charset="0"/>
                <a:cs typeface="Arial" charset="0"/>
              </a:rPr>
              <a:t>Over-engineering and diurnal patterns</a:t>
            </a:r>
          </a:p>
          <a:p>
            <a:pPr lvl="1" eaLnBrk="1" hangingPunct="1">
              <a:buClr>
                <a:srgbClr val="FF9900"/>
              </a:buClr>
            </a:pPr>
            <a:r>
              <a:rPr lang="en-US" sz="2800" dirty="0">
                <a:latin typeface="Arial" charset="0"/>
                <a:cs typeface="Arial" charset="0"/>
              </a:rPr>
              <a:t>Power draw does not scale with load</a:t>
            </a:r>
          </a:p>
        </p:txBody>
      </p:sp>
    </p:spTree>
    <p:extLst>
      <p:ext uri="{BB962C8B-B14F-4D97-AF65-F5344CB8AC3E}">
        <p14:creationId xmlns:p14="http://schemas.microsoft.com/office/powerpoint/2010/main" val="1858896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29350"/>
            <a:ext cx="1981200" cy="476250"/>
          </a:xfrm>
        </p:spPr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20</a:t>
            </a:fld>
            <a:endParaRPr lang="en-US" altLang="zh-CN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Execution Time</a:t>
            </a:r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62000" y="44196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ct val="20000"/>
              </a:spcBef>
              <a:buClr>
                <a:srgbClr val="FF9900"/>
              </a:buClr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FGH is well suited for real-time execution</a:t>
            </a:r>
            <a:endParaRPr lang="en-US" sz="2800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078560"/>
              </p:ext>
            </p:extLst>
          </p:nvPr>
        </p:nvGraphicFramePr>
        <p:xfrm>
          <a:off x="685801" y="1981200"/>
          <a:ext cx="7391399" cy="16129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{7DF18680-E054-41AD-8BC1-D1AEF772440D}</a:tableStyleId>
              </a:tblPr>
              <a:tblGrid>
                <a:gridCol w="2514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465138" algn="l"/>
                        </a:tabLst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Topology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6F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465138" algn="l"/>
                        </a:tabLst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FGH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6F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465138" algn="l"/>
                        </a:tabLst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EGH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6F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465138" algn="l"/>
                        </a:tabLst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BGH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6F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Abilene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 sec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50 sec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 min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465138" algn="l"/>
                        </a:tabLst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Large synthetic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minutes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minutes to hours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325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21</a:t>
            </a:fld>
            <a:endParaRPr lang="en-US" altLang="zh-CN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Overview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676400"/>
            <a:ext cx="8348662" cy="609600"/>
          </a:xfrm>
        </p:spPr>
        <p:txBody>
          <a:bodyPr/>
          <a:lstStyle/>
          <a:p>
            <a:pPr marL="571500" indent="-571500" eaLnBrk="1" hangingPunct="1">
              <a:buClr>
                <a:srgbClr val="FF9900"/>
              </a:buClr>
              <a:buFont typeface="+mj-lt"/>
              <a:buAutoNum type="romanUcPeriod"/>
            </a:pPr>
            <a:r>
              <a:rPr lang="en-US" sz="2800" dirty="0">
                <a:latin typeface="Arial" charset="0"/>
                <a:cs typeface="Arial" charset="0"/>
              </a:rPr>
              <a:t>Optimization problem formulation &amp; solution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66738" y="2438400"/>
            <a:ext cx="8348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lvl="0" indent="-571500" eaLnBrk="1" hangingPunct="1">
              <a:spcBef>
                <a:spcPct val="20000"/>
              </a:spcBef>
              <a:buClr>
                <a:srgbClr val="FF9900"/>
              </a:buClr>
              <a:buFont typeface="+mj-lt"/>
              <a:buAutoNum type="romanUcPeriod" startAt="2"/>
              <a:defRPr/>
            </a:pPr>
            <a:r>
              <a:rPr lang="en-US" sz="2800" dirty="0">
                <a:latin typeface="Arial" charset="0"/>
                <a:cs typeface="Arial" charset="0"/>
              </a:rPr>
              <a:t>Experimental evaluation of energy savings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66738" y="3124200"/>
            <a:ext cx="8348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lvl="0" indent="-571500" eaLnBrk="1" hangingPunct="1">
              <a:spcBef>
                <a:spcPct val="20000"/>
              </a:spcBef>
              <a:buClr>
                <a:srgbClr val="FF9900"/>
              </a:buClr>
              <a:buFont typeface="+mj-lt"/>
              <a:buAutoNum type="romanUcPeriod" startAt="3"/>
              <a:defRPr/>
            </a:pP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635835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22</a:t>
            </a:fld>
            <a:endParaRPr lang="en-US" altLang="zh-CN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6738" y="1524000"/>
            <a:ext cx="79676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marR="0" lvl="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Char char="o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Powering all links in a bundle usually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not needed</a:t>
            </a:r>
            <a:endParaRPr lang="en-US" sz="2800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33400" y="2819400"/>
            <a:ext cx="822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Design and evaluation of simple heuristics</a:t>
            </a:r>
            <a:endParaRPr lang="en-US" sz="2800" kern="0" dirty="0">
              <a:latin typeface="Arial" charset="0"/>
              <a:cs typeface="Arial" charset="0"/>
            </a:endParaRPr>
          </a:p>
          <a:p>
            <a:pPr marL="908050" lvl="1" indent="-436563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n"/>
            </a:pPr>
            <a:r>
              <a:rPr lang="en-US" sz="2800" kern="0" dirty="0">
                <a:latin typeface="Arial" charset="0"/>
                <a:cs typeface="Arial" charset="0"/>
              </a:rPr>
              <a:t>Significant energy savings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n"/>
            </a:pPr>
            <a:r>
              <a:rPr lang="en-US" sz="2800" kern="0" dirty="0">
                <a:latin typeface="Arial" charset="0"/>
                <a:cs typeface="Arial" charset="0"/>
              </a:rPr>
              <a:t>Low computational complexity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n"/>
            </a:pPr>
            <a:r>
              <a:rPr lang="en-US" sz="2800" kern="0" dirty="0">
                <a:latin typeface="Arial" charset="0"/>
                <a:cs typeface="Arial" charset="0"/>
              </a:rPr>
              <a:t>Can choose the simplest heuristic (FGH)</a:t>
            </a:r>
          </a:p>
          <a:p>
            <a:pPr marL="469900" marR="0" lvl="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Char char="o"/>
              <a:tabLst/>
              <a:defRPr/>
            </a:pPr>
            <a:endParaRPr lang="en-US" sz="2800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292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C2CAE-AA9D-490A-BCB0-610B339F914B}" type="slidenum">
              <a:rPr lang="zh-CN" altLang="en-US"/>
              <a:pPr>
                <a:defRPr/>
              </a:pPr>
              <a:t>23</a:t>
            </a:fld>
            <a:endParaRPr lang="en-US" altLang="zh-CN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1216025"/>
          </a:xfrm>
        </p:spPr>
        <p:txBody>
          <a:bodyPr/>
          <a:lstStyle/>
          <a:p>
            <a:pPr eaLnBrk="1" hangingPunct="1"/>
            <a:r>
              <a:rPr lang="en-US" altLang="zh-CN" sz="3700" dirty="0">
                <a:solidFill>
                  <a:srgbClr val="FF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Thank You!</a:t>
            </a:r>
          </a:p>
        </p:txBody>
      </p:sp>
      <p:cxnSp>
        <p:nvCxnSpPr>
          <p:cNvPr id="50180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0181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2" name="Rectangle 8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3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62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Power Consumption of Network Hardware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66738" y="1600200"/>
            <a:ext cx="79676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Clr>
                <a:srgbClr val="FF9900"/>
              </a:buClr>
              <a:defRPr/>
            </a:pPr>
            <a:r>
              <a:rPr lang="en-US" sz="2800" dirty="0">
                <a:latin typeface="Arial" charset="0"/>
                <a:cs typeface="Arial" charset="0"/>
              </a:rPr>
              <a:t>Router may consume 200 - 400W plus 100 W per line card</a:t>
            </a:r>
            <a:endParaRPr lang="en-US" sz="2800" kern="0" dirty="0">
              <a:latin typeface="Arial" charset="0"/>
              <a:cs typeface="Arial" charset="0"/>
            </a:endParaRPr>
          </a:p>
          <a:p>
            <a:pPr lvl="1" eaLnBrk="1" hangingPunct="1">
              <a:buClr>
                <a:srgbClr val="FF9900"/>
              </a:buClr>
            </a:pPr>
            <a:r>
              <a:rPr lang="en-US" sz="2800" dirty="0">
                <a:latin typeface="Arial" charset="0"/>
                <a:cs typeface="Arial" charset="0"/>
              </a:rPr>
              <a:t>Power draw does not scale with load</a:t>
            </a:r>
            <a:endParaRPr lang="en-US" sz="2800" kern="0" dirty="0">
              <a:latin typeface="Arial" charset="0"/>
              <a:cs typeface="Arial" charset="0"/>
            </a:endParaRPr>
          </a:p>
          <a:p>
            <a:pPr eaLnBrk="1" hangingPunct="1">
              <a:buClr>
                <a:srgbClr val="FF9900"/>
              </a:buClr>
            </a:pPr>
            <a:endParaRPr lang="en-US" sz="2800" dirty="0">
              <a:latin typeface="Arial" charset="0"/>
              <a:cs typeface="Arial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478055"/>
            <a:ext cx="3071701" cy="30717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557698"/>
            <a:ext cx="2444041" cy="2649220"/>
          </a:xfrm>
          <a:prstGeom prst="rect">
            <a:avLst/>
          </a:prstGeom>
        </p:spPr>
      </p:pic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3875313" y="3586158"/>
            <a:ext cx="1252256" cy="4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eaLnBrk="1" hangingPunct="1"/>
            <a:r>
              <a:rPr lang="en-US" altLang="zh-CN" sz="2500" dirty="0">
                <a:latin typeface="Arial" charset="0"/>
                <a:ea typeface="宋体" pitchFamily="2" charset="-122"/>
                <a:cs typeface="Arial" charset="0"/>
              </a:rPr>
              <a:t>chassis</a:t>
            </a:r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 flipH="1">
            <a:off x="3510842" y="3882751"/>
            <a:ext cx="364472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4544585" y="4470665"/>
            <a:ext cx="1394924" cy="4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eaLnBrk="1" hangingPunct="1"/>
            <a:r>
              <a:rPr lang="en-US" altLang="zh-CN" sz="2500" dirty="0">
                <a:latin typeface="Arial" charset="0"/>
                <a:ea typeface="宋体" pitchFamily="2" charset="-122"/>
                <a:cs typeface="Arial" charset="0"/>
              </a:rPr>
              <a:t>line card</a:t>
            </a:r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5949241" y="4767258"/>
            <a:ext cx="68580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8513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Turn Off Unneeded Routers / Links?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66738" y="1600200"/>
            <a:ext cx="8348662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Clr>
                <a:srgbClr val="FF9900"/>
              </a:buClr>
              <a:defRPr/>
            </a:pPr>
            <a:r>
              <a:rPr lang="en-US" sz="2800" dirty="0">
                <a:latin typeface="Arial" charset="0"/>
                <a:cs typeface="Arial" charset="0"/>
              </a:rPr>
              <a:t>Turning off links has drawbacks</a:t>
            </a:r>
            <a:endParaRPr lang="en-US" sz="2800" kern="0" dirty="0">
              <a:latin typeface="Arial" charset="0"/>
              <a:cs typeface="Arial" charset="0"/>
            </a:endParaRPr>
          </a:p>
          <a:p>
            <a:pPr lvl="1" eaLnBrk="1" hangingPunct="1">
              <a:buClr>
                <a:srgbClr val="FF9900"/>
              </a:buClr>
            </a:pPr>
            <a:r>
              <a:rPr lang="en-US" sz="2800" dirty="0">
                <a:latin typeface="Arial" charset="0"/>
                <a:cs typeface="Arial" charset="0"/>
              </a:rPr>
              <a:t>Increased RTT, fragility, etc.</a:t>
            </a:r>
          </a:p>
          <a:p>
            <a:pPr eaLnBrk="1" hangingPunct="1">
              <a:buClr>
                <a:srgbClr val="FF9900"/>
              </a:buClr>
            </a:pPr>
            <a:endParaRPr lang="en-US" sz="2800" kern="0" dirty="0">
              <a:latin typeface="Arial" charset="0"/>
              <a:cs typeface="Arial" charset="0"/>
            </a:endParaRPr>
          </a:p>
          <a:p>
            <a:pPr eaLnBrk="1" hangingPunct="1">
              <a:buClr>
                <a:srgbClr val="FF9900"/>
              </a:buClr>
            </a:pPr>
            <a:endParaRPr lang="en-US" sz="2800" dirty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33" y="2651940"/>
            <a:ext cx="6324600" cy="3948885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444" y="3046164"/>
            <a:ext cx="5402441" cy="251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6" descr="C:\Users\Martin\AppData\Local\Microsoft\Windows\Temporary Internet Files\Content.IE5\166OP8ZE\MCj0432537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1120" y="3505200"/>
            <a:ext cx="457200" cy="457200"/>
          </a:xfrm>
          <a:prstGeom prst="rect">
            <a:avLst/>
          </a:prstGeom>
          <a:noFill/>
        </p:spPr>
      </p:pic>
      <p:sp>
        <p:nvSpPr>
          <p:cNvPr id="7" name="Freeform 6"/>
          <p:cNvSpPr/>
          <p:nvPr/>
        </p:nvSpPr>
        <p:spPr>
          <a:xfrm>
            <a:off x="1558111" y="3712684"/>
            <a:ext cx="2385928" cy="1434993"/>
          </a:xfrm>
          <a:custGeom>
            <a:avLst/>
            <a:gdLst>
              <a:gd name="connsiteX0" fmla="*/ 1262207 w 2385928"/>
              <a:gd name="connsiteY0" fmla="*/ 0 h 1434993"/>
              <a:gd name="connsiteX1" fmla="*/ 105436 w 2385928"/>
              <a:gd name="connsiteY1" fmla="*/ 308473 h 1434993"/>
              <a:gd name="connsiteX2" fmla="*/ 226622 w 2385928"/>
              <a:gd name="connsiteY2" fmla="*/ 1101687 h 1434993"/>
              <a:gd name="connsiteX3" fmla="*/ 1636781 w 2385928"/>
              <a:gd name="connsiteY3" fmla="*/ 1388126 h 1434993"/>
              <a:gd name="connsiteX4" fmla="*/ 2385928 w 2385928"/>
              <a:gd name="connsiteY4" fmla="*/ 176270 h 143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5928" h="1434993">
                <a:moveTo>
                  <a:pt x="1262207" y="0"/>
                </a:moveTo>
                <a:cubicBezTo>
                  <a:pt x="770120" y="62429"/>
                  <a:pt x="278033" y="124859"/>
                  <a:pt x="105436" y="308473"/>
                </a:cubicBezTo>
                <a:cubicBezTo>
                  <a:pt x="-67161" y="492087"/>
                  <a:pt x="-28602" y="921745"/>
                  <a:pt x="226622" y="1101687"/>
                </a:cubicBezTo>
                <a:cubicBezTo>
                  <a:pt x="481846" y="1281629"/>
                  <a:pt x="1276897" y="1542362"/>
                  <a:pt x="1636781" y="1388126"/>
                </a:cubicBezTo>
                <a:cubicBezTo>
                  <a:pt x="1996665" y="1233890"/>
                  <a:pt x="2191296" y="705080"/>
                  <a:pt x="2385928" y="176270"/>
                </a:cubicBezTo>
              </a:path>
            </a:pathLst>
          </a:custGeom>
          <a:ln w="41275">
            <a:solidFill>
              <a:schemeClr val="tx1"/>
            </a:solidFill>
            <a:tailEnd type="triangle" w="lg" len="lg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52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Links in Large Backbone Networks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66738" y="1600200"/>
            <a:ext cx="8348662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Clr>
                <a:srgbClr val="FF9900"/>
              </a:buClr>
              <a:defRPr/>
            </a:pPr>
            <a:r>
              <a:rPr lang="en-US" sz="2800" dirty="0">
                <a:latin typeface="Arial" charset="0"/>
                <a:cs typeface="Arial" charset="0"/>
              </a:rPr>
              <a:t>Links come in bundles</a:t>
            </a:r>
            <a:endParaRPr lang="en-US" sz="2800" kern="0" dirty="0">
              <a:latin typeface="Arial" charset="0"/>
              <a:cs typeface="Arial" charset="0"/>
            </a:endParaRPr>
          </a:p>
          <a:p>
            <a:pPr lvl="1" eaLnBrk="1" hangingPunct="1">
              <a:buClr>
                <a:srgbClr val="FF9900"/>
              </a:buClr>
            </a:pPr>
            <a:r>
              <a:rPr lang="en-US" sz="2800" kern="0" dirty="0">
                <a:latin typeface="Arial" charset="0"/>
                <a:cs typeface="Arial" charset="0"/>
              </a:rPr>
              <a:t>Gradual upgrades, hardware costs, etc.</a:t>
            </a:r>
          </a:p>
          <a:p>
            <a:pPr eaLnBrk="1" hangingPunct="1">
              <a:buClr>
                <a:srgbClr val="FF9900"/>
              </a:buClr>
            </a:pPr>
            <a:endParaRPr lang="en-US" sz="2800" dirty="0"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291512"/>
            <a:ext cx="2444041" cy="26492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246756"/>
            <a:ext cx="2444041" cy="2649220"/>
          </a:xfrm>
          <a:prstGeom prst="rect">
            <a:avLst/>
          </a:prstGeom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735198" y="2695576"/>
            <a:ext cx="1434029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ct val="20000"/>
              </a:spcBef>
              <a:buClr>
                <a:srgbClr val="FF9900"/>
              </a:buClr>
              <a:defRPr/>
            </a:pPr>
            <a:r>
              <a:rPr lang="en-US" sz="2800" dirty="0">
                <a:latin typeface="Arial" charset="0"/>
                <a:cs typeface="Arial" charset="0"/>
              </a:rPr>
              <a:t>City B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762000" y="2771776"/>
            <a:ext cx="141869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ct val="20000"/>
              </a:spcBef>
              <a:buClr>
                <a:srgbClr val="FF9900"/>
              </a:buClr>
              <a:defRPr/>
            </a:pPr>
            <a:r>
              <a:rPr lang="en-US" sz="2800" dirty="0">
                <a:latin typeface="Arial" charset="0"/>
                <a:cs typeface="Arial" charset="0"/>
              </a:rPr>
              <a:t>City A</a:t>
            </a:r>
          </a:p>
        </p:txBody>
      </p:sp>
      <p:sp>
        <p:nvSpPr>
          <p:cNvPr id="3" name="Freeform 2"/>
          <p:cNvSpPr/>
          <p:nvPr/>
        </p:nvSpPr>
        <p:spPr>
          <a:xfrm>
            <a:off x="1066800" y="4448175"/>
            <a:ext cx="7010400" cy="2333625"/>
          </a:xfrm>
          <a:custGeom>
            <a:avLst/>
            <a:gdLst>
              <a:gd name="connsiteX0" fmla="*/ 9594 w 5285066"/>
              <a:gd name="connsiteY0" fmla="*/ 0 h 1981034"/>
              <a:gd name="connsiteX1" fmla="*/ 307050 w 5285066"/>
              <a:gd name="connsiteY1" fmla="*/ 1432192 h 1981034"/>
              <a:gd name="connsiteX2" fmla="*/ 2036698 w 5285066"/>
              <a:gd name="connsiteY2" fmla="*/ 1972019 h 1981034"/>
              <a:gd name="connsiteX3" fmla="*/ 4416341 w 5285066"/>
              <a:gd name="connsiteY3" fmla="*/ 1729648 h 1981034"/>
              <a:gd name="connsiteX4" fmla="*/ 5253623 w 5285066"/>
              <a:gd name="connsiteY4" fmla="*/ 1211855 h 1981034"/>
              <a:gd name="connsiteX5" fmla="*/ 5121421 w 5285066"/>
              <a:gd name="connsiteY5" fmla="*/ 0 h 1981034"/>
              <a:gd name="connsiteX6" fmla="*/ 5121421 w 5285066"/>
              <a:gd name="connsiteY6" fmla="*/ 0 h 198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5066" h="1981034">
                <a:moveTo>
                  <a:pt x="9594" y="0"/>
                </a:moveTo>
                <a:cubicBezTo>
                  <a:pt x="-10604" y="551761"/>
                  <a:pt x="-30801" y="1103522"/>
                  <a:pt x="307050" y="1432192"/>
                </a:cubicBezTo>
                <a:cubicBezTo>
                  <a:pt x="644901" y="1760862"/>
                  <a:pt x="1351816" y="1922443"/>
                  <a:pt x="2036698" y="1972019"/>
                </a:cubicBezTo>
                <a:cubicBezTo>
                  <a:pt x="2721580" y="2021595"/>
                  <a:pt x="3880187" y="1856342"/>
                  <a:pt x="4416341" y="1729648"/>
                </a:cubicBezTo>
                <a:cubicBezTo>
                  <a:pt x="4952495" y="1602954"/>
                  <a:pt x="5136110" y="1500130"/>
                  <a:pt x="5253623" y="1211855"/>
                </a:cubicBezTo>
                <a:cubicBezTo>
                  <a:pt x="5371136" y="923580"/>
                  <a:pt x="5121421" y="0"/>
                  <a:pt x="5121421" y="0"/>
                </a:cubicBezTo>
                <a:lnTo>
                  <a:pt x="5121421" y="0"/>
                </a:lnTo>
              </a:path>
            </a:pathLst>
          </a:custGeom>
          <a:ln w="31750">
            <a:solidFill>
              <a:srgbClr val="FFC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143000" y="4448176"/>
            <a:ext cx="6833212" cy="2209800"/>
          </a:xfrm>
          <a:custGeom>
            <a:avLst/>
            <a:gdLst>
              <a:gd name="connsiteX0" fmla="*/ 9594 w 5285066"/>
              <a:gd name="connsiteY0" fmla="*/ 0 h 1981034"/>
              <a:gd name="connsiteX1" fmla="*/ 307050 w 5285066"/>
              <a:gd name="connsiteY1" fmla="*/ 1432192 h 1981034"/>
              <a:gd name="connsiteX2" fmla="*/ 2036698 w 5285066"/>
              <a:gd name="connsiteY2" fmla="*/ 1972019 h 1981034"/>
              <a:gd name="connsiteX3" fmla="*/ 4416341 w 5285066"/>
              <a:gd name="connsiteY3" fmla="*/ 1729648 h 1981034"/>
              <a:gd name="connsiteX4" fmla="*/ 5253623 w 5285066"/>
              <a:gd name="connsiteY4" fmla="*/ 1211855 h 1981034"/>
              <a:gd name="connsiteX5" fmla="*/ 5121421 w 5285066"/>
              <a:gd name="connsiteY5" fmla="*/ 0 h 1981034"/>
              <a:gd name="connsiteX6" fmla="*/ 5121421 w 5285066"/>
              <a:gd name="connsiteY6" fmla="*/ 0 h 198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5066" h="1981034">
                <a:moveTo>
                  <a:pt x="9594" y="0"/>
                </a:moveTo>
                <a:cubicBezTo>
                  <a:pt x="-10604" y="551761"/>
                  <a:pt x="-30801" y="1103522"/>
                  <a:pt x="307050" y="1432192"/>
                </a:cubicBezTo>
                <a:cubicBezTo>
                  <a:pt x="644901" y="1760862"/>
                  <a:pt x="1351816" y="1922443"/>
                  <a:pt x="2036698" y="1972019"/>
                </a:cubicBezTo>
                <a:cubicBezTo>
                  <a:pt x="2721580" y="2021595"/>
                  <a:pt x="3880187" y="1856342"/>
                  <a:pt x="4416341" y="1729648"/>
                </a:cubicBezTo>
                <a:cubicBezTo>
                  <a:pt x="4952495" y="1602954"/>
                  <a:pt x="5136110" y="1500130"/>
                  <a:pt x="5253623" y="1211855"/>
                </a:cubicBezTo>
                <a:cubicBezTo>
                  <a:pt x="5371136" y="923580"/>
                  <a:pt x="5121421" y="0"/>
                  <a:pt x="5121421" y="0"/>
                </a:cubicBezTo>
                <a:lnTo>
                  <a:pt x="5121421" y="0"/>
                </a:lnTo>
              </a:path>
            </a:pathLst>
          </a:custGeom>
          <a:ln w="31750">
            <a:solidFill>
              <a:srgbClr val="FFC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244906" y="4448175"/>
            <a:ext cx="6621137" cy="2078517"/>
          </a:xfrm>
          <a:custGeom>
            <a:avLst/>
            <a:gdLst>
              <a:gd name="connsiteX0" fmla="*/ 9594 w 5285066"/>
              <a:gd name="connsiteY0" fmla="*/ 0 h 1981034"/>
              <a:gd name="connsiteX1" fmla="*/ 307050 w 5285066"/>
              <a:gd name="connsiteY1" fmla="*/ 1432192 h 1981034"/>
              <a:gd name="connsiteX2" fmla="*/ 2036698 w 5285066"/>
              <a:gd name="connsiteY2" fmla="*/ 1972019 h 1981034"/>
              <a:gd name="connsiteX3" fmla="*/ 4416341 w 5285066"/>
              <a:gd name="connsiteY3" fmla="*/ 1729648 h 1981034"/>
              <a:gd name="connsiteX4" fmla="*/ 5253623 w 5285066"/>
              <a:gd name="connsiteY4" fmla="*/ 1211855 h 1981034"/>
              <a:gd name="connsiteX5" fmla="*/ 5121421 w 5285066"/>
              <a:gd name="connsiteY5" fmla="*/ 0 h 1981034"/>
              <a:gd name="connsiteX6" fmla="*/ 5121421 w 5285066"/>
              <a:gd name="connsiteY6" fmla="*/ 0 h 198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5066" h="1981034">
                <a:moveTo>
                  <a:pt x="9594" y="0"/>
                </a:moveTo>
                <a:cubicBezTo>
                  <a:pt x="-10604" y="551761"/>
                  <a:pt x="-30801" y="1103522"/>
                  <a:pt x="307050" y="1432192"/>
                </a:cubicBezTo>
                <a:cubicBezTo>
                  <a:pt x="644901" y="1760862"/>
                  <a:pt x="1351816" y="1922443"/>
                  <a:pt x="2036698" y="1972019"/>
                </a:cubicBezTo>
                <a:cubicBezTo>
                  <a:pt x="2721580" y="2021595"/>
                  <a:pt x="3880187" y="1856342"/>
                  <a:pt x="4416341" y="1729648"/>
                </a:cubicBezTo>
                <a:cubicBezTo>
                  <a:pt x="4952495" y="1602954"/>
                  <a:pt x="5136110" y="1500130"/>
                  <a:pt x="5253623" y="1211855"/>
                </a:cubicBezTo>
                <a:cubicBezTo>
                  <a:pt x="5371136" y="923580"/>
                  <a:pt x="5121421" y="0"/>
                  <a:pt x="5121421" y="0"/>
                </a:cubicBezTo>
                <a:lnTo>
                  <a:pt x="5121421" y="0"/>
                </a:lnTo>
              </a:path>
            </a:pathLst>
          </a:custGeom>
          <a:ln w="31750">
            <a:solidFill>
              <a:srgbClr val="FFC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355993" y="4448177"/>
            <a:ext cx="6421915" cy="1935296"/>
          </a:xfrm>
          <a:custGeom>
            <a:avLst/>
            <a:gdLst>
              <a:gd name="connsiteX0" fmla="*/ 9594 w 5285066"/>
              <a:gd name="connsiteY0" fmla="*/ 0 h 1981034"/>
              <a:gd name="connsiteX1" fmla="*/ 307050 w 5285066"/>
              <a:gd name="connsiteY1" fmla="*/ 1432192 h 1981034"/>
              <a:gd name="connsiteX2" fmla="*/ 2036698 w 5285066"/>
              <a:gd name="connsiteY2" fmla="*/ 1972019 h 1981034"/>
              <a:gd name="connsiteX3" fmla="*/ 4416341 w 5285066"/>
              <a:gd name="connsiteY3" fmla="*/ 1729648 h 1981034"/>
              <a:gd name="connsiteX4" fmla="*/ 5253623 w 5285066"/>
              <a:gd name="connsiteY4" fmla="*/ 1211855 h 1981034"/>
              <a:gd name="connsiteX5" fmla="*/ 5121421 w 5285066"/>
              <a:gd name="connsiteY5" fmla="*/ 0 h 1981034"/>
              <a:gd name="connsiteX6" fmla="*/ 5121421 w 5285066"/>
              <a:gd name="connsiteY6" fmla="*/ 0 h 198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5066" h="1981034">
                <a:moveTo>
                  <a:pt x="9594" y="0"/>
                </a:moveTo>
                <a:cubicBezTo>
                  <a:pt x="-10604" y="551761"/>
                  <a:pt x="-30801" y="1103522"/>
                  <a:pt x="307050" y="1432192"/>
                </a:cubicBezTo>
                <a:cubicBezTo>
                  <a:pt x="644901" y="1760862"/>
                  <a:pt x="1351816" y="1922443"/>
                  <a:pt x="2036698" y="1972019"/>
                </a:cubicBezTo>
                <a:cubicBezTo>
                  <a:pt x="2721580" y="2021595"/>
                  <a:pt x="3880187" y="1856342"/>
                  <a:pt x="4416341" y="1729648"/>
                </a:cubicBezTo>
                <a:cubicBezTo>
                  <a:pt x="4952495" y="1602954"/>
                  <a:pt x="5136110" y="1500130"/>
                  <a:pt x="5253623" y="1211855"/>
                </a:cubicBezTo>
                <a:cubicBezTo>
                  <a:pt x="5371136" y="923580"/>
                  <a:pt x="5121421" y="0"/>
                  <a:pt x="5121421" y="0"/>
                </a:cubicBezTo>
                <a:lnTo>
                  <a:pt x="5121421" y="0"/>
                </a:lnTo>
              </a:path>
            </a:pathLst>
          </a:custGeom>
          <a:ln w="31750">
            <a:solidFill>
              <a:srgbClr val="FFC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438400" y="4443523"/>
            <a:ext cx="4182737" cy="1681053"/>
          </a:xfrm>
          <a:custGeom>
            <a:avLst/>
            <a:gdLst>
              <a:gd name="connsiteX0" fmla="*/ 9594 w 5285066"/>
              <a:gd name="connsiteY0" fmla="*/ 0 h 1981034"/>
              <a:gd name="connsiteX1" fmla="*/ 307050 w 5285066"/>
              <a:gd name="connsiteY1" fmla="*/ 1432192 h 1981034"/>
              <a:gd name="connsiteX2" fmla="*/ 2036698 w 5285066"/>
              <a:gd name="connsiteY2" fmla="*/ 1972019 h 1981034"/>
              <a:gd name="connsiteX3" fmla="*/ 4416341 w 5285066"/>
              <a:gd name="connsiteY3" fmla="*/ 1729648 h 1981034"/>
              <a:gd name="connsiteX4" fmla="*/ 5253623 w 5285066"/>
              <a:gd name="connsiteY4" fmla="*/ 1211855 h 1981034"/>
              <a:gd name="connsiteX5" fmla="*/ 5121421 w 5285066"/>
              <a:gd name="connsiteY5" fmla="*/ 0 h 1981034"/>
              <a:gd name="connsiteX6" fmla="*/ 5121421 w 5285066"/>
              <a:gd name="connsiteY6" fmla="*/ 0 h 198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5066" h="1981034">
                <a:moveTo>
                  <a:pt x="9594" y="0"/>
                </a:moveTo>
                <a:cubicBezTo>
                  <a:pt x="-10604" y="551761"/>
                  <a:pt x="-30801" y="1103522"/>
                  <a:pt x="307050" y="1432192"/>
                </a:cubicBezTo>
                <a:cubicBezTo>
                  <a:pt x="644901" y="1760862"/>
                  <a:pt x="1351816" y="1922443"/>
                  <a:pt x="2036698" y="1972019"/>
                </a:cubicBezTo>
                <a:cubicBezTo>
                  <a:pt x="2721580" y="2021595"/>
                  <a:pt x="3880187" y="1856342"/>
                  <a:pt x="4416341" y="1729648"/>
                </a:cubicBezTo>
                <a:cubicBezTo>
                  <a:pt x="4952495" y="1602954"/>
                  <a:pt x="5136110" y="1500130"/>
                  <a:pt x="5253623" y="1211855"/>
                </a:cubicBezTo>
                <a:cubicBezTo>
                  <a:pt x="5371136" y="923580"/>
                  <a:pt x="5121421" y="0"/>
                  <a:pt x="5121421" y="0"/>
                </a:cubicBezTo>
                <a:lnTo>
                  <a:pt x="5121421" y="0"/>
                </a:lnTo>
              </a:path>
            </a:pathLst>
          </a:custGeom>
          <a:ln w="31750">
            <a:solidFill>
              <a:srgbClr val="FFC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514601" y="4448177"/>
            <a:ext cx="3985352" cy="1549706"/>
          </a:xfrm>
          <a:custGeom>
            <a:avLst/>
            <a:gdLst>
              <a:gd name="connsiteX0" fmla="*/ 9594 w 5285066"/>
              <a:gd name="connsiteY0" fmla="*/ 0 h 1981034"/>
              <a:gd name="connsiteX1" fmla="*/ 307050 w 5285066"/>
              <a:gd name="connsiteY1" fmla="*/ 1432192 h 1981034"/>
              <a:gd name="connsiteX2" fmla="*/ 2036698 w 5285066"/>
              <a:gd name="connsiteY2" fmla="*/ 1972019 h 1981034"/>
              <a:gd name="connsiteX3" fmla="*/ 4416341 w 5285066"/>
              <a:gd name="connsiteY3" fmla="*/ 1729648 h 1981034"/>
              <a:gd name="connsiteX4" fmla="*/ 5253623 w 5285066"/>
              <a:gd name="connsiteY4" fmla="*/ 1211855 h 1981034"/>
              <a:gd name="connsiteX5" fmla="*/ 5121421 w 5285066"/>
              <a:gd name="connsiteY5" fmla="*/ 0 h 1981034"/>
              <a:gd name="connsiteX6" fmla="*/ 5121421 w 5285066"/>
              <a:gd name="connsiteY6" fmla="*/ 0 h 198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5066" h="1981034">
                <a:moveTo>
                  <a:pt x="9594" y="0"/>
                </a:moveTo>
                <a:cubicBezTo>
                  <a:pt x="-10604" y="551761"/>
                  <a:pt x="-30801" y="1103522"/>
                  <a:pt x="307050" y="1432192"/>
                </a:cubicBezTo>
                <a:cubicBezTo>
                  <a:pt x="644901" y="1760862"/>
                  <a:pt x="1351816" y="1922443"/>
                  <a:pt x="2036698" y="1972019"/>
                </a:cubicBezTo>
                <a:cubicBezTo>
                  <a:pt x="2721580" y="2021595"/>
                  <a:pt x="3880187" y="1856342"/>
                  <a:pt x="4416341" y="1729648"/>
                </a:cubicBezTo>
                <a:cubicBezTo>
                  <a:pt x="4952495" y="1602954"/>
                  <a:pt x="5136110" y="1500130"/>
                  <a:pt x="5253623" y="1211855"/>
                </a:cubicBezTo>
                <a:cubicBezTo>
                  <a:pt x="5371136" y="923580"/>
                  <a:pt x="5121421" y="0"/>
                  <a:pt x="5121421" y="0"/>
                </a:cubicBezTo>
                <a:lnTo>
                  <a:pt x="5121421" y="0"/>
                </a:lnTo>
              </a:path>
            </a:pathLst>
          </a:custGeom>
          <a:ln w="31750">
            <a:solidFill>
              <a:srgbClr val="FFC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667001" y="4448176"/>
            <a:ext cx="3722782" cy="1428520"/>
          </a:xfrm>
          <a:custGeom>
            <a:avLst/>
            <a:gdLst>
              <a:gd name="connsiteX0" fmla="*/ 9594 w 5285066"/>
              <a:gd name="connsiteY0" fmla="*/ 0 h 1981034"/>
              <a:gd name="connsiteX1" fmla="*/ 307050 w 5285066"/>
              <a:gd name="connsiteY1" fmla="*/ 1432192 h 1981034"/>
              <a:gd name="connsiteX2" fmla="*/ 2036698 w 5285066"/>
              <a:gd name="connsiteY2" fmla="*/ 1972019 h 1981034"/>
              <a:gd name="connsiteX3" fmla="*/ 4416341 w 5285066"/>
              <a:gd name="connsiteY3" fmla="*/ 1729648 h 1981034"/>
              <a:gd name="connsiteX4" fmla="*/ 5253623 w 5285066"/>
              <a:gd name="connsiteY4" fmla="*/ 1211855 h 1981034"/>
              <a:gd name="connsiteX5" fmla="*/ 5121421 w 5285066"/>
              <a:gd name="connsiteY5" fmla="*/ 0 h 1981034"/>
              <a:gd name="connsiteX6" fmla="*/ 5121421 w 5285066"/>
              <a:gd name="connsiteY6" fmla="*/ 0 h 198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5066" h="1981034">
                <a:moveTo>
                  <a:pt x="9594" y="0"/>
                </a:moveTo>
                <a:cubicBezTo>
                  <a:pt x="-10604" y="551761"/>
                  <a:pt x="-30801" y="1103522"/>
                  <a:pt x="307050" y="1432192"/>
                </a:cubicBezTo>
                <a:cubicBezTo>
                  <a:pt x="644901" y="1760862"/>
                  <a:pt x="1351816" y="1922443"/>
                  <a:pt x="2036698" y="1972019"/>
                </a:cubicBezTo>
                <a:cubicBezTo>
                  <a:pt x="2721580" y="2021595"/>
                  <a:pt x="3880187" y="1856342"/>
                  <a:pt x="4416341" y="1729648"/>
                </a:cubicBezTo>
                <a:cubicBezTo>
                  <a:pt x="4952495" y="1602954"/>
                  <a:pt x="5136110" y="1500130"/>
                  <a:pt x="5253623" y="1211855"/>
                </a:cubicBezTo>
                <a:cubicBezTo>
                  <a:pt x="5371136" y="923580"/>
                  <a:pt x="5121421" y="0"/>
                  <a:pt x="5121421" y="0"/>
                </a:cubicBezTo>
                <a:lnTo>
                  <a:pt x="5121421" y="0"/>
                </a:lnTo>
              </a:path>
            </a:pathLst>
          </a:custGeom>
          <a:ln w="31750">
            <a:solidFill>
              <a:srgbClr val="FFC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796448" y="4448175"/>
            <a:ext cx="3472150" cy="1285301"/>
          </a:xfrm>
          <a:custGeom>
            <a:avLst/>
            <a:gdLst>
              <a:gd name="connsiteX0" fmla="*/ 9594 w 5285066"/>
              <a:gd name="connsiteY0" fmla="*/ 0 h 1981034"/>
              <a:gd name="connsiteX1" fmla="*/ 307050 w 5285066"/>
              <a:gd name="connsiteY1" fmla="*/ 1432192 h 1981034"/>
              <a:gd name="connsiteX2" fmla="*/ 2036698 w 5285066"/>
              <a:gd name="connsiteY2" fmla="*/ 1972019 h 1981034"/>
              <a:gd name="connsiteX3" fmla="*/ 4416341 w 5285066"/>
              <a:gd name="connsiteY3" fmla="*/ 1729648 h 1981034"/>
              <a:gd name="connsiteX4" fmla="*/ 5253623 w 5285066"/>
              <a:gd name="connsiteY4" fmla="*/ 1211855 h 1981034"/>
              <a:gd name="connsiteX5" fmla="*/ 5121421 w 5285066"/>
              <a:gd name="connsiteY5" fmla="*/ 0 h 1981034"/>
              <a:gd name="connsiteX6" fmla="*/ 5121421 w 5285066"/>
              <a:gd name="connsiteY6" fmla="*/ 0 h 198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5066" h="1981034">
                <a:moveTo>
                  <a:pt x="9594" y="0"/>
                </a:moveTo>
                <a:cubicBezTo>
                  <a:pt x="-10604" y="551761"/>
                  <a:pt x="-30801" y="1103522"/>
                  <a:pt x="307050" y="1432192"/>
                </a:cubicBezTo>
                <a:cubicBezTo>
                  <a:pt x="644901" y="1760862"/>
                  <a:pt x="1351816" y="1922443"/>
                  <a:pt x="2036698" y="1972019"/>
                </a:cubicBezTo>
                <a:cubicBezTo>
                  <a:pt x="2721580" y="2021595"/>
                  <a:pt x="3880187" y="1856342"/>
                  <a:pt x="4416341" y="1729648"/>
                </a:cubicBezTo>
                <a:cubicBezTo>
                  <a:pt x="4952495" y="1602954"/>
                  <a:pt x="5136110" y="1500130"/>
                  <a:pt x="5253623" y="1211855"/>
                </a:cubicBezTo>
                <a:cubicBezTo>
                  <a:pt x="5371136" y="923580"/>
                  <a:pt x="5121421" y="0"/>
                  <a:pt x="5121421" y="0"/>
                </a:cubicBezTo>
                <a:lnTo>
                  <a:pt x="5121421" y="0"/>
                </a:lnTo>
              </a:path>
            </a:pathLst>
          </a:custGeom>
          <a:ln w="31750">
            <a:solidFill>
              <a:srgbClr val="FFC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650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Links in Large Backbone Networks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66738" y="1600200"/>
            <a:ext cx="83486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Clr>
                <a:srgbClr val="FF9900"/>
              </a:buClr>
              <a:defRPr/>
            </a:pPr>
            <a:r>
              <a:rPr lang="en-US" sz="2800" dirty="0">
                <a:latin typeface="Arial" charset="0"/>
                <a:cs typeface="Arial" charset="0"/>
              </a:rPr>
              <a:t>Links come in bundles</a:t>
            </a:r>
            <a:endParaRPr lang="en-US" sz="2800" kern="0" dirty="0">
              <a:latin typeface="Arial" charset="0"/>
              <a:cs typeface="Arial" charset="0"/>
            </a:endParaRPr>
          </a:p>
          <a:p>
            <a:pPr lvl="1" eaLnBrk="1" hangingPunct="1">
              <a:buClr>
                <a:srgbClr val="FF9900"/>
              </a:buClr>
            </a:pPr>
            <a:r>
              <a:rPr lang="en-US" sz="2800" kern="0" dirty="0">
                <a:latin typeface="Arial" charset="0"/>
                <a:cs typeface="Arial" charset="0"/>
              </a:rPr>
              <a:t>Gradual upgrades, hardware costs, etc.</a:t>
            </a:r>
          </a:p>
          <a:p>
            <a:pPr eaLnBrk="1" hangingPunct="1">
              <a:buClr>
                <a:srgbClr val="FF9900"/>
              </a:buClr>
            </a:pP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566738" y="4314824"/>
            <a:ext cx="8348662" cy="162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Clr>
                <a:srgbClr val="FF9900"/>
              </a:buClr>
              <a:defRPr/>
            </a:pPr>
            <a:r>
              <a:rPr lang="en-US" sz="2800" dirty="0">
                <a:latin typeface="Arial" charset="0"/>
                <a:cs typeface="Arial" charset="0"/>
              </a:rPr>
              <a:t>In large networks</a:t>
            </a:r>
            <a:endParaRPr lang="en-US" sz="2800" kern="0" dirty="0">
              <a:latin typeface="Arial" charset="0"/>
              <a:cs typeface="Arial" charset="0"/>
            </a:endParaRPr>
          </a:p>
          <a:p>
            <a:pPr lvl="1" eaLnBrk="1" hangingPunct="1">
              <a:buClr>
                <a:srgbClr val="FF9900"/>
              </a:buClr>
            </a:pPr>
            <a:r>
              <a:rPr lang="en-US" sz="2800" kern="0" dirty="0">
                <a:latin typeface="Arial" charset="0"/>
                <a:cs typeface="Arial" charset="0"/>
              </a:rPr>
              <a:t>Majority of links bundled</a:t>
            </a:r>
          </a:p>
          <a:p>
            <a:pPr lvl="1" eaLnBrk="1" hangingPunct="1">
              <a:buClr>
                <a:srgbClr val="FF9900"/>
              </a:buClr>
            </a:pPr>
            <a:r>
              <a:rPr lang="en-US" sz="2800" kern="0" dirty="0">
                <a:latin typeface="Arial" charset="0"/>
                <a:cs typeface="Arial" charset="0"/>
              </a:rPr>
              <a:t>Bundle sizes 2 – 20 cables per link</a:t>
            </a:r>
          </a:p>
          <a:p>
            <a:pPr lvl="1" eaLnBrk="1" hangingPunct="1">
              <a:buClr>
                <a:srgbClr val="FF9900"/>
              </a:buClr>
            </a:pPr>
            <a:endParaRPr lang="en-US" sz="2800" kern="0" dirty="0">
              <a:latin typeface="Arial" charset="0"/>
              <a:cs typeface="Arial" charset="0"/>
            </a:endParaRPr>
          </a:p>
          <a:p>
            <a:pPr eaLnBrk="1" hangingPunct="1">
              <a:buClr>
                <a:srgbClr val="FF9900"/>
              </a:buClr>
            </a:pP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566738" y="3276600"/>
            <a:ext cx="8348662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Clr>
                <a:srgbClr val="FF9900"/>
              </a:buClr>
              <a:defRPr/>
            </a:pPr>
            <a:r>
              <a:rPr lang="en-US" sz="2800" dirty="0">
                <a:latin typeface="Arial" charset="0"/>
                <a:cs typeface="Arial" charset="0"/>
              </a:rPr>
              <a:t>Bundled link behaves as a single logical link</a:t>
            </a:r>
            <a:endParaRPr lang="en-US" sz="2800" kern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809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The Problem…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66738" y="1600200"/>
            <a:ext cx="8348662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Clr>
                <a:srgbClr val="FF9900"/>
              </a:buClr>
              <a:defRPr/>
            </a:pPr>
            <a:r>
              <a:rPr lang="en-US" sz="2800" dirty="0">
                <a:latin typeface="Arial" charset="0"/>
                <a:cs typeface="Arial" charset="0"/>
              </a:rPr>
              <a:t>Powering all cables is wasteful </a:t>
            </a:r>
            <a:endParaRPr lang="en-US" sz="2800" kern="0" dirty="0">
              <a:latin typeface="Arial" charset="0"/>
              <a:cs typeface="Arial" charset="0"/>
            </a:endParaRPr>
          </a:p>
          <a:p>
            <a:pPr eaLnBrk="1" hangingPunct="1">
              <a:buClr>
                <a:srgbClr val="FF9900"/>
              </a:buClr>
            </a:pPr>
            <a:endParaRPr lang="en-US" sz="2800" dirty="0"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291512"/>
            <a:ext cx="2444041" cy="26492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246756"/>
            <a:ext cx="2444041" cy="2649220"/>
          </a:xfrm>
          <a:prstGeom prst="rect">
            <a:avLst/>
          </a:prstGeom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735198" y="2695576"/>
            <a:ext cx="1434029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ct val="20000"/>
              </a:spcBef>
              <a:buClr>
                <a:srgbClr val="FF9900"/>
              </a:buClr>
              <a:defRPr/>
            </a:pPr>
            <a:r>
              <a:rPr lang="en-US" sz="2800" dirty="0">
                <a:latin typeface="Arial" charset="0"/>
                <a:cs typeface="Arial" charset="0"/>
              </a:rPr>
              <a:t>City B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762000" y="2771776"/>
            <a:ext cx="141869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ct val="20000"/>
              </a:spcBef>
              <a:buClr>
                <a:srgbClr val="FF9900"/>
              </a:buClr>
              <a:defRPr/>
            </a:pPr>
            <a:r>
              <a:rPr lang="en-US" sz="2800" dirty="0">
                <a:latin typeface="Arial" charset="0"/>
                <a:cs typeface="Arial" charset="0"/>
              </a:rPr>
              <a:t>City A</a:t>
            </a:r>
          </a:p>
        </p:txBody>
      </p:sp>
      <p:sp>
        <p:nvSpPr>
          <p:cNvPr id="3" name="Freeform 2"/>
          <p:cNvSpPr/>
          <p:nvPr/>
        </p:nvSpPr>
        <p:spPr>
          <a:xfrm>
            <a:off x="1066800" y="4448175"/>
            <a:ext cx="7010400" cy="2333625"/>
          </a:xfrm>
          <a:custGeom>
            <a:avLst/>
            <a:gdLst>
              <a:gd name="connsiteX0" fmla="*/ 9594 w 5285066"/>
              <a:gd name="connsiteY0" fmla="*/ 0 h 1981034"/>
              <a:gd name="connsiteX1" fmla="*/ 307050 w 5285066"/>
              <a:gd name="connsiteY1" fmla="*/ 1432192 h 1981034"/>
              <a:gd name="connsiteX2" fmla="*/ 2036698 w 5285066"/>
              <a:gd name="connsiteY2" fmla="*/ 1972019 h 1981034"/>
              <a:gd name="connsiteX3" fmla="*/ 4416341 w 5285066"/>
              <a:gd name="connsiteY3" fmla="*/ 1729648 h 1981034"/>
              <a:gd name="connsiteX4" fmla="*/ 5253623 w 5285066"/>
              <a:gd name="connsiteY4" fmla="*/ 1211855 h 1981034"/>
              <a:gd name="connsiteX5" fmla="*/ 5121421 w 5285066"/>
              <a:gd name="connsiteY5" fmla="*/ 0 h 1981034"/>
              <a:gd name="connsiteX6" fmla="*/ 5121421 w 5285066"/>
              <a:gd name="connsiteY6" fmla="*/ 0 h 198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5066" h="1981034">
                <a:moveTo>
                  <a:pt x="9594" y="0"/>
                </a:moveTo>
                <a:cubicBezTo>
                  <a:pt x="-10604" y="551761"/>
                  <a:pt x="-30801" y="1103522"/>
                  <a:pt x="307050" y="1432192"/>
                </a:cubicBezTo>
                <a:cubicBezTo>
                  <a:pt x="644901" y="1760862"/>
                  <a:pt x="1351816" y="1922443"/>
                  <a:pt x="2036698" y="1972019"/>
                </a:cubicBezTo>
                <a:cubicBezTo>
                  <a:pt x="2721580" y="2021595"/>
                  <a:pt x="3880187" y="1856342"/>
                  <a:pt x="4416341" y="1729648"/>
                </a:cubicBezTo>
                <a:cubicBezTo>
                  <a:pt x="4952495" y="1602954"/>
                  <a:pt x="5136110" y="1500130"/>
                  <a:pt x="5253623" y="1211855"/>
                </a:cubicBezTo>
                <a:cubicBezTo>
                  <a:pt x="5371136" y="923580"/>
                  <a:pt x="5121421" y="0"/>
                  <a:pt x="5121421" y="0"/>
                </a:cubicBezTo>
                <a:lnTo>
                  <a:pt x="5121421" y="0"/>
                </a:lnTo>
              </a:path>
            </a:pathLst>
          </a:custGeom>
          <a:ln w="31750">
            <a:solidFill>
              <a:srgbClr val="FFC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143000" y="4448176"/>
            <a:ext cx="6833212" cy="2209800"/>
          </a:xfrm>
          <a:custGeom>
            <a:avLst/>
            <a:gdLst>
              <a:gd name="connsiteX0" fmla="*/ 9594 w 5285066"/>
              <a:gd name="connsiteY0" fmla="*/ 0 h 1981034"/>
              <a:gd name="connsiteX1" fmla="*/ 307050 w 5285066"/>
              <a:gd name="connsiteY1" fmla="*/ 1432192 h 1981034"/>
              <a:gd name="connsiteX2" fmla="*/ 2036698 w 5285066"/>
              <a:gd name="connsiteY2" fmla="*/ 1972019 h 1981034"/>
              <a:gd name="connsiteX3" fmla="*/ 4416341 w 5285066"/>
              <a:gd name="connsiteY3" fmla="*/ 1729648 h 1981034"/>
              <a:gd name="connsiteX4" fmla="*/ 5253623 w 5285066"/>
              <a:gd name="connsiteY4" fmla="*/ 1211855 h 1981034"/>
              <a:gd name="connsiteX5" fmla="*/ 5121421 w 5285066"/>
              <a:gd name="connsiteY5" fmla="*/ 0 h 1981034"/>
              <a:gd name="connsiteX6" fmla="*/ 5121421 w 5285066"/>
              <a:gd name="connsiteY6" fmla="*/ 0 h 198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5066" h="1981034">
                <a:moveTo>
                  <a:pt x="9594" y="0"/>
                </a:moveTo>
                <a:cubicBezTo>
                  <a:pt x="-10604" y="551761"/>
                  <a:pt x="-30801" y="1103522"/>
                  <a:pt x="307050" y="1432192"/>
                </a:cubicBezTo>
                <a:cubicBezTo>
                  <a:pt x="644901" y="1760862"/>
                  <a:pt x="1351816" y="1922443"/>
                  <a:pt x="2036698" y="1972019"/>
                </a:cubicBezTo>
                <a:cubicBezTo>
                  <a:pt x="2721580" y="2021595"/>
                  <a:pt x="3880187" y="1856342"/>
                  <a:pt x="4416341" y="1729648"/>
                </a:cubicBezTo>
                <a:cubicBezTo>
                  <a:pt x="4952495" y="1602954"/>
                  <a:pt x="5136110" y="1500130"/>
                  <a:pt x="5253623" y="1211855"/>
                </a:cubicBezTo>
                <a:cubicBezTo>
                  <a:pt x="5371136" y="923580"/>
                  <a:pt x="5121421" y="0"/>
                  <a:pt x="5121421" y="0"/>
                </a:cubicBezTo>
                <a:lnTo>
                  <a:pt x="5121421" y="0"/>
                </a:lnTo>
              </a:path>
            </a:pathLst>
          </a:custGeom>
          <a:ln w="31750">
            <a:solidFill>
              <a:srgbClr val="FFC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244906" y="4448175"/>
            <a:ext cx="6621137" cy="2078517"/>
          </a:xfrm>
          <a:custGeom>
            <a:avLst/>
            <a:gdLst>
              <a:gd name="connsiteX0" fmla="*/ 9594 w 5285066"/>
              <a:gd name="connsiteY0" fmla="*/ 0 h 1981034"/>
              <a:gd name="connsiteX1" fmla="*/ 307050 w 5285066"/>
              <a:gd name="connsiteY1" fmla="*/ 1432192 h 1981034"/>
              <a:gd name="connsiteX2" fmla="*/ 2036698 w 5285066"/>
              <a:gd name="connsiteY2" fmla="*/ 1972019 h 1981034"/>
              <a:gd name="connsiteX3" fmla="*/ 4416341 w 5285066"/>
              <a:gd name="connsiteY3" fmla="*/ 1729648 h 1981034"/>
              <a:gd name="connsiteX4" fmla="*/ 5253623 w 5285066"/>
              <a:gd name="connsiteY4" fmla="*/ 1211855 h 1981034"/>
              <a:gd name="connsiteX5" fmla="*/ 5121421 w 5285066"/>
              <a:gd name="connsiteY5" fmla="*/ 0 h 1981034"/>
              <a:gd name="connsiteX6" fmla="*/ 5121421 w 5285066"/>
              <a:gd name="connsiteY6" fmla="*/ 0 h 198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5066" h="1981034">
                <a:moveTo>
                  <a:pt x="9594" y="0"/>
                </a:moveTo>
                <a:cubicBezTo>
                  <a:pt x="-10604" y="551761"/>
                  <a:pt x="-30801" y="1103522"/>
                  <a:pt x="307050" y="1432192"/>
                </a:cubicBezTo>
                <a:cubicBezTo>
                  <a:pt x="644901" y="1760862"/>
                  <a:pt x="1351816" y="1922443"/>
                  <a:pt x="2036698" y="1972019"/>
                </a:cubicBezTo>
                <a:cubicBezTo>
                  <a:pt x="2721580" y="2021595"/>
                  <a:pt x="3880187" y="1856342"/>
                  <a:pt x="4416341" y="1729648"/>
                </a:cubicBezTo>
                <a:cubicBezTo>
                  <a:pt x="4952495" y="1602954"/>
                  <a:pt x="5136110" y="1500130"/>
                  <a:pt x="5253623" y="1211855"/>
                </a:cubicBezTo>
                <a:cubicBezTo>
                  <a:pt x="5371136" y="923580"/>
                  <a:pt x="5121421" y="0"/>
                  <a:pt x="5121421" y="0"/>
                </a:cubicBezTo>
                <a:lnTo>
                  <a:pt x="5121421" y="0"/>
                </a:lnTo>
              </a:path>
            </a:pathLst>
          </a:custGeom>
          <a:ln w="31750">
            <a:solidFill>
              <a:srgbClr val="FFC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355993" y="4448177"/>
            <a:ext cx="6421915" cy="1935296"/>
          </a:xfrm>
          <a:custGeom>
            <a:avLst/>
            <a:gdLst>
              <a:gd name="connsiteX0" fmla="*/ 9594 w 5285066"/>
              <a:gd name="connsiteY0" fmla="*/ 0 h 1981034"/>
              <a:gd name="connsiteX1" fmla="*/ 307050 w 5285066"/>
              <a:gd name="connsiteY1" fmla="*/ 1432192 h 1981034"/>
              <a:gd name="connsiteX2" fmla="*/ 2036698 w 5285066"/>
              <a:gd name="connsiteY2" fmla="*/ 1972019 h 1981034"/>
              <a:gd name="connsiteX3" fmla="*/ 4416341 w 5285066"/>
              <a:gd name="connsiteY3" fmla="*/ 1729648 h 1981034"/>
              <a:gd name="connsiteX4" fmla="*/ 5253623 w 5285066"/>
              <a:gd name="connsiteY4" fmla="*/ 1211855 h 1981034"/>
              <a:gd name="connsiteX5" fmla="*/ 5121421 w 5285066"/>
              <a:gd name="connsiteY5" fmla="*/ 0 h 1981034"/>
              <a:gd name="connsiteX6" fmla="*/ 5121421 w 5285066"/>
              <a:gd name="connsiteY6" fmla="*/ 0 h 198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5066" h="1981034">
                <a:moveTo>
                  <a:pt x="9594" y="0"/>
                </a:moveTo>
                <a:cubicBezTo>
                  <a:pt x="-10604" y="551761"/>
                  <a:pt x="-30801" y="1103522"/>
                  <a:pt x="307050" y="1432192"/>
                </a:cubicBezTo>
                <a:cubicBezTo>
                  <a:pt x="644901" y="1760862"/>
                  <a:pt x="1351816" y="1922443"/>
                  <a:pt x="2036698" y="1972019"/>
                </a:cubicBezTo>
                <a:cubicBezTo>
                  <a:pt x="2721580" y="2021595"/>
                  <a:pt x="3880187" y="1856342"/>
                  <a:pt x="4416341" y="1729648"/>
                </a:cubicBezTo>
                <a:cubicBezTo>
                  <a:pt x="4952495" y="1602954"/>
                  <a:pt x="5136110" y="1500130"/>
                  <a:pt x="5253623" y="1211855"/>
                </a:cubicBezTo>
                <a:cubicBezTo>
                  <a:pt x="5371136" y="923580"/>
                  <a:pt x="5121421" y="0"/>
                  <a:pt x="5121421" y="0"/>
                </a:cubicBezTo>
                <a:lnTo>
                  <a:pt x="5121421" y="0"/>
                </a:lnTo>
              </a:path>
            </a:pathLst>
          </a:custGeom>
          <a:ln w="31750">
            <a:solidFill>
              <a:srgbClr val="FFC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438400" y="4443523"/>
            <a:ext cx="4182737" cy="1681053"/>
          </a:xfrm>
          <a:custGeom>
            <a:avLst/>
            <a:gdLst>
              <a:gd name="connsiteX0" fmla="*/ 9594 w 5285066"/>
              <a:gd name="connsiteY0" fmla="*/ 0 h 1981034"/>
              <a:gd name="connsiteX1" fmla="*/ 307050 w 5285066"/>
              <a:gd name="connsiteY1" fmla="*/ 1432192 h 1981034"/>
              <a:gd name="connsiteX2" fmla="*/ 2036698 w 5285066"/>
              <a:gd name="connsiteY2" fmla="*/ 1972019 h 1981034"/>
              <a:gd name="connsiteX3" fmla="*/ 4416341 w 5285066"/>
              <a:gd name="connsiteY3" fmla="*/ 1729648 h 1981034"/>
              <a:gd name="connsiteX4" fmla="*/ 5253623 w 5285066"/>
              <a:gd name="connsiteY4" fmla="*/ 1211855 h 1981034"/>
              <a:gd name="connsiteX5" fmla="*/ 5121421 w 5285066"/>
              <a:gd name="connsiteY5" fmla="*/ 0 h 1981034"/>
              <a:gd name="connsiteX6" fmla="*/ 5121421 w 5285066"/>
              <a:gd name="connsiteY6" fmla="*/ 0 h 198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5066" h="1981034">
                <a:moveTo>
                  <a:pt x="9594" y="0"/>
                </a:moveTo>
                <a:cubicBezTo>
                  <a:pt x="-10604" y="551761"/>
                  <a:pt x="-30801" y="1103522"/>
                  <a:pt x="307050" y="1432192"/>
                </a:cubicBezTo>
                <a:cubicBezTo>
                  <a:pt x="644901" y="1760862"/>
                  <a:pt x="1351816" y="1922443"/>
                  <a:pt x="2036698" y="1972019"/>
                </a:cubicBezTo>
                <a:cubicBezTo>
                  <a:pt x="2721580" y="2021595"/>
                  <a:pt x="3880187" y="1856342"/>
                  <a:pt x="4416341" y="1729648"/>
                </a:cubicBezTo>
                <a:cubicBezTo>
                  <a:pt x="4952495" y="1602954"/>
                  <a:pt x="5136110" y="1500130"/>
                  <a:pt x="5253623" y="1211855"/>
                </a:cubicBezTo>
                <a:cubicBezTo>
                  <a:pt x="5371136" y="923580"/>
                  <a:pt x="5121421" y="0"/>
                  <a:pt x="5121421" y="0"/>
                </a:cubicBezTo>
                <a:lnTo>
                  <a:pt x="5121421" y="0"/>
                </a:lnTo>
              </a:path>
            </a:pathLst>
          </a:custGeom>
          <a:ln w="31750">
            <a:solidFill>
              <a:srgbClr val="FFC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514601" y="4448177"/>
            <a:ext cx="3985352" cy="1549706"/>
          </a:xfrm>
          <a:custGeom>
            <a:avLst/>
            <a:gdLst>
              <a:gd name="connsiteX0" fmla="*/ 9594 w 5285066"/>
              <a:gd name="connsiteY0" fmla="*/ 0 h 1981034"/>
              <a:gd name="connsiteX1" fmla="*/ 307050 w 5285066"/>
              <a:gd name="connsiteY1" fmla="*/ 1432192 h 1981034"/>
              <a:gd name="connsiteX2" fmla="*/ 2036698 w 5285066"/>
              <a:gd name="connsiteY2" fmla="*/ 1972019 h 1981034"/>
              <a:gd name="connsiteX3" fmla="*/ 4416341 w 5285066"/>
              <a:gd name="connsiteY3" fmla="*/ 1729648 h 1981034"/>
              <a:gd name="connsiteX4" fmla="*/ 5253623 w 5285066"/>
              <a:gd name="connsiteY4" fmla="*/ 1211855 h 1981034"/>
              <a:gd name="connsiteX5" fmla="*/ 5121421 w 5285066"/>
              <a:gd name="connsiteY5" fmla="*/ 0 h 1981034"/>
              <a:gd name="connsiteX6" fmla="*/ 5121421 w 5285066"/>
              <a:gd name="connsiteY6" fmla="*/ 0 h 198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5066" h="1981034">
                <a:moveTo>
                  <a:pt x="9594" y="0"/>
                </a:moveTo>
                <a:cubicBezTo>
                  <a:pt x="-10604" y="551761"/>
                  <a:pt x="-30801" y="1103522"/>
                  <a:pt x="307050" y="1432192"/>
                </a:cubicBezTo>
                <a:cubicBezTo>
                  <a:pt x="644901" y="1760862"/>
                  <a:pt x="1351816" y="1922443"/>
                  <a:pt x="2036698" y="1972019"/>
                </a:cubicBezTo>
                <a:cubicBezTo>
                  <a:pt x="2721580" y="2021595"/>
                  <a:pt x="3880187" y="1856342"/>
                  <a:pt x="4416341" y="1729648"/>
                </a:cubicBezTo>
                <a:cubicBezTo>
                  <a:pt x="4952495" y="1602954"/>
                  <a:pt x="5136110" y="1500130"/>
                  <a:pt x="5253623" y="1211855"/>
                </a:cubicBezTo>
                <a:cubicBezTo>
                  <a:pt x="5371136" y="923580"/>
                  <a:pt x="5121421" y="0"/>
                  <a:pt x="5121421" y="0"/>
                </a:cubicBezTo>
                <a:lnTo>
                  <a:pt x="5121421" y="0"/>
                </a:lnTo>
              </a:path>
            </a:pathLst>
          </a:custGeom>
          <a:ln w="31750">
            <a:solidFill>
              <a:srgbClr val="FFC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667001" y="4448176"/>
            <a:ext cx="3722782" cy="1428520"/>
          </a:xfrm>
          <a:custGeom>
            <a:avLst/>
            <a:gdLst>
              <a:gd name="connsiteX0" fmla="*/ 9594 w 5285066"/>
              <a:gd name="connsiteY0" fmla="*/ 0 h 1981034"/>
              <a:gd name="connsiteX1" fmla="*/ 307050 w 5285066"/>
              <a:gd name="connsiteY1" fmla="*/ 1432192 h 1981034"/>
              <a:gd name="connsiteX2" fmla="*/ 2036698 w 5285066"/>
              <a:gd name="connsiteY2" fmla="*/ 1972019 h 1981034"/>
              <a:gd name="connsiteX3" fmla="*/ 4416341 w 5285066"/>
              <a:gd name="connsiteY3" fmla="*/ 1729648 h 1981034"/>
              <a:gd name="connsiteX4" fmla="*/ 5253623 w 5285066"/>
              <a:gd name="connsiteY4" fmla="*/ 1211855 h 1981034"/>
              <a:gd name="connsiteX5" fmla="*/ 5121421 w 5285066"/>
              <a:gd name="connsiteY5" fmla="*/ 0 h 1981034"/>
              <a:gd name="connsiteX6" fmla="*/ 5121421 w 5285066"/>
              <a:gd name="connsiteY6" fmla="*/ 0 h 198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5066" h="1981034">
                <a:moveTo>
                  <a:pt x="9594" y="0"/>
                </a:moveTo>
                <a:cubicBezTo>
                  <a:pt x="-10604" y="551761"/>
                  <a:pt x="-30801" y="1103522"/>
                  <a:pt x="307050" y="1432192"/>
                </a:cubicBezTo>
                <a:cubicBezTo>
                  <a:pt x="644901" y="1760862"/>
                  <a:pt x="1351816" y="1922443"/>
                  <a:pt x="2036698" y="1972019"/>
                </a:cubicBezTo>
                <a:cubicBezTo>
                  <a:pt x="2721580" y="2021595"/>
                  <a:pt x="3880187" y="1856342"/>
                  <a:pt x="4416341" y="1729648"/>
                </a:cubicBezTo>
                <a:cubicBezTo>
                  <a:pt x="4952495" y="1602954"/>
                  <a:pt x="5136110" y="1500130"/>
                  <a:pt x="5253623" y="1211855"/>
                </a:cubicBezTo>
                <a:cubicBezTo>
                  <a:pt x="5371136" y="923580"/>
                  <a:pt x="5121421" y="0"/>
                  <a:pt x="5121421" y="0"/>
                </a:cubicBezTo>
                <a:lnTo>
                  <a:pt x="5121421" y="0"/>
                </a:lnTo>
              </a:path>
            </a:pathLst>
          </a:custGeom>
          <a:ln w="31750">
            <a:solidFill>
              <a:srgbClr val="FFC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796448" y="4448175"/>
            <a:ext cx="3472150" cy="1285301"/>
          </a:xfrm>
          <a:custGeom>
            <a:avLst/>
            <a:gdLst>
              <a:gd name="connsiteX0" fmla="*/ 9594 w 5285066"/>
              <a:gd name="connsiteY0" fmla="*/ 0 h 1981034"/>
              <a:gd name="connsiteX1" fmla="*/ 307050 w 5285066"/>
              <a:gd name="connsiteY1" fmla="*/ 1432192 h 1981034"/>
              <a:gd name="connsiteX2" fmla="*/ 2036698 w 5285066"/>
              <a:gd name="connsiteY2" fmla="*/ 1972019 h 1981034"/>
              <a:gd name="connsiteX3" fmla="*/ 4416341 w 5285066"/>
              <a:gd name="connsiteY3" fmla="*/ 1729648 h 1981034"/>
              <a:gd name="connsiteX4" fmla="*/ 5253623 w 5285066"/>
              <a:gd name="connsiteY4" fmla="*/ 1211855 h 1981034"/>
              <a:gd name="connsiteX5" fmla="*/ 5121421 w 5285066"/>
              <a:gd name="connsiteY5" fmla="*/ 0 h 1981034"/>
              <a:gd name="connsiteX6" fmla="*/ 5121421 w 5285066"/>
              <a:gd name="connsiteY6" fmla="*/ 0 h 198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5066" h="1981034">
                <a:moveTo>
                  <a:pt x="9594" y="0"/>
                </a:moveTo>
                <a:cubicBezTo>
                  <a:pt x="-10604" y="551761"/>
                  <a:pt x="-30801" y="1103522"/>
                  <a:pt x="307050" y="1432192"/>
                </a:cubicBezTo>
                <a:cubicBezTo>
                  <a:pt x="644901" y="1760862"/>
                  <a:pt x="1351816" y="1922443"/>
                  <a:pt x="2036698" y="1972019"/>
                </a:cubicBezTo>
                <a:cubicBezTo>
                  <a:pt x="2721580" y="2021595"/>
                  <a:pt x="3880187" y="1856342"/>
                  <a:pt x="4416341" y="1729648"/>
                </a:cubicBezTo>
                <a:cubicBezTo>
                  <a:pt x="4952495" y="1602954"/>
                  <a:pt x="5136110" y="1500130"/>
                  <a:pt x="5253623" y="1211855"/>
                </a:cubicBezTo>
                <a:cubicBezTo>
                  <a:pt x="5371136" y="923580"/>
                  <a:pt x="5121421" y="0"/>
                  <a:pt x="5121421" y="0"/>
                </a:cubicBezTo>
                <a:lnTo>
                  <a:pt x="5121421" y="0"/>
                </a:lnTo>
              </a:path>
            </a:pathLst>
          </a:custGeom>
          <a:ln w="31750">
            <a:solidFill>
              <a:srgbClr val="FFC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3610510" y="4676775"/>
            <a:ext cx="1875890" cy="93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1" hangingPunct="1">
              <a:spcBef>
                <a:spcPct val="20000"/>
              </a:spcBef>
              <a:buClr>
                <a:srgbClr val="FF9900"/>
              </a:buClr>
              <a:defRPr/>
            </a:pPr>
            <a:r>
              <a:rPr lang="en-US" sz="2800" dirty="0">
                <a:latin typeface="Arial" charset="0"/>
                <a:cs typeface="Arial" charset="0"/>
              </a:rPr>
              <a:t>30-40% utilization</a:t>
            </a:r>
          </a:p>
        </p:txBody>
      </p:sp>
    </p:spTree>
    <p:extLst>
      <p:ext uri="{BB962C8B-B14F-4D97-AF65-F5344CB8AC3E}">
        <p14:creationId xmlns:p14="http://schemas.microsoft.com/office/powerpoint/2010/main" val="734125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719887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66738" y="1600200"/>
            <a:ext cx="83486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Clr>
                <a:srgbClr val="FF9900"/>
              </a:buClr>
              <a:defRPr/>
            </a:pPr>
            <a:r>
              <a:rPr lang="en-US" sz="2800" dirty="0">
                <a:latin typeface="Arial" charset="0"/>
                <a:cs typeface="Arial" charset="0"/>
              </a:rPr>
              <a:t>Only power up cables that are needed</a:t>
            </a:r>
            <a:endParaRPr lang="en-US" sz="2800" kern="0" dirty="0">
              <a:latin typeface="Arial" charset="0"/>
              <a:cs typeface="Arial" charset="0"/>
            </a:endParaRPr>
          </a:p>
          <a:p>
            <a:pPr lvl="1" eaLnBrk="1" hangingPunct="1">
              <a:buClr>
                <a:srgbClr val="FF9900"/>
              </a:buClr>
            </a:pPr>
            <a:r>
              <a:rPr lang="en-US" sz="2800" kern="0" dirty="0">
                <a:latin typeface="Arial" charset="0"/>
                <a:cs typeface="Arial" charset="0"/>
              </a:rPr>
              <a:t>Transparent to routing protocols</a:t>
            </a:r>
          </a:p>
          <a:p>
            <a:pPr lvl="0" eaLnBrk="1" hangingPunct="1">
              <a:buClr>
                <a:srgbClr val="FF9900"/>
              </a:buClr>
              <a:defRPr/>
            </a:pP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3610510" y="5505451"/>
            <a:ext cx="1875890" cy="93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1" hangingPunct="1">
              <a:spcBef>
                <a:spcPct val="20000"/>
              </a:spcBef>
              <a:buClr>
                <a:srgbClr val="FF9900"/>
              </a:buClr>
              <a:defRPr/>
            </a:pPr>
            <a:r>
              <a:rPr lang="en-US" sz="2800" dirty="0">
                <a:latin typeface="Arial" charset="0"/>
                <a:cs typeface="Arial" charset="0"/>
              </a:rPr>
              <a:t>80% utilization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291512"/>
            <a:ext cx="2444041" cy="26492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246756"/>
            <a:ext cx="2444041" cy="2649220"/>
          </a:xfrm>
          <a:prstGeom prst="rect">
            <a:avLst/>
          </a:prstGeom>
        </p:spPr>
      </p:pic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5735198" y="2695576"/>
            <a:ext cx="1434029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ct val="20000"/>
              </a:spcBef>
              <a:buClr>
                <a:srgbClr val="FF9900"/>
              </a:buClr>
              <a:defRPr/>
            </a:pPr>
            <a:r>
              <a:rPr lang="en-US" sz="2800" dirty="0">
                <a:latin typeface="Arial" charset="0"/>
                <a:cs typeface="Arial" charset="0"/>
              </a:rPr>
              <a:t>City B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762000" y="2771776"/>
            <a:ext cx="141869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ct val="20000"/>
              </a:spcBef>
              <a:buClr>
                <a:srgbClr val="FF9900"/>
              </a:buClr>
              <a:defRPr/>
            </a:pPr>
            <a:r>
              <a:rPr lang="en-US" sz="2800" dirty="0">
                <a:latin typeface="Arial" charset="0"/>
                <a:cs typeface="Arial" charset="0"/>
              </a:rPr>
              <a:t>City A</a:t>
            </a:r>
          </a:p>
        </p:txBody>
      </p:sp>
      <p:sp>
        <p:nvSpPr>
          <p:cNvPr id="25" name="Freeform 24"/>
          <p:cNvSpPr/>
          <p:nvPr/>
        </p:nvSpPr>
        <p:spPr>
          <a:xfrm>
            <a:off x="1066800" y="4448175"/>
            <a:ext cx="7010400" cy="2333625"/>
          </a:xfrm>
          <a:custGeom>
            <a:avLst/>
            <a:gdLst>
              <a:gd name="connsiteX0" fmla="*/ 9594 w 5285066"/>
              <a:gd name="connsiteY0" fmla="*/ 0 h 1981034"/>
              <a:gd name="connsiteX1" fmla="*/ 307050 w 5285066"/>
              <a:gd name="connsiteY1" fmla="*/ 1432192 h 1981034"/>
              <a:gd name="connsiteX2" fmla="*/ 2036698 w 5285066"/>
              <a:gd name="connsiteY2" fmla="*/ 1972019 h 1981034"/>
              <a:gd name="connsiteX3" fmla="*/ 4416341 w 5285066"/>
              <a:gd name="connsiteY3" fmla="*/ 1729648 h 1981034"/>
              <a:gd name="connsiteX4" fmla="*/ 5253623 w 5285066"/>
              <a:gd name="connsiteY4" fmla="*/ 1211855 h 1981034"/>
              <a:gd name="connsiteX5" fmla="*/ 5121421 w 5285066"/>
              <a:gd name="connsiteY5" fmla="*/ 0 h 1981034"/>
              <a:gd name="connsiteX6" fmla="*/ 5121421 w 5285066"/>
              <a:gd name="connsiteY6" fmla="*/ 0 h 198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5066" h="1981034">
                <a:moveTo>
                  <a:pt x="9594" y="0"/>
                </a:moveTo>
                <a:cubicBezTo>
                  <a:pt x="-10604" y="551761"/>
                  <a:pt x="-30801" y="1103522"/>
                  <a:pt x="307050" y="1432192"/>
                </a:cubicBezTo>
                <a:cubicBezTo>
                  <a:pt x="644901" y="1760862"/>
                  <a:pt x="1351816" y="1922443"/>
                  <a:pt x="2036698" y="1972019"/>
                </a:cubicBezTo>
                <a:cubicBezTo>
                  <a:pt x="2721580" y="2021595"/>
                  <a:pt x="3880187" y="1856342"/>
                  <a:pt x="4416341" y="1729648"/>
                </a:cubicBezTo>
                <a:cubicBezTo>
                  <a:pt x="4952495" y="1602954"/>
                  <a:pt x="5136110" y="1500130"/>
                  <a:pt x="5253623" y="1211855"/>
                </a:cubicBezTo>
                <a:cubicBezTo>
                  <a:pt x="5371136" y="923580"/>
                  <a:pt x="5121421" y="0"/>
                  <a:pt x="5121421" y="0"/>
                </a:cubicBezTo>
                <a:lnTo>
                  <a:pt x="5121421" y="0"/>
                </a:lnTo>
              </a:path>
            </a:pathLst>
          </a:custGeom>
          <a:ln w="31750">
            <a:solidFill>
              <a:srgbClr val="FFC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143000" y="4448176"/>
            <a:ext cx="6833212" cy="2209800"/>
          </a:xfrm>
          <a:custGeom>
            <a:avLst/>
            <a:gdLst>
              <a:gd name="connsiteX0" fmla="*/ 9594 w 5285066"/>
              <a:gd name="connsiteY0" fmla="*/ 0 h 1981034"/>
              <a:gd name="connsiteX1" fmla="*/ 307050 w 5285066"/>
              <a:gd name="connsiteY1" fmla="*/ 1432192 h 1981034"/>
              <a:gd name="connsiteX2" fmla="*/ 2036698 w 5285066"/>
              <a:gd name="connsiteY2" fmla="*/ 1972019 h 1981034"/>
              <a:gd name="connsiteX3" fmla="*/ 4416341 w 5285066"/>
              <a:gd name="connsiteY3" fmla="*/ 1729648 h 1981034"/>
              <a:gd name="connsiteX4" fmla="*/ 5253623 w 5285066"/>
              <a:gd name="connsiteY4" fmla="*/ 1211855 h 1981034"/>
              <a:gd name="connsiteX5" fmla="*/ 5121421 w 5285066"/>
              <a:gd name="connsiteY5" fmla="*/ 0 h 1981034"/>
              <a:gd name="connsiteX6" fmla="*/ 5121421 w 5285066"/>
              <a:gd name="connsiteY6" fmla="*/ 0 h 198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5066" h="1981034">
                <a:moveTo>
                  <a:pt x="9594" y="0"/>
                </a:moveTo>
                <a:cubicBezTo>
                  <a:pt x="-10604" y="551761"/>
                  <a:pt x="-30801" y="1103522"/>
                  <a:pt x="307050" y="1432192"/>
                </a:cubicBezTo>
                <a:cubicBezTo>
                  <a:pt x="644901" y="1760862"/>
                  <a:pt x="1351816" y="1922443"/>
                  <a:pt x="2036698" y="1972019"/>
                </a:cubicBezTo>
                <a:cubicBezTo>
                  <a:pt x="2721580" y="2021595"/>
                  <a:pt x="3880187" y="1856342"/>
                  <a:pt x="4416341" y="1729648"/>
                </a:cubicBezTo>
                <a:cubicBezTo>
                  <a:pt x="4952495" y="1602954"/>
                  <a:pt x="5136110" y="1500130"/>
                  <a:pt x="5253623" y="1211855"/>
                </a:cubicBezTo>
                <a:cubicBezTo>
                  <a:pt x="5371136" y="923580"/>
                  <a:pt x="5121421" y="0"/>
                  <a:pt x="5121421" y="0"/>
                </a:cubicBezTo>
                <a:lnTo>
                  <a:pt x="5121421" y="0"/>
                </a:lnTo>
              </a:path>
            </a:pathLst>
          </a:custGeom>
          <a:ln w="31750">
            <a:solidFill>
              <a:srgbClr val="FFC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244906" y="4448175"/>
            <a:ext cx="6621137" cy="2078517"/>
          </a:xfrm>
          <a:custGeom>
            <a:avLst/>
            <a:gdLst>
              <a:gd name="connsiteX0" fmla="*/ 9594 w 5285066"/>
              <a:gd name="connsiteY0" fmla="*/ 0 h 1981034"/>
              <a:gd name="connsiteX1" fmla="*/ 307050 w 5285066"/>
              <a:gd name="connsiteY1" fmla="*/ 1432192 h 1981034"/>
              <a:gd name="connsiteX2" fmla="*/ 2036698 w 5285066"/>
              <a:gd name="connsiteY2" fmla="*/ 1972019 h 1981034"/>
              <a:gd name="connsiteX3" fmla="*/ 4416341 w 5285066"/>
              <a:gd name="connsiteY3" fmla="*/ 1729648 h 1981034"/>
              <a:gd name="connsiteX4" fmla="*/ 5253623 w 5285066"/>
              <a:gd name="connsiteY4" fmla="*/ 1211855 h 1981034"/>
              <a:gd name="connsiteX5" fmla="*/ 5121421 w 5285066"/>
              <a:gd name="connsiteY5" fmla="*/ 0 h 1981034"/>
              <a:gd name="connsiteX6" fmla="*/ 5121421 w 5285066"/>
              <a:gd name="connsiteY6" fmla="*/ 0 h 198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5066" h="1981034">
                <a:moveTo>
                  <a:pt x="9594" y="0"/>
                </a:moveTo>
                <a:cubicBezTo>
                  <a:pt x="-10604" y="551761"/>
                  <a:pt x="-30801" y="1103522"/>
                  <a:pt x="307050" y="1432192"/>
                </a:cubicBezTo>
                <a:cubicBezTo>
                  <a:pt x="644901" y="1760862"/>
                  <a:pt x="1351816" y="1922443"/>
                  <a:pt x="2036698" y="1972019"/>
                </a:cubicBezTo>
                <a:cubicBezTo>
                  <a:pt x="2721580" y="2021595"/>
                  <a:pt x="3880187" y="1856342"/>
                  <a:pt x="4416341" y="1729648"/>
                </a:cubicBezTo>
                <a:cubicBezTo>
                  <a:pt x="4952495" y="1602954"/>
                  <a:pt x="5136110" y="1500130"/>
                  <a:pt x="5253623" y="1211855"/>
                </a:cubicBezTo>
                <a:cubicBezTo>
                  <a:pt x="5371136" y="923580"/>
                  <a:pt x="5121421" y="0"/>
                  <a:pt x="5121421" y="0"/>
                </a:cubicBezTo>
                <a:lnTo>
                  <a:pt x="5121421" y="0"/>
                </a:lnTo>
              </a:path>
            </a:pathLst>
          </a:custGeom>
          <a:ln w="31750">
            <a:solidFill>
              <a:srgbClr val="FFC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461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Overview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676400"/>
            <a:ext cx="8348662" cy="609600"/>
          </a:xfrm>
        </p:spPr>
        <p:txBody>
          <a:bodyPr/>
          <a:lstStyle/>
          <a:p>
            <a:pPr marL="571500" indent="-571500" eaLnBrk="1" hangingPunct="1">
              <a:buClr>
                <a:srgbClr val="FF9900"/>
              </a:buClr>
              <a:buFont typeface="+mj-lt"/>
              <a:buAutoNum type="romanUcPeriod"/>
            </a:pP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Optimization problem formulation &amp; solution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66738" y="2438400"/>
            <a:ext cx="8348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lvl="0" indent="-571500" eaLnBrk="1" hangingPunct="1">
              <a:spcBef>
                <a:spcPct val="20000"/>
              </a:spcBef>
              <a:buClr>
                <a:srgbClr val="FF9900"/>
              </a:buClr>
              <a:buFont typeface="+mj-lt"/>
              <a:buAutoNum type="romanUcPeriod" startAt="2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Experimental evaluation of energy savings</a:t>
            </a:r>
            <a:endParaRPr lang="en-US" sz="2400" i="1" dirty="0">
              <a:latin typeface="Arial" charset="0"/>
              <a:cs typeface="Arial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66738" y="3124200"/>
            <a:ext cx="8348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lvl="0" indent="-571500" eaLnBrk="1" hangingPunct="1">
              <a:spcBef>
                <a:spcPct val="20000"/>
              </a:spcBef>
              <a:buClr>
                <a:srgbClr val="FF9900"/>
              </a:buClr>
              <a:buFont typeface="+mj-lt"/>
              <a:buAutoNum type="romanUcPeriod" startAt="3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Conclusion</a:t>
            </a:r>
            <a:endParaRPr lang="en-US" sz="2400" i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17814</TotalTime>
  <Words>637</Words>
  <Application>Microsoft Macintosh PowerPoint</Application>
  <PresentationFormat>On-screen Show (4:3)</PresentationFormat>
  <Paragraphs>168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宋体</vt:lpstr>
      <vt:lpstr>Arial</vt:lpstr>
      <vt:lpstr>Book Antiqua</vt:lpstr>
      <vt:lpstr>Courier New</vt:lpstr>
      <vt:lpstr>Times New Roman</vt:lpstr>
      <vt:lpstr>Verdana</vt:lpstr>
      <vt:lpstr>Wingdings</vt:lpstr>
      <vt:lpstr>Profile</vt:lpstr>
      <vt:lpstr>Greening Backbone Networks Shutting Off Cables in Bundled Links</vt:lpstr>
      <vt:lpstr>Why Focus on Networks?</vt:lpstr>
      <vt:lpstr>Power Consumption of Network Hardware</vt:lpstr>
      <vt:lpstr>Turn Off Unneeded Routers / Links?</vt:lpstr>
      <vt:lpstr>Links in Large Backbone Networks</vt:lpstr>
      <vt:lpstr>Links in Large Backbone Networks</vt:lpstr>
      <vt:lpstr>The Problem…</vt:lpstr>
      <vt:lpstr>Proposed Solution</vt:lpstr>
      <vt:lpstr>Overview</vt:lpstr>
      <vt:lpstr>The Problem</vt:lpstr>
      <vt:lpstr>Related Tractable Problem</vt:lpstr>
      <vt:lpstr>First Attempt – Naïve Solution</vt:lpstr>
      <vt:lpstr>Three Increasingly Sophisticated Heuristics</vt:lpstr>
      <vt:lpstr>The Fast Greedy Heuristic (FGH)</vt:lpstr>
      <vt:lpstr>Overview</vt:lpstr>
      <vt:lpstr>Experimental Setup</vt:lpstr>
      <vt:lpstr>Topologies</vt:lpstr>
      <vt:lpstr>Energy Savings– Abilene Topology</vt:lpstr>
      <vt:lpstr>Waxman and Hierarchical Graphs</vt:lpstr>
      <vt:lpstr>Execution Time</vt:lpstr>
      <vt:lpstr>Overview</vt:lpstr>
      <vt:lpstr>Conclusion</vt:lpstr>
      <vt:lpstr>Thank You!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Greening Backbone Networks - Shutting Off Cables in Bundled Links</dc:title>
  <dc:subject/>
  <dc:creator>Martin Suchara</dc:creator>
  <cp:keywords/>
  <dc:description/>
  <cp:lastModifiedBy>Suchara, Martin</cp:lastModifiedBy>
  <cp:revision>1062</cp:revision>
  <dcterms:created xsi:type="dcterms:W3CDTF">2005-11-03T21:28:14Z</dcterms:created>
  <dcterms:modified xsi:type="dcterms:W3CDTF">2019-12-24T15:27:05Z</dcterms:modified>
  <cp:category/>
</cp:coreProperties>
</file>