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24"/>
  </p:notesMasterIdLst>
  <p:sldIdLst>
    <p:sldId id="911" r:id="rId2"/>
    <p:sldId id="938" r:id="rId3"/>
    <p:sldId id="939" r:id="rId4"/>
    <p:sldId id="940" r:id="rId5"/>
    <p:sldId id="884" r:id="rId6"/>
    <p:sldId id="301" r:id="rId7"/>
    <p:sldId id="302" r:id="rId8"/>
    <p:sldId id="930" r:id="rId9"/>
    <p:sldId id="928" r:id="rId10"/>
    <p:sldId id="916" r:id="rId11"/>
    <p:sldId id="925" r:id="rId12"/>
    <p:sldId id="926" r:id="rId13"/>
    <p:sldId id="927" r:id="rId14"/>
    <p:sldId id="931" r:id="rId15"/>
    <p:sldId id="917" r:id="rId16"/>
    <p:sldId id="932" r:id="rId17"/>
    <p:sldId id="933" r:id="rId18"/>
    <p:sldId id="941" r:id="rId19"/>
    <p:sldId id="943" r:id="rId20"/>
    <p:sldId id="942" r:id="rId21"/>
    <p:sldId id="934" r:id="rId22"/>
    <p:sldId id="937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C"/>
    <a:srgbClr val="000000"/>
    <a:srgbClr val="ECAC00"/>
    <a:srgbClr val="007836"/>
    <a:srgbClr val="F5FF76"/>
    <a:srgbClr val="ECAA00"/>
    <a:srgbClr val="FFFC00"/>
    <a:srgbClr val="0B1F8F"/>
    <a:srgbClr val="A12B2F"/>
    <a:srgbClr val="767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5" autoAdjust="0"/>
    <p:restoredTop sz="95439" autoAdjust="0"/>
  </p:normalViewPr>
  <p:slideViewPr>
    <p:cSldViewPr snapToGrid="0" showGuides="1">
      <p:cViewPr varScale="1">
        <p:scale>
          <a:sx n="133" d="100"/>
          <a:sy n="133" d="100"/>
        </p:scale>
        <p:origin x="216" y="232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12/24/19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11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0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3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241636" algn="just" eaLnBrk="1" hangingPunct="1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4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5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3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40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37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5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0834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8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ntel/Intel-Q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9" Type="http://schemas.openxmlformats.org/officeDocument/2006/relationships/image" Target="../media/image15.png"/><Relationship Id="rId1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6825"/>
            <a:ext cx="5094513" cy="2029968"/>
          </a:xfrm>
        </p:spPr>
        <p:txBody>
          <a:bodyPr/>
          <a:lstStyle/>
          <a:p>
            <a:r>
              <a:rPr lang="en-US" dirty="0"/>
              <a:t>Hybrid Quantum-Classical Computing Architectures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9901" y="3437210"/>
            <a:ext cx="2692871" cy="295275"/>
          </a:xfrm>
        </p:spPr>
        <p:txBody>
          <a:bodyPr>
            <a:normAutofit/>
          </a:bodyPr>
          <a:lstStyle/>
          <a:p>
            <a:r>
              <a:rPr lang="en-US" sz="1800" dirty="0"/>
              <a:t>Martin </a:t>
            </a:r>
            <a:r>
              <a:rPr lang="en-US" sz="1800" dirty="0" err="1"/>
              <a:t>Suchara</a:t>
            </a:r>
            <a:endParaRPr lang="en-US" sz="1800" dirty="0"/>
          </a:p>
        </p:txBody>
      </p:sp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EA0BEFFE-7EF1-D340-9BC3-DC76C8084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796" y="3961397"/>
            <a:ext cx="2692871" cy="4446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Argonne National Laboratory</a:t>
            </a:r>
          </a:p>
          <a:p>
            <a:r>
              <a:rPr lang="en-US" u="sng" dirty="0" err="1">
                <a:solidFill>
                  <a:schemeClr val="tx2"/>
                </a:solidFill>
              </a:rPr>
              <a:t>msuchara@anl.gov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12" name="Text Placeholder 54">
            <a:extLst>
              <a:ext uri="{FF2B5EF4-FFF2-40B4-BE49-F238E27FC236}">
                <a16:creationId xmlns:a16="http://schemas.microsoft.com/office/drawing/2014/main" id="{1940EF3D-26F9-ED4C-978F-C67265654A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796" y="440870"/>
            <a:ext cx="5685350" cy="4384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b="0" cap="none" dirty="0"/>
              <a:t>Intel Invited Talk Series</a:t>
            </a:r>
          </a:p>
          <a:p>
            <a:pPr>
              <a:spcBef>
                <a:spcPts val="0"/>
              </a:spcBef>
            </a:pPr>
            <a:r>
              <a:rPr lang="en-US" sz="1400" b="0" cap="none" dirty="0"/>
              <a:t>February 28, 2019</a:t>
            </a:r>
          </a:p>
        </p:txBody>
      </p:sp>
      <p:pic>
        <p:nvPicPr>
          <p:cNvPr id="17" name="Picture Placeholder 10">
            <a:extLst>
              <a:ext uri="{FF2B5EF4-FFF2-40B4-BE49-F238E27FC236}">
                <a16:creationId xmlns:a16="http://schemas.microsoft.com/office/drawing/2014/main" id="{D8A68D87-7D89-2742-946F-4C13E65C942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4514" y="1266825"/>
            <a:ext cx="4049486" cy="2014826"/>
          </a:xfrm>
        </p:spPr>
      </p:pic>
      <p:sp>
        <p:nvSpPr>
          <p:cNvPr id="22" name="Text Placeholder 50">
            <a:extLst>
              <a:ext uri="{FF2B5EF4-FFF2-40B4-BE49-F238E27FC236}">
                <a16:creationId xmlns:a16="http://schemas.microsoft.com/office/drawing/2014/main" id="{4C0CD7A1-BFA7-EE49-8705-E7A17D101A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91414" y="3423618"/>
            <a:ext cx="4141669" cy="5747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Yuri Alexeev*, Frederic Chong</a:t>
            </a:r>
            <a:r>
              <a:rPr lang="en-US" baseline="30000" dirty="0"/>
              <a:t>†</a:t>
            </a:r>
            <a:r>
              <a:rPr lang="en-US" dirty="0"/>
              <a:t>, Hal Finkel*, Henry Hoffmann</a:t>
            </a:r>
            <a:r>
              <a:rPr lang="en-US" baseline="30000" dirty="0"/>
              <a:t>†</a:t>
            </a:r>
            <a:r>
              <a:rPr lang="en-US" dirty="0"/>
              <a:t>, Jeffrey Larson*, James Osborn*, Graeme Smith</a:t>
            </a:r>
            <a:r>
              <a:rPr lang="en-US" baseline="30000" dirty="0"/>
              <a:t>§</a:t>
            </a:r>
            <a:r>
              <a:rPr lang="en-US" dirty="0"/>
              <a:t>  </a:t>
            </a:r>
          </a:p>
        </p:txBody>
      </p:sp>
      <p:sp>
        <p:nvSpPr>
          <p:cNvPr id="23" name="Text Placeholder 51">
            <a:extLst>
              <a:ext uri="{FF2B5EF4-FFF2-40B4-BE49-F238E27FC236}">
                <a16:creationId xmlns:a16="http://schemas.microsoft.com/office/drawing/2014/main" id="{8A4520D4-352D-744A-A3D8-906F47A3E0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91414" y="4179074"/>
            <a:ext cx="2692871" cy="710914"/>
          </a:xfrm>
        </p:spPr>
        <p:txBody>
          <a:bodyPr>
            <a:normAutofit/>
          </a:bodyPr>
          <a:lstStyle/>
          <a:p>
            <a:r>
              <a:rPr lang="en-US" dirty="0"/>
              <a:t>* Argonne National Laboratory</a:t>
            </a:r>
          </a:p>
          <a:p>
            <a:r>
              <a:rPr lang="en-US" baseline="30000" dirty="0"/>
              <a:t>†</a:t>
            </a:r>
            <a:r>
              <a:rPr lang="en-US" dirty="0"/>
              <a:t> University of Chicago</a:t>
            </a:r>
          </a:p>
          <a:p>
            <a:r>
              <a:rPr lang="en-US" baseline="30000" dirty="0"/>
              <a:t>§</a:t>
            </a:r>
            <a:r>
              <a:rPr lang="en-US" dirty="0"/>
              <a:t> University of Colorado – Boulder</a:t>
            </a:r>
          </a:p>
        </p:txBody>
      </p:sp>
    </p:spTree>
    <p:extLst>
      <p:ext uri="{BB962C8B-B14F-4D97-AF65-F5344CB8AC3E}">
        <p14:creationId xmlns:p14="http://schemas.microsoft.com/office/powerpoint/2010/main" val="20265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/>
          <a:lstStyle/>
          <a:p>
            <a:r>
              <a:rPr lang="en-US" dirty="0"/>
              <a:t>Idea: Cut a Large Quantum Circuit Into Multiple sub-Circuits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284E6B-77EB-D84A-B78F-F99A302CB041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45C6FEC-D575-BA4C-B951-2A1DC1CC281B}"/>
              </a:ext>
            </a:extLst>
          </p:cNvPr>
          <p:cNvGrpSpPr/>
          <p:nvPr/>
        </p:nvGrpSpPr>
        <p:grpSpPr>
          <a:xfrm>
            <a:off x="505738" y="1147589"/>
            <a:ext cx="3700180" cy="1207921"/>
            <a:chOff x="505738" y="1147589"/>
            <a:chExt cx="3700180" cy="1207921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01A23D11-4322-264F-9FC0-7AD49F36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738" y="1516649"/>
              <a:ext cx="3700180" cy="838861"/>
            </a:xfrm>
            <a:prstGeom prst="rect">
              <a:avLst/>
            </a:prstGeom>
          </p:spPr>
        </p:pic>
        <p:sp>
          <p:nvSpPr>
            <p:cNvPr id="226" name="Content Placeholder 5">
              <a:extLst>
                <a:ext uri="{FF2B5EF4-FFF2-40B4-BE49-F238E27FC236}">
                  <a16:creationId xmlns:a16="http://schemas.microsoft.com/office/drawing/2014/main" id="{8718FFBA-8BB8-A644-86E2-9BD52533A2CD}"/>
                </a:ext>
              </a:extLst>
            </p:cNvPr>
            <p:cNvSpPr txBox="1">
              <a:spLocks/>
            </p:cNvSpPr>
            <p:nvPr/>
          </p:nvSpPr>
          <p:spPr>
            <a:xfrm>
              <a:off x="696559" y="1147589"/>
              <a:ext cx="1572465" cy="220931"/>
            </a:xfrm>
            <a:prstGeom prst="rect">
              <a:avLst/>
            </a:prstGeom>
          </p:spPr>
          <p:txBody>
            <a:bodyPr vert="horz" lIns="0" tIns="0" rIns="0" bIns="45720" rtlCol="0">
              <a:noAutofit/>
            </a:bodyPr>
            <a:lstStyle>
              <a:lvl1pPr marL="173038" indent="-173038" algn="l" defTabSz="4572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§"/>
                <a:defRPr sz="18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20700" indent="-236538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3275" indent="-187325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87438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200"/>
                </a:spcAft>
                <a:buNone/>
              </a:pPr>
              <a:r>
                <a:rPr lang="en-US" sz="1600" dirty="0">
                  <a:solidFill>
                    <a:srgbClr val="0070C0"/>
                  </a:solidFill>
                </a:rPr>
                <a:t>Original circuit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57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/>
          <a:lstStyle/>
          <a:p>
            <a:r>
              <a:rPr lang="en-US" dirty="0"/>
              <a:t>Idea: Cut a Large Quantum Circuit Into Multiple sub-Circuits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284E6B-77EB-D84A-B78F-F99A302CB041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7EF357E-A14B-7E47-851A-AF12F8CD8263}"/>
              </a:ext>
            </a:extLst>
          </p:cNvPr>
          <p:cNvGrpSpPr/>
          <p:nvPr/>
        </p:nvGrpSpPr>
        <p:grpSpPr>
          <a:xfrm>
            <a:off x="1307465" y="1970409"/>
            <a:ext cx="2324155" cy="2260538"/>
            <a:chOff x="5932140" y="925722"/>
            <a:chExt cx="2324155" cy="2260538"/>
          </a:xfrm>
        </p:grpSpPr>
        <p:sp>
          <p:nvSpPr>
            <p:cNvPr id="142" name="Arc 141">
              <a:extLst>
                <a:ext uri="{FF2B5EF4-FFF2-40B4-BE49-F238E27FC236}">
                  <a16:creationId xmlns:a16="http://schemas.microsoft.com/office/drawing/2014/main" id="{48A0173B-C1D5-E44F-BB31-8A16126B04AE}"/>
                </a:ext>
              </a:extLst>
            </p:cNvPr>
            <p:cNvSpPr/>
            <p:nvPr/>
          </p:nvSpPr>
          <p:spPr>
            <a:xfrm>
              <a:off x="5932140" y="2065342"/>
              <a:ext cx="2268490" cy="1120918"/>
            </a:xfrm>
            <a:prstGeom prst="arc">
              <a:avLst>
                <a:gd name="adj1" fmla="val 11451371"/>
                <a:gd name="adj2" fmla="val 21080753"/>
              </a:avLst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Arc 142">
              <a:extLst>
                <a:ext uri="{FF2B5EF4-FFF2-40B4-BE49-F238E27FC236}">
                  <a16:creationId xmlns:a16="http://schemas.microsoft.com/office/drawing/2014/main" id="{B9E3A6AD-C61E-454E-8EE6-FE3194188349}"/>
                </a:ext>
              </a:extLst>
            </p:cNvPr>
            <p:cNvSpPr/>
            <p:nvPr/>
          </p:nvSpPr>
          <p:spPr>
            <a:xfrm rot="10800000">
              <a:off x="5987805" y="925722"/>
              <a:ext cx="2268490" cy="1120918"/>
            </a:xfrm>
            <a:prstGeom prst="arc">
              <a:avLst>
                <a:gd name="adj1" fmla="val 11451371"/>
                <a:gd name="adj2" fmla="val 21080753"/>
              </a:avLst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1254E73-905C-4840-B7CF-2751006A8072}"/>
                </a:ext>
              </a:extLst>
            </p:cNvPr>
            <p:cNvSpPr/>
            <p:nvPr/>
          </p:nvSpPr>
          <p:spPr>
            <a:xfrm>
              <a:off x="6281401" y="1837886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FC6A2C1-802E-0E4D-8B4E-5239AE9FD08F}"/>
                </a:ext>
              </a:extLst>
            </p:cNvPr>
            <p:cNvSpPr/>
            <p:nvPr/>
          </p:nvSpPr>
          <p:spPr>
            <a:xfrm>
              <a:off x="7027808" y="2001465"/>
              <a:ext cx="123074" cy="116168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0473628-FF40-8F4C-B407-648A2011C97F}"/>
              </a:ext>
            </a:extLst>
          </p:cNvPr>
          <p:cNvGrpSpPr/>
          <p:nvPr/>
        </p:nvGrpSpPr>
        <p:grpSpPr>
          <a:xfrm>
            <a:off x="505738" y="1147589"/>
            <a:ext cx="3700180" cy="1207921"/>
            <a:chOff x="505738" y="1147589"/>
            <a:chExt cx="3700180" cy="1207921"/>
          </a:xfrm>
        </p:grpSpPr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A36A105D-D20D-234E-9F93-8202D9A03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738" y="1516649"/>
              <a:ext cx="3700180" cy="838861"/>
            </a:xfrm>
            <a:prstGeom prst="rect">
              <a:avLst/>
            </a:prstGeom>
          </p:spPr>
        </p:pic>
        <p:sp>
          <p:nvSpPr>
            <p:cNvPr id="234" name="Content Placeholder 5">
              <a:extLst>
                <a:ext uri="{FF2B5EF4-FFF2-40B4-BE49-F238E27FC236}">
                  <a16:creationId xmlns:a16="http://schemas.microsoft.com/office/drawing/2014/main" id="{64137D07-B600-DB42-B3BD-3EADCEA15309}"/>
                </a:ext>
              </a:extLst>
            </p:cNvPr>
            <p:cNvSpPr txBox="1">
              <a:spLocks/>
            </p:cNvSpPr>
            <p:nvPr/>
          </p:nvSpPr>
          <p:spPr>
            <a:xfrm>
              <a:off x="696559" y="1147589"/>
              <a:ext cx="1572465" cy="220931"/>
            </a:xfrm>
            <a:prstGeom prst="rect">
              <a:avLst/>
            </a:prstGeom>
          </p:spPr>
          <p:txBody>
            <a:bodyPr vert="horz" lIns="0" tIns="0" rIns="0" bIns="45720" rtlCol="0">
              <a:noAutofit/>
            </a:bodyPr>
            <a:lstStyle>
              <a:lvl1pPr marL="173038" indent="-173038" algn="l" defTabSz="4572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§"/>
                <a:defRPr sz="18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20700" indent="-236538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3275" indent="-187325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87438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200"/>
                </a:spcAft>
                <a:buNone/>
              </a:pPr>
              <a:r>
                <a:rPr lang="en-US" sz="1600" dirty="0">
                  <a:solidFill>
                    <a:srgbClr val="0070C0"/>
                  </a:solidFill>
                </a:rPr>
                <a:t>Original circuit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3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/>
          <a:lstStyle/>
          <a:p>
            <a:r>
              <a:rPr lang="en-US" dirty="0"/>
              <a:t>Idea: Cut a Large Quantum Circuit Into Multiple sub-Circuits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284E6B-77EB-D84A-B78F-F99A302CB041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8AF6202C-1423-C148-B460-082883A02960}"/>
              </a:ext>
            </a:extLst>
          </p:cNvPr>
          <p:cNvGrpSpPr/>
          <p:nvPr/>
        </p:nvGrpSpPr>
        <p:grpSpPr>
          <a:xfrm>
            <a:off x="1967281" y="3846322"/>
            <a:ext cx="899593" cy="929819"/>
            <a:chOff x="391780" y="3162532"/>
            <a:chExt cx="899593" cy="929819"/>
          </a:xfrm>
        </p:grpSpPr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44CD433E-B249-8E44-B29C-7F1F71A2C8C7}"/>
                </a:ext>
              </a:extLst>
            </p:cNvPr>
            <p:cNvSpPr/>
            <p:nvPr/>
          </p:nvSpPr>
          <p:spPr>
            <a:xfrm rot="10800000">
              <a:off x="624395" y="3162532"/>
              <a:ext cx="434364" cy="443060"/>
            </a:xfrm>
            <a:custGeom>
              <a:avLst/>
              <a:gdLst>
                <a:gd name="connsiteX0" fmla="*/ 0 w 434364"/>
                <a:gd name="connsiteY0" fmla="*/ 0 h 443060"/>
                <a:gd name="connsiteX1" fmla="*/ 377072 w 434364"/>
                <a:gd name="connsiteY1" fmla="*/ 94268 h 443060"/>
                <a:gd name="connsiteX2" fmla="*/ 395925 w 434364"/>
                <a:gd name="connsiteY2" fmla="*/ 348792 h 443060"/>
                <a:gd name="connsiteX3" fmla="*/ 18853 w 434364"/>
                <a:gd name="connsiteY3" fmla="*/ 443060 h 4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364" h="443060">
                  <a:moveTo>
                    <a:pt x="0" y="0"/>
                  </a:moveTo>
                  <a:cubicBezTo>
                    <a:pt x="155542" y="18068"/>
                    <a:pt x="311085" y="36136"/>
                    <a:pt x="377072" y="94268"/>
                  </a:cubicBezTo>
                  <a:cubicBezTo>
                    <a:pt x="443059" y="152400"/>
                    <a:pt x="455628" y="290660"/>
                    <a:pt x="395925" y="348792"/>
                  </a:cubicBezTo>
                  <a:cubicBezTo>
                    <a:pt x="336222" y="406924"/>
                    <a:pt x="177537" y="424992"/>
                    <a:pt x="18853" y="443060"/>
                  </a:cubicBezTo>
                </a:path>
              </a:pathLst>
            </a:custGeom>
            <a:noFill/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BE3552EA-E6FE-864A-9048-77DF5FE2A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780" y="3753721"/>
              <a:ext cx="899593" cy="338630"/>
            </a:xfrm>
            <a:prstGeom prst="rect">
              <a:avLst/>
            </a:prstGeom>
          </p:spPr>
        </p:pic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3EE19A1-0F40-BE4B-B6B1-BC9E264798B0}"/>
              </a:ext>
            </a:extLst>
          </p:cNvPr>
          <p:cNvGrpSpPr/>
          <p:nvPr/>
        </p:nvGrpSpPr>
        <p:grpSpPr>
          <a:xfrm>
            <a:off x="508541" y="4085296"/>
            <a:ext cx="884472" cy="741640"/>
            <a:chOff x="1688846" y="3393324"/>
            <a:chExt cx="884472" cy="741640"/>
          </a:xfrm>
        </p:grpSpPr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FFC44505-A43E-7448-8631-CF2152F87C9F}"/>
                </a:ext>
              </a:extLst>
            </p:cNvPr>
            <p:cNvCxnSpPr>
              <a:cxnSpLocks/>
            </p:cNvCxnSpPr>
            <p:nvPr/>
          </p:nvCxnSpPr>
          <p:spPr>
            <a:xfrm>
              <a:off x="1760693" y="3393324"/>
              <a:ext cx="812625" cy="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8" name="Picture 227">
              <a:extLst>
                <a:ext uri="{FF2B5EF4-FFF2-40B4-BE49-F238E27FC236}">
                  <a16:creationId xmlns:a16="http://schemas.microsoft.com/office/drawing/2014/main" id="{8B5F44F4-B003-EF43-A1B2-15EE5A301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8846" y="3728495"/>
              <a:ext cx="860294" cy="406469"/>
            </a:xfrm>
            <a:prstGeom prst="rect">
              <a:avLst/>
            </a:prstGeom>
          </p:spPr>
        </p:pic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DCA15DAD-A69E-9548-A4CE-86863619C186}"/>
              </a:ext>
            </a:extLst>
          </p:cNvPr>
          <p:cNvGrpSpPr/>
          <p:nvPr/>
        </p:nvGrpSpPr>
        <p:grpSpPr>
          <a:xfrm>
            <a:off x="3183333" y="3847723"/>
            <a:ext cx="1022585" cy="978003"/>
            <a:chOff x="2886023" y="3151150"/>
            <a:chExt cx="1022585" cy="978003"/>
          </a:xfrm>
        </p:grpSpPr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3C8F5847-2AE6-F744-B477-495A00CBE41C}"/>
                </a:ext>
              </a:extLst>
            </p:cNvPr>
            <p:cNvSpPr/>
            <p:nvPr/>
          </p:nvSpPr>
          <p:spPr>
            <a:xfrm>
              <a:off x="3345134" y="3151150"/>
              <a:ext cx="434364" cy="443060"/>
            </a:xfrm>
            <a:custGeom>
              <a:avLst/>
              <a:gdLst>
                <a:gd name="connsiteX0" fmla="*/ 0 w 434364"/>
                <a:gd name="connsiteY0" fmla="*/ 0 h 443060"/>
                <a:gd name="connsiteX1" fmla="*/ 377072 w 434364"/>
                <a:gd name="connsiteY1" fmla="*/ 94268 h 443060"/>
                <a:gd name="connsiteX2" fmla="*/ 395925 w 434364"/>
                <a:gd name="connsiteY2" fmla="*/ 348792 h 443060"/>
                <a:gd name="connsiteX3" fmla="*/ 18853 w 434364"/>
                <a:gd name="connsiteY3" fmla="*/ 443060 h 4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364" h="443060">
                  <a:moveTo>
                    <a:pt x="0" y="0"/>
                  </a:moveTo>
                  <a:cubicBezTo>
                    <a:pt x="155542" y="18068"/>
                    <a:pt x="311085" y="36136"/>
                    <a:pt x="377072" y="94268"/>
                  </a:cubicBezTo>
                  <a:cubicBezTo>
                    <a:pt x="443059" y="152400"/>
                    <a:pt x="455628" y="290660"/>
                    <a:pt x="395925" y="348792"/>
                  </a:cubicBezTo>
                  <a:cubicBezTo>
                    <a:pt x="336222" y="406924"/>
                    <a:pt x="177537" y="424992"/>
                    <a:pt x="18853" y="443060"/>
                  </a:cubicBezTo>
                </a:path>
              </a:pathLst>
            </a:custGeom>
            <a:noFill/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1" name="Picture 230">
              <a:extLst>
                <a:ext uri="{FF2B5EF4-FFF2-40B4-BE49-F238E27FC236}">
                  <a16:creationId xmlns:a16="http://schemas.microsoft.com/office/drawing/2014/main" id="{F4BDFA64-FC4C-7840-8067-1B9F91C33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6023" y="3742229"/>
              <a:ext cx="1022585" cy="386924"/>
            </a:xfrm>
            <a:prstGeom prst="rect">
              <a:avLst/>
            </a:prstGeom>
          </p:spPr>
        </p:pic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8E5A9E83-EE66-BE47-B31B-8C0DC083C241}"/>
              </a:ext>
            </a:extLst>
          </p:cNvPr>
          <p:cNvGrpSpPr/>
          <p:nvPr/>
        </p:nvGrpSpPr>
        <p:grpSpPr>
          <a:xfrm>
            <a:off x="505738" y="1147589"/>
            <a:ext cx="3700180" cy="1207921"/>
            <a:chOff x="505738" y="1147589"/>
            <a:chExt cx="3700180" cy="1207921"/>
          </a:xfrm>
        </p:grpSpPr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4F624154-2C1E-924E-82C7-3BCC6B444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5738" y="1516649"/>
              <a:ext cx="3700180" cy="838861"/>
            </a:xfrm>
            <a:prstGeom prst="rect">
              <a:avLst/>
            </a:prstGeom>
          </p:spPr>
        </p:pic>
        <p:sp>
          <p:nvSpPr>
            <p:cNvPr id="234" name="Content Placeholder 5">
              <a:extLst>
                <a:ext uri="{FF2B5EF4-FFF2-40B4-BE49-F238E27FC236}">
                  <a16:creationId xmlns:a16="http://schemas.microsoft.com/office/drawing/2014/main" id="{DFD39762-5A01-8248-BDE7-7D83FEDF6AEB}"/>
                </a:ext>
              </a:extLst>
            </p:cNvPr>
            <p:cNvSpPr txBox="1">
              <a:spLocks/>
            </p:cNvSpPr>
            <p:nvPr/>
          </p:nvSpPr>
          <p:spPr>
            <a:xfrm>
              <a:off x="696559" y="1147589"/>
              <a:ext cx="1572465" cy="220931"/>
            </a:xfrm>
            <a:prstGeom prst="rect">
              <a:avLst/>
            </a:prstGeom>
          </p:spPr>
          <p:txBody>
            <a:bodyPr vert="horz" lIns="0" tIns="0" rIns="0" bIns="45720" rtlCol="0">
              <a:noAutofit/>
            </a:bodyPr>
            <a:lstStyle>
              <a:lvl1pPr marL="173038" indent="-173038" algn="l" defTabSz="4572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§"/>
                <a:defRPr sz="18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20700" indent="-236538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3275" indent="-187325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87438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200"/>
                </a:spcAft>
                <a:buNone/>
              </a:pPr>
              <a:r>
                <a:rPr lang="en-US" sz="1600" dirty="0">
                  <a:solidFill>
                    <a:srgbClr val="0070C0"/>
                  </a:solidFill>
                </a:rPr>
                <a:t>Original circuit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9717BBD-D8B0-7644-8FB3-130C29F2B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1" y="2594429"/>
            <a:ext cx="3886199" cy="10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/>
          <a:lstStyle/>
          <a:p>
            <a:r>
              <a:rPr lang="en-US" dirty="0"/>
              <a:t>Idea: Cut a Large Quantum Circuit Into Multiple sub-Circuits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284E6B-77EB-D84A-B78F-F99A302CB041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B4940D0-C218-BE49-BEC4-0B078F327EEB}"/>
              </a:ext>
            </a:extLst>
          </p:cNvPr>
          <p:cNvGrpSpPr/>
          <p:nvPr/>
        </p:nvGrpSpPr>
        <p:grpSpPr>
          <a:xfrm>
            <a:off x="1967281" y="3846322"/>
            <a:ext cx="899593" cy="929819"/>
            <a:chOff x="391780" y="3162532"/>
            <a:chExt cx="899593" cy="929819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761110B-0943-744D-AAD3-6CD66CB65A2E}"/>
                </a:ext>
              </a:extLst>
            </p:cNvPr>
            <p:cNvSpPr/>
            <p:nvPr/>
          </p:nvSpPr>
          <p:spPr>
            <a:xfrm rot="10800000">
              <a:off x="624395" y="3162532"/>
              <a:ext cx="434364" cy="443060"/>
            </a:xfrm>
            <a:custGeom>
              <a:avLst/>
              <a:gdLst>
                <a:gd name="connsiteX0" fmla="*/ 0 w 434364"/>
                <a:gd name="connsiteY0" fmla="*/ 0 h 443060"/>
                <a:gd name="connsiteX1" fmla="*/ 377072 w 434364"/>
                <a:gd name="connsiteY1" fmla="*/ 94268 h 443060"/>
                <a:gd name="connsiteX2" fmla="*/ 395925 w 434364"/>
                <a:gd name="connsiteY2" fmla="*/ 348792 h 443060"/>
                <a:gd name="connsiteX3" fmla="*/ 18853 w 434364"/>
                <a:gd name="connsiteY3" fmla="*/ 443060 h 4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364" h="443060">
                  <a:moveTo>
                    <a:pt x="0" y="0"/>
                  </a:moveTo>
                  <a:cubicBezTo>
                    <a:pt x="155542" y="18068"/>
                    <a:pt x="311085" y="36136"/>
                    <a:pt x="377072" y="94268"/>
                  </a:cubicBezTo>
                  <a:cubicBezTo>
                    <a:pt x="443059" y="152400"/>
                    <a:pt x="455628" y="290660"/>
                    <a:pt x="395925" y="348792"/>
                  </a:cubicBezTo>
                  <a:cubicBezTo>
                    <a:pt x="336222" y="406924"/>
                    <a:pt x="177537" y="424992"/>
                    <a:pt x="18853" y="443060"/>
                  </a:cubicBezTo>
                </a:path>
              </a:pathLst>
            </a:custGeom>
            <a:noFill/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1EE594E4-3946-9B40-9AB1-5E3A142F2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780" y="3753721"/>
              <a:ext cx="899593" cy="338630"/>
            </a:xfrm>
            <a:prstGeom prst="rect">
              <a:avLst/>
            </a:prstGeom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A7FBC12-E543-6443-8C02-CF6103677BE9}"/>
              </a:ext>
            </a:extLst>
          </p:cNvPr>
          <p:cNvGrpSpPr/>
          <p:nvPr/>
        </p:nvGrpSpPr>
        <p:grpSpPr>
          <a:xfrm>
            <a:off x="508541" y="4085296"/>
            <a:ext cx="884472" cy="741640"/>
            <a:chOff x="1688846" y="3393324"/>
            <a:chExt cx="884472" cy="741640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8C836D7-EBC0-084E-81C1-A2C8632978D6}"/>
                </a:ext>
              </a:extLst>
            </p:cNvPr>
            <p:cNvCxnSpPr>
              <a:cxnSpLocks/>
            </p:cNvCxnSpPr>
            <p:nvPr/>
          </p:nvCxnSpPr>
          <p:spPr>
            <a:xfrm>
              <a:off x="1760693" y="3393324"/>
              <a:ext cx="812625" cy="0"/>
            </a:xfrm>
            <a:prstGeom prst="line">
              <a:avLst/>
            </a:prstGeom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D221D65A-CAD1-AF4F-98B0-6D73C638C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8846" y="3728495"/>
              <a:ext cx="860294" cy="406469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0324112-1B23-3B47-8627-F7E83609979B}"/>
              </a:ext>
            </a:extLst>
          </p:cNvPr>
          <p:cNvGrpSpPr/>
          <p:nvPr/>
        </p:nvGrpSpPr>
        <p:grpSpPr>
          <a:xfrm>
            <a:off x="3183333" y="3847723"/>
            <a:ext cx="1022585" cy="978003"/>
            <a:chOff x="2886023" y="3151150"/>
            <a:chExt cx="1022585" cy="978003"/>
          </a:xfrm>
        </p:grpSpPr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15F9EF41-3D6F-3943-9721-92D106C7545B}"/>
                </a:ext>
              </a:extLst>
            </p:cNvPr>
            <p:cNvSpPr/>
            <p:nvPr/>
          </p:nvSpPr>
          <p:spPr>
            <a:xfrm>
              <a:off x="3345134" y="3151150"/>
              <a:ext cx="434364" cy="443060"/>
            </a:xfrm>
            <a:custGeom>
              <a:avLst/>
              <a:gdLst>
                <a:gd name="connsiteX0" fmla="*/ 0 w 434364"/>
                <a:gd name="connsiteY0" fmla="*/ 0 h 443060"/>
                <a:gd name="connsiteX1" fmla="*/ 377072 w 434364"/>
                <a:gd name="connsiteY1" fmla="*/ 94268 h 443060"/>
                <a:gd name="connsiteX2" fmla="*/ 395925 w 434364"/>
                <a:gd name="connsiteY2" fmla="*/ 348792 h 443060"/>
                <a:gd name="connsiteX3" fmla="*/ 18853 w 434364"/>
                <a:gd name="connsiteY3" fmla="*/ 443060 h 4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364" h="443060">
                  <a:moveTo>
                    <a:pt x="0" y="0"/>
                  </a:moveTo>
                  <a:cubicBezTo>
                    <a:pt x="155542" y="18068"/>
                    <a:pt x="311085" y="36136"/>
                    <a:pt x="377072" y="94268"/>
                  </a:cubicBezTo>
                  <a:cubicBezTo>
                    <a:pt x="443059" y="152400"/>
                    <a:pt x="455628" y="290660"/>
                    <a:pt x="395925" y="348792"/>
                  </a:cubicBezTo>
                  <a:cubicBezTo>
                    <a:pt x="336222" y="406924"/>
                    <a:pt x="177537" y="424992"/>
                    <a:pt x="18853" y="443060"/>
                  </a:cubicBezTo>
                </a:path>
              </a:pathLst>
            </a:custGeom>
            <a:noFill/>
            <a:ln w="2540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230C2B0D-B2E2-804F-BB06-90C96454A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6023" y="3742229"/>
              <a:ext cx="1022585" cy="386924"/>
            </a:xfrm>
            <a:prstGeom prst="rect">
              <a:avLst/>
            </a:prstGeom>
          </p:spPr>
        </p:pic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33E86524-6CB5-AB4E-A9DC-3B53735E70D4}"/>
              </a:ext>
            </a:extLst>
          </p:cNvPr>
          <p:cNvGrpSpPr/>
          <p:nvPr/>
        </p:nvGrpSpPr>
        <p:grpSpPr>
          <a:xfrm>
            <a:off x="5400715" y="1460077"/>
            <a:ext cx="2651587" cy="894815"/>
            <a:chOff x="5019253" y="1358290"/>
            <a:chExt cx="2651587" cy="894815"/>
          </a:xfrm>
        </p:grpSpPr>
        <p:sp>
          <p:nvSpPr>
            <p:cNvPr id="265" name="Content Placeholder 5">
              <a:extLst>
                <a:ext uri="{FF2B5EF4-FFF2-40B4-BE49-F238E27FC236}">
                  <a16:creationId xmlns:a16="http://schemas.microsoft.com/office/drawing/2014/main" id="{DFE79D38-D9A7-4E4D-87C3-C65E7302FF04}"/>
                </a:ext>
              </a:extLst>
            </p:cNvPr>
            <p:cNvSpPr txBox="1">
              <a:spLocks/>
            </p:cNvSpPr>
            <p:nvPr/>
          </p:nvSpPr>
          <p:spPr>
            <a:xfrm>
              <a:off x="5147575" y="1358290"/>
              <a:ext cx="1511145" cy="301401"/>
            </a:xfrm>
            <a:prstGeom prst="rect">
              <a:avLst/>
            </a:prstGeom>
          </p:spPr>
          <p:txBody>
            <a:bodyPr vert="horz" lIns="0" tIns="0" rIns="0" bIns="45720" rtlCol="0">
              <a:noAutofit/>
            </a:bodyPr>
            <a:lstStyle>
              <a:lvl1pPr marL="173038" indent="-173038" algn="l" defTabSz="4572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§"/>
                <a:defRPr sz="18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20700" indent="-236538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3275" indent="-187325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87438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200"/>
                </a:spcAft>
                <a:buNone/>
              </a:pPr>
              <a:r>
                <a:rPr lang="en-US" sz="1600" dirty="0">
                  <a:solidFill>
                    <a:srgbClr val="0070C0"/>
                  </a:solidFill>
                </a:rPr>
                <a:t>Fragment A</a:t>
              </a:r>
            </a:p>
          </p:txBody>
        </p:sp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id="{D17C2C10-3909-D744-A87C-F8F735AFD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9253" y="1732937"/>
              <a:ext cx="2651587" cy="520168"/>
            </a:xfrm>
            <a:prstGeom prst="rect">
              <a:avLst/>
            </a:prstGeom>
          </p:spPr>
        </p:pic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8259A0D-31E4-2A49-BA50-9026D3EB2FA2}"/>
              </a:ext>
            </a:extLst>
          </p:cNvPr>
          <p:cNvGrpSpPr/>
          <p:nvPr/>
        </p:nvGrpSpPr>
        <p:grpSpPr>
          <a:xfrm>
            <a:off x="5029518" y="3021648"/>
            <a:ext cx="3899246" cy="1429656"/>
            <a:chOff x="4940300" y="2699892"/>
            <a:chExt cx="3899246" cy="1429656"/>
          </a:xfrm>
        </p:grpSpPr>
        <p:sp>
          <p:nvSpPr>
            <p:cNvPr id="268" name="Content Placeholder 5">
              <a:extLst>
                <a:ext uri="{FF2B5EF4-FFF2-40B4-BE49-F238E27FC236}">
                  <a16:creationId xmlns:a16="http://schemas.microsoft.com/office/drawing/2014/main" id="{D7017D68-AE10-9741-9267-57079C3EE46F}"/>
                </a:ext>
              </a:extLst>
            </p:cNvPr>
            <p:cNvSpPr txBox="1">
              <a:spLocks/>
            </p:cNvSpPr>
            <p:nvPr/>
          </p:nvSpPr>
          <p:spPr>
            <a:xfrm>
              <a:off x="5067310" y="2699892"/>
              <a:ext cx="1484065" cy="296000"/>
            </a:xfrm>
            <a:prstGeom prst="rect">
              <a:avLst/>
            </a:prstGeom>
          </p:spPr>
          <p:txBody>
            <a:bodyPr vert="horz" lIns="0" tIns="0" rIns="0" bIns="45720" rtlCol="0">
              <a:noAutofit/>
            </a:bodyPr>
            <a:lstStyle>
              <a:lvl1pPr marL="173038" indent="-173038" algn="l" defTabSz="4572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§"/>
                <a:defRPr sz="18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20700" indent="-236538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3275" indent="-187325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87438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200"/>
                </a:spcAft>
                <a:buNone/>
              </a:pPr>
              <a:r>
                <a:rPr lang="en-US" sz="1600" dirty="0">
                  <a:solidFill>
                    <a:srgbClr val="0070C0"/>
                  </a:solidFill>
                </a:rPr>
                <a:t>Fragment B</a:t>
              </a:r>
            </a:p>
          </p:txBody>
        </p:sp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24CB1170-D153-E141-8FE4-F84AF44A6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40300" y="3045770"/>
              <a:ext cx="3899246" cy="108377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9D972B-369A-A744-BD7B-DE1016EFC640}"/>
              </a:ext>
            </a:extLst>
          </p:cNvPr>
          <p:cNvGrpSpPr/>
          <p:nvPr/>
        </p:nvGrpSpPr>
        <p:grpSpPr>
          <a:xfrm>
            <a:off x="505738" y="1147589"/>
            <a:ext cx="3700180" cy="1207921"/>
            <a:chOff x="505738" y="1147589"/>
            <a:chExt cx="3700180" cy="120792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28AB9A-F90C-9447-A022-46A2FA06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5738" y="1516649"/>
              <a:ext cx="3700180" cy="838861"/>
            </a:xfrm>
            <a:prstGeom prst="rect">
              <a:avLst/>
            </a:prstGeom>
          </p:spPr>
        </p:pic>
        <p:sp>
          <p:nvSpPr>
            <p:cNvPr id="270" name="Content Placeholder 5">
              <a:extLst>
                <a:ext uri="{FF2B5EF4-FFF2-40B4-BE49-F238E27FC236}">
                  <a16:creationId xmlns:a16="http://schemas.microsoft.com/office/drawing/2014/main" id="{A697BA84-FABA-E147-8EFB-3EA0D0D86C87}"/>
                </a:ext>
              </a:extLst>
            </p:cNvPr>
            <p:cNvSpPr txBox="1">
              <a:spLocks/>
            </p:cNvSpPr>
            <p:nvPr/>
          </p:nvSpPr>
          <p:spPr>
            <a:xfrm>
              <a:off x="696559" y="1147589"/>
              <a:ext cx="1572465" cy="220931"/>
            </a:xfrm>
            <a:prstGeom prst="rect">
              <a:avLst/>
            </a:prstGeom>
          </p:spPr>
          <p:txBody>
            <a:bodyPr vert="horz" lIns="0" tIns="0" rIns="0" bIns="45720" rtlCol="0">
              <a:noAutofit/>
            </a:bodyPr>
            <a:lstStyle>
              <a:lvl1pPr marL="173038" indent="-173038" algn="l" defTabSz="4572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§"/>
                <a:defRPr sz="18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20700" indent="-236538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3275" indent="-187325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87438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200"/>
                </a:spcAft>
                <a:buNone/>
              </a:pPr>
              <a:r>
                <a:rPr lang="en-US" sz="1600" dirty="0">
                  <a:solidFill>
                    <a:srgbClr val="0070C0"/>
                  </a:solidFill>
                </a:rPr>
                <a:t>Original circuit</a:t>
              </a:r>
            </a:p>
          </p:txBody>
        </p:sp>
      </p:grpSp>
      <p:pic>
        <p:nvPicPr>
          <p:cNvPr id="271" name="Picture 270">
            <a:extLst>
              <a:ext uri="{FF2B5EF4-FFF2-40B4-BE49-F238E27FC236}">
                <a16:creationId xmlns:a16="http://schemas.microsoft.com/office/drawing/2014/main" id="{38EB788F-AADE-D349-9DD6-E3ED7A8B23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1" y="2594429"/>
            <a:ext cx="3886199" cy="10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/>
          <a:lstStyle/>
          <a:p>
            <a:r>
              <a:rPr lang="en-US" dirty="0"/>
              <a:t>Combining the Outputs with Classical Postprocessing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C6981EE4-9822-3D42-A1CB-48B2B4EC454F}"/>
              </a:ext>
            </a:extLst>
          </p:cNvPr>
          <p:cNvSpPr txBox="1">
            <a:spLocks/>
          </p:cNvSpPr>
          <p:nvPr/>
        </p:nvSpPr>
        <p:spPr>
          <a:xfrm>
            <a:off x="458902" y="1113646"/>
            <a:ext cx="8371199" cy="59716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Repeatedly run each circuit, perform measurements in the X, Y and Z bases, and record the measurement outcomes</a:t>
            </a: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284E6B-77EB-D84A-B78F-F99A302CB041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2D923D91-FA3F-6E4A-B37B-CDC1CAFAD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987985"/>
              </p:ext>
            </p:extLst>
          </p:nvPr>
        </p:nvGraphicFramePr>
        <p:xfrm>
          <a:off x="614155" y="3476932"/>
          <a:ext cx="3181510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9598">
                  <a:extLst>
                    <a:ext uri="{9D8B030D-6E8A-4147-A177-3AD203B41FA5}">
                      <a16:colId xmlns:a16="http://schemas.microsoft.com/office/drawing/2014/main" val="3962153448"/>
                    </a:ext>
                  </a:extLst>
                </a:gridCol>
                <a:gridCol w="630526">
                  <a:extLst>
                    <a:ext uri="{9D8B030D-6E8A-4147-A177-3AD203B41FA5}">
                      <a16:colId xmlns:a16="http://schemas.microsoft.com/office/drawing/2014/main" val="1613367227"/>
                    </a:ext>
                  </a:extLst>
                </a:gridCol>
                <a:gridCol w="631341">
                  <a:extLst>
                    <a:ext uri="{9D8B030D-6E8A-4147-A177-3AD203B41FA5}">
                      <a16:colId xmlns:a16="http://schemas.microsoft.com/office/drawing/2014/main" val="3774084056"/>
                    </a:ext>
                  </a:extLst>
                </a:gridCol>
                <a:gridCol w="630045">
                  <a:extLst>
                    <a:ext uri="{9D8B030D-6E8A-4147-A177-3AD203B41FA5}">
                      <a16:colId xmlns:a16="http://schemas.microsoft.com/office/drawing/2014/main" val="1478040535"/>
                    </a:ext>
                  </a:extLst>
                </a:gridCol>
              </a:tblGrid>
              <a:tr h="170837">
                <a:tc>
                  <a:txBody>
                    <a:bodyPr/>
                    <a:lstStyle/>
                    <a:p>
                      <a:r>
                        <a:rPr lang="en-US" sz="16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232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351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519188"/>
                  </a:ext>
                </a:extLst>
              </a:tr>
            </a:tbl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601515C6-82A6-4B4B-9F47-BD89FABC0772}"/>
              </a:ext>
            </a:extLst>
          </p:cNvPr>
          <p:cNvGrpSpPr/>
          <p:nvPr/>
        </p:nvGrpSpPr>
        <p:grpSpPr>
          <a:xfrm>
            <a:off x="1965245" y="3432067"/>
            <a:ext cx="587412" cy="391621"/>
            <a:chOff x="2999627" y="2362026"/>
            <a:chExt cx="587412" cy="39162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19C6EDE-B592-0841-9828-AA550FFF82B0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F239BC1-EC27-7B4C-9785-CFBAD0BC5A77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A6F8EA38-73C4-C744-9843-D99989C3D66C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E6BC380-8E02-0141-97F0-56F5A08376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BC623BB-135D-B244-9865-8E99C3AAD281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08DD497-8241-3947-BDCB-58833DB34A7D}"/>
              </a:ext>
            </a:extLst>
          </p:cNvPr>
          <p:cNvGrpSpPr/>
          <p:nvPr/>
        </p:nvGrpSpPr>
        <p:grpSpPr>
          <a:xfrm>
            <a:off x="2603631" y="3432067"/>
            <a:ext cx="587412" cy="391621"/>
            <a:chOff x="2999627" y="2362026"/>
            <a:chExt cx="587412" cy="39162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42E4A2D-653C-CE48-A198-FE03E65B12CB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0D279C7-8DD9-DD43-A3CC-FADE335208A1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Arc 67">
                <a:extLst>
                  <a:ext uri="{FF2B5EF4-FFF2-40B4-BE49-F238E27FC236}">
                    <a16:creationId xmlns:a16="http://schemas.microsoft.com/office/drawing/2014/main" id="{AE9B7193-D38F-3644-B966-27BBD150AE4D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F6D5BF2-59F8-3F47-A539-81B73F0851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BA1A430-E820-E444-BB5D-1216406C81F2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F2ACF8E-1C75-8240-AEE0-091F1E274375}"/>
              </a:ext>
            </a:extLst>
          </p:cNvPr>
          <p:cNvGrpSpPr/>
          <p:nvPr/>
        </p:nvGrpSpPr>
        <p:grpSpPr>
          <a:xfrm>
            <a:off x="3229478" y="3440586"/>
            <a:ext cx="587412" cy="391621"/>
            <a:chOff x="2999627" y="2362026"/>
            <a:chExt cx="587412" cy="39162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D35167F-3E9F-FB49-87CD-6F70253F84B4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68CBE50-D721-D44D-8AAC-431ADB5059DA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Arc 73">
                <a:extLst>
                  <a:ext uri="{FF2B5EF4-FFF2-40B4-BE49-F238E27FC236}">
                    <a16:creationId xmlns:a16="http://schemas.microsoft.com/office/drawing/2014/main" id="{C8799FE8-D0DB-7446-941D-161B2765B88E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7935850-4DBB-9C42-AD4B-04CFD156A0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E43C914-7BAB-9D42-8CBD-6B88CAE7C719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39355F3A-4963-9F49-8025-5782B80FB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382637"/>
              </p:ext>
            </p:extLst>
          </p:nvPr>
        </p:nvGraphicFramePr>
        <p:xfrm>
          <a:off x="4721698" y="3072367"/>
          <a:ext cx="3156183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305">
                  <a:extLst>
                    <a:ext uri="{9D8B030D-6E8A-4147-A177-3AD203B41FA5}">
                      <a16:colId xmlns:a16="http://schemas.microsoft.com/office/drawing/2014/main" val="3962153448"/>
                    </a:ext>
                  </a:extLst>
                </a:gridCol>
                <a:gridCol w="631595">
                  <a:extLst>
                    <a:ext uri="{9D8B030D-6E8A-4147-A177-3AD203B41FA5}">
                      <a16:colId xmlns:a16="http://schemas.microsoft.com/office/drawing/2014/main" val="1613367227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val="3774084056"/>
                    </a:ext>
                  </a:extLst>
                </a:gridCol>
                <a:gridCol w="650450">
                  <a:extLst>
                    <a:ext uri="{9D8B030D-6E8A-4147-A177-3AD203B41FA5}">
                      <a16:colId xmlns:a16="http://schemas.microsoft.com/office/drawing/2014/main" val="1478040535"/>
                    </a:ext>
                  </a:extLst>
                </a:gridCol>
              </a:tblGrid>
              <a:tr h="158262">
                <a:tc>
                  <a:txBody>
                    <a:bodyPr/>
                    <a:lstStyle/>
                    <a:p>
                      <a:r>
                        <a:rPr lang="en-US" sz="16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232475"/>
                  </a:ext>
                </a:extLst>
              </a:tr>
              <a:tr h="1179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351621"/>
                  </a:ext>
                </a:extLst>
              </a:tr>
              <a:tr h="1169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519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444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29168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27DA335C-280F-3548-8FFF-1587375CD2AA}"/>
              </a:ext>
            </a:extLst>
          </p:cNvPr>
          <p:cNvGrpSpPr/>
          <p:nvPr/>
        </p:nvGrpSpPr>
        <p:grpSpPr>
          <a:xfrm>
            <a:off x="6015005" y="3032944"/>
            <a:ext cx="587412" cy="391621"/>
            <a:chOff x="2999627" y="2362026"/>
            <a:chExt cx="587412" cy="39162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39E386-0A14-5A4A-A28F-2ECD09254097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3BFDB8B-D2AF-FB44-B993-8556B5EA3162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id="{9E825103-5450-6443-AC1F-83F5A951B7F3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E9E56F5-E235-B849-915F-70310D6CCD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F943879-E0AF-AF45-923C-A000FAE11142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6B078E5-3475-4C49-80E0-475111D094D1}"/>
              </a:ext>
            </a:extLst>
          </p:cNvPr>
          <p:cNvGrpSpPr/>
          <p:nvPr/>
        </p:nvGrpSpPr>
        <p:grpSpPr>
          <a:xfrm>
            <a:off x="6646747" y="3032944"/>
            <a:ext cx="587412" cy="391621"/>
            <a:chOff x="2999627" y="2362026"/>
            <a:chExt cx="587412" cy="391621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2797075-C576-B744-AA83-EF7DB21B8D3B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764855-743C-9645-BF6E-C4A6A5F9F528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Arc 86">
                <a:extLst>
                  <a:ext uri="{FF2B5EF4-FFF2-40B4-BE49-F238E27FC236}">
                    <a16:creationId xmlns:a16="http://schemas.microsoft.com/office/drawing/2014/main" id="{3D65895A-8C89-424B-9547-5FD52224C603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AAB6A27-012E-FB4F-B7DB-60F774CC10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E0A3409-CFC9-BB4D-BDEE-04640E2758C5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7CEB3E6-C6C4-A24B-AA0C-85B11A8802BE}"/>
              </a:ext>
            </a:extLst>
          </p:cNvPr>
          <p:cNvGrpSpPr/>
          <p:nvPr/>
        </p:nvGrpSpPr>
        <p:grpSpPr>
          <a:xfrm>
            <a:off x="7310106" y="3031631"/>
            <a:ext cx="587412" cy="391621"/>
            <a:chOff x="2999627" y="2362026"/>
            <a:chExt cx="587412" cy="39162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0F098C3F-2194-304F-B841-D2836596860A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2299DBE-6613-5C45-9FBE-816B5EF4EE48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Arc 92">
                <a:extLst>
                  <a:ext uri="{FF2B5EF4-FFF2-40B4-BE49-F238E27FC236}">
                    <a16:creationId xmlns:a16="http://schemas.microsoft.com/office/drawing/2014/main" id="{9D0928A8-166D-3140-948E-732A0DB7C5C2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6094E088-2165-F446-AB4B-9B2BC9991B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50CDDE1-24C9-FD40-AA2F-48E70657472C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95" name="Content Placeholder 5">
            <a:extLst>
              <a:ext uri="{FF2B5EF4-FFF2-40B4-BE49-F238E27FC236}">
                <a16:creationId xmlns:a16="http://schemas.microsoft.com/office/drawing/2014/main" id="{0B2A2B19-ACF4-ED45-A196-3A738558D5EE}"/>
              </a:ext>
            </a:extLst>
          </p:cNvPr>
          <p:cNvSpPr txBox="1">
            <a:spLocks/>
          </p:cNvSpPr>
          <p:nvPr/>
        </p:nvSpPr>
        <p:spPr>
          <a:xfrm>
            <a:off x="617070" y="3083505"/>
            <a:ext cx="3604910" cy="26304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rgbClr val="0070C0"/>
                </a:solidFill>
              </a:rPr>
              <a:t>The probabilities you expect: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246E577-CFB8-E742-B322-DEF243CFCA6A}"/>
              </a:ext>
            </a:extLst>
          </p:cNvPr>
          <p:cNvGrpSpPr/>
          <p:nvPr/>
        </p:nvGrpSpPr>
        <p:grpSpPr>
          <a:xfrm>
            <a:off x="482922" y="1963846"/>
            <a:ext cx="2651587" cy="894815"/>
            <a:chOff x="5019253" y="1358290"/>
            <a:chExt cx="2651587" cy="894815"/>
          </a:xfrm>
        </p:grpSpPr>
        <p:sp>
          <p:nvSpPr>
            <p:cNvPr id="149" name="Content Placeholder 5">
              <a:extLst>
                <a:ext uri="{FF2B5EF4-FFF2-40B4-BE49-F238E27FC236}">
                  <a16:creationId xmlns:a16="http://schemas.microsoft.com/office/drawing/2014/main" id="{78496CCA-8AF5-864E-9A92-629FC0A3F7CF}"/>
                </a:ext>
              </a:extLst>
            </p:cNvPr>
            <p:cNvSpPr txBox="1">
              <a:spLocks/>
            </p:cNvSpPr>
            <p:nvPr/>
          </p:nvSpPr>
          <p:spPr>
            <a:xfrm>
              <a:off x="5147575" y="1358290"/>
              <a:ext cx="1511145" cy="301401"/>
            </a:xfrm>
            <a:prstGeom prst="rect">
              <a:avLst/>
            </a:prstGeom>
          </p:spPr>
          <p:txBody>
            <a:bodyPr vert="horz" lIns="0" tIns="0" rIns="0" bIns="45720" rtlCol="0">
              <a:noAutofit/>
            </a:bodyPr>
            <a:lstStyle>
              <a:lvl1pPr marL="173038" indent="-173038" algn="l" defTabSz="4572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§"/>
                <a:defRPr sz="18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20700" indent="-236538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3275" indent="-187325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87438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200"/>
                </a:spcAft>
                <a:buNone/>
              </a:pPr>
              <a:r>
                <a:rPr lang="en-US" sz="1600" dirty="0">
                  <a:solidFill>
                    <a:srgbClr val="0070C0"/>
                  </a:solidFill>
                </a:rPr>
                <a:t>Fragment A</a:t>
              </a:r>
            </a:p>
          </p:txBody>
        </p:sp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2EC77C83-67CC-6042-B98F-53C0B0ED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9253" y="1732937"/>
              <a:ext cx="2651587" cy="520168"/>
            </a:xfrm>
            <a:prstGeom prst="rect">
              <a:avLst/>
            </a:prstGeom>
          </p:spPr>
        </p:pic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D1FD591-96C6-5F44-A30D-0335EFD603DD}"/>
              </a:ext>
            </a:extLst>
          </p:cNvPr>
          <p:cNvGrpSpPr/>
          <p:nvPr/>
        </p:nvGrpSpPr>
        <p:grpSpPr>
          <a:xfrm>
            <a:off x="4572000" y="1571044"/>
            <a:ext cx="3899246" cy="1429656"/>
            <a:chOff x="4940300" y="2699892"/>
            <a:chExt cx="3899246" cy="1429656"/>
          </a:xfrm>
        </p:grpSpPr>
        <p:sp>
          <p:nvSpPr>
            <p:cNvPr id="152" name="Content Placeholder 5">
              <a:extLst>
                <a:ext uri="{FF2B5EF4-FFF2-40B4-BE49-F238E27FC236}">
                  <a16:creationId xmlns:a16="http://schemas.microsoft.com/office/drawing/2014/main" id="{CE4815D7-F881-0B42-B891-5D148EB260B3}"/>
                </a:ext>
              </a:extLst>
            </p:cNvPr>
            <p:cNvSpPr txBox="1">
              <a:spLocks/>
            </p:cNvSpPr>
            <p:nvPr/>
          </p:nvSpPr>
          <p:spPr>
            <a:xfrm>
              <a:off x="5067310" y="2699892"/>
              <a:ext cx="1484065" cy="296000"/>
            </a:xfrm>
            <a:prstGeom prst="rect">
              <a:avLst/>
            </a:prstGeom>
          </p:spPr>
          <p:txBody>
            <a:bodyPr vert="horz" lIns="0" tIns="0" rIns="0" bIns="45720" rtlCol="0">
              <a:noAutofit/>
            </a:bodyPr>
            <a:lstStyle>
              <a:lvl1pPr marL="173038" indent="-173038" algn="l" defTabSz="4572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§"/>
                <a:defRPr sz="18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20700" indent="-236538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3275" indent="-187325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87438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200"/>
                </a:spcAft>
                <a:buNone/>
              </a:pPr>
              <a:r>
                <a:rPr lang="en-US" sz="1600" dirty="0">
                  <a:solidFill>
                    <a:srgbClr val="0070C0"/>
                  </a:solidFill>
                </a:rPr>
                <a:t>Fragment B</a:t>
              </a:r>
            </a:p>
          </p:txBody>
        </p:sp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4B08A800-3404-D740-BAF8-3BB7D8BFF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0300" y="3045770"/>
              <a:ext cx="3899246" cy="1083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5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/>
          <a:lstStyle/>
          <a:p>
            <a:r>
              <a:rPr lang="en-US" dirty="0"/>
              <a:t>Combining the Outputs with Classical Postprocessing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C6981EE4-9822-3D42-A1CB-48B2B4EC454F}"/>
              </a:ext>
            </a:extLst>
          </p:cNvPr>
          <p:cNvSpPr txBox="1">
            <a:spLocks/>
          </p:cNvSpPr>
          <p:nvPr/>
        </p:nvSpPr>
        <p:spPr>
          <a:xfrm>
            <a:off x="458902" y="1113646"/>
            <a:ext cx="8371199" cy="59716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Repeatedly run each circuit, perform measurements in the X, Y and Z bases, and record the measurement outcomes</a:t>
            </a: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284E6B-77EB-D84A-B78F-F99A302CB041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2D923D91-FA3F-6E4A-B37B-CDC1CAFAD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609128"/>
              </p:ext>
            </p:extLst>
          </p:nvPr>
        </p:nvGraphicFramePr>
        <p:xfrm>
          <a:off x="614155" y="3476932"/>
          <a:ext cx="3181510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9598">
                  <a:extLst>
                    <a:ext uri="{9D8B030D-6E8A-4147-A177-3AD203B41FA5}">
                      <a16:colId xmlns:a16="http://schemas.microsoft.com/office/drawing/2014/main" val="3962153448"/>
                    </a:ext>
                  </a:extLst>
                </a:gridCol>
                <a:gridCol w="630526">
                  <a:extLst>
                    <a:ext uri="{9D8B030D-6E8A-4147-A177-3AD203B41FA5}">
                      <a16:colId xmlns:a16="http://schemas.microsoft.com/office/drawing/2014/main" val="1613367227"/>
                    </a:ext>
                  </a:extLst>
                </a:gridCol>
                <a:gridCol w="631341">
                  <a:extLst>
                    <a:ext uri="{9D8B030D-6E8A-4147-A177-3AD203B41FA5}">
                      <a16:colId xmlns:a16="http://schemas.microsoft.com/office/drawing/2014/main" val="3774084056"/>
                    </a:ext>
                  </a:extLst>
                </a:gridCol>
                <a:gridCol w="630045">
                  <a:extLst>
                    <a:ext uri="{9D8B030D-6E8A-4147-A177-3AD203B41FA5}">
                      <a16:colId xmlns:a16="http://schemas.microsoft.com/office/drawing/2014/main" val="1478040535"/>
                    </a:ext>
                  </a:extLst>
                </a:gridCol>
              </a:tblGrid>
              <a:tr h="170837">
                <a:tc>
                  <a:txBody>
                    <a:bodyPr/>
                    <a:lstStyle/>
                    <a:p>
                      <a:r>
                        <a:rPr lang="en-US" sz="16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232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351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519188"/>
                  </a:ext>
                </a:extLst>
              </a:tr>
            </a:tbl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601515C6-82A6-4B4B-9F47-BD89FABC0772}"/>
              </a:ext>
            </a:extLst>
          </p:cNvPr>
          <p:cNvGrpSpPr/>
          <p:nvPr/>
        </p:nvGrpSpPr>
        <p:grpSpPr>
          <a:xfrm>
            <a:off x="1965245" y="3432067"/>
            <a:ext cx="587412" cy="391621"/>
            <a:chOff x="2999627" y="2362026"/>
            <a:chExt cx="587412" cy="39162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19C6EDE-B592-0841-9828-AA550FFF82B0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F239BC1-EC27-7B4C-9785-CFBAD0BC5A77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A6F8EA38-73C4-C744-9843-D99989C3D66C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E6BC380-8E02-0141-97F0-56F5A08376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BC623BB-135D-B244-9865-8E99C3AAD281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08DD497-8241-3947-BDCB-58833DB34A7D}"/>
              </a:ext>
            </a:extLst>
          </p:cNvPr>
          <p:cNvGrpSpPr/>
          <p:nvPr/>
        </p:nvGrpSpPr>
        <p:grpSpPr>
          <a:xfrm>
            <a:off x="2603631" y="3432067"/>
            <a:ext cx="587412" cy="391621"/>
            <a:chOff x="2999627" y="2362026"/>
            <a:chExt cx="587412" cy="39162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42E4A2D-653C-CE48-A198-FE03E65B12CB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0D279C7-8DD9-DD43-A3CC-FADE335208A1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Arc 67">
                <a:extLst>
                  <a:ext uri="{FF2B5EF4-FFF2-40B4-BE49-F238E27FC236}">
                    <a16:creationId xmlns:a16="http://schemas.microsoft.com/office/drawing/2014/main" id="{AE9B7193-D38F-3644-B966-27BBD150AE4D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F6D5BF2-59F8-3F47-A539-81B73F0851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BA1A430-E820-E444-BB5D-1216406C81F2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F2ACF8E-1C75-8240-AEE0-091F1E274375}"/>
              </a:ext>
            </a:extLst>
          </p:cNvPr>
          <p:cNvGrpSpPr/>
          <p:nvPr/>
        </p:nvGrpSpPr>
        <p:grpSpPr>
          <a:xfrm>
            <a:off x="3229478" y="3440586"/>
            <a:ext cx="587412" cy="391621"/>
            <a:chOff x="2999627" y="2362026"/>
            <a:chExt cx="587412" cy="39162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D35167F-3E9F-FB49-87CD-6F70253F84B4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68CBE50-D721-D44D-8AAC-431ADB5059DA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Arc 73">
                <a:extLst>
                  <a:ext uri="{FF2B5EF4-FFF2-40B4-BE49-F238E27FC236}">
                    <a16:creationId xmlns:a16="http://schemas.microsoft.com/office/drawing/2014/main" id="{C8799FE8-D0DB-7446-941D-161B2765B88E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7935850-4DBB-9C42-AD4B-04CFD156A0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E43C914-7BAB-9D42-8CBD-6B88CAE7C719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39355F3A-4963-9F49-8025-5782B80FB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05816"/>
              </p:ext>
            </p:extLst>
          </p:nvPr>
        </p:nvGraphicFramePr>
        <p:xfrm>
          <a:off x="4721698" y="3072367"/>
          <a:ext cx="3156183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305">
                  <a:extLst>
                    <a:ext uri="{9D8B030D-6E8A-4147-A177-3AD203B41FA5}">
                      <a16:colId xmlns:a16="http://schemas.microsoft.com/office/drawing/2014/main" val="3962153448"/>
                    </a:ext>
                  </a:extLst>
                </a:gridCol>
                <a:gridCol w="631595">
                  <a:extLst>
                    <a:ext uri="{9D8B030D-6E8A-4147-A177-3AD203B41FA5}">
                      <a16:colId xmlns:a16="http://schemas.microsoft.com/office/drawing/2014/main" val="1613367227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val="3774084056"/>
                    </a:ext>
                  </a:extLst>
                </a:gridCol>
                <a:gridCol w="650450">
                  <a:extLst>
                    <a:ext uri="{9D8B030D-6E8A-4147-A177-3AD203B41FA5}">
                      <a16:colId xmlns:a16="http://schemas.microsoft.com/office/drawing/2014/main" val="1478040535"/>
                    </a:ext>
                  </a:extLst>
                </a:gridCol>
              </a:tblGrid>
              <a:tr h="158262">
                <a:tc>
                  <a:txBody>
                    <a:bodyPr/>
                    <a:lstStyle/>
                    <a:p>
                      <a:r>
                        <a:rPr lang="en-US" sz="16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232475"/>
                  </a:ext>
                </a:extLst>
              </a:tr>
              <a:tr h="1179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351621"/>
                  </a:ext>
                </a:extLst>
              </a:tr>
              <a:tr h="1169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519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444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29168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27DA335C-280F-3548-8FFF-1587375CD2AA}"/>
              </a:ext>
            </a:extLst>
          </p:cNvPr>
          <p:cNvGrpSpPr/>
          <p:nvPr/>
        </p:nvGrpSpPr>
        <p:grpSpPr>
          <a:xfrm>
            <a:off x="6015005" y="3032944"/>
            <a:ext cx="587412" cy="391621"/>
            <a:chOff x="2999627" y="2362026"/>
            <a:chExt cx="587412" cy="39162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39E386-0A14-5A4A-A28F-2ECD09254097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3BFDB8B-D2AF-FB44-B993-8556B5EA3162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id="{9E825103-5450-6443-AC1F-83F5A951B7F3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E9E56F5-E235-B849-915F-70310D6CCD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F943879-E0AF-AF45-923C-A000FAE11142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6B078E5-3475-4C49-80E0-475111D094D1}"/>
              </a:ext>
            </a:extLst>
          </p:cNvPr>
          <p:cNvGrpSpPr/>
          <p:nvPr/>
        </p:nvGrpSpPr>
        <p:grpSpPr>
          <a:xfrm>
            <a:off x="6646747" y="3032944"/>
            <a:ext cx="587412" cy="391621"/>
            <a:chOff x="2999627" y="2362026"/>
            <a:chExt cx="587412" cy="391621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2797075-C576-B744-AA83-EF7DB21B8D3B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764855-743C-9645-BF6E-C4A6A5F9F528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Arc 86">
                <a:extLst>
                  <a:ext uri="{FF2B5EF4-FFF2-40B4-BE49-F238E27FC236}">
                    <a16:creationId xmlns:a16="http://schemas.microsoft.com/office/drawing/2014/main" id="{3D65895A-8C89-424B-9547-5FD52224C603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AAB6A27-012E-FB4F-B7DB-60F774CC10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E0A3409-CFC9-BB4D-BDEE-04640E2758C5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7CEB3E6-C6C4-A24B-AA0C-85B11A8802BE}"/>
              </a:ext>
            </a:extLst>
          </p:cNvPr>
          <p:cNvGrpSpPr/>
          <p:nvPr/>
        </p:nvGrpSpPr>
        <p:grpSpPr>
          <a:xfrm>
            <a:off x="7310106" y="3031631"/>
            <a:ext cx="587412" cy="391621"/>
            <a:chOff x="2999627" y="2362026"/>
            <a:chExt cx="587412" cy="39162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0F098C3F-2194-304F-B841-D2836596860A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2299DBE-6613-5C45-9FBE-816B5EF4EE48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Arc 92">
                <a:extLst>
                  <a:ext uri="{FF2B5EF4-FFF2-40B4-BE49-F238E27FC236}">
                    <a16:creationId xmlns:a16="http://schemas.microsoft.com/office/drawing/2014/main" id="{9D0928A8-166D-3140-948E-732A0DB7C5C2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6094E088-2165-F446-AB4B-9B2BC9991B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50CDDE1-24C9-FD40-AA2F-48E70657472C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95" name="Content Placeholder 5">
            <a:extLst>
              <a:ext uri="{FF2B5EF4-FFF2-40B4-BE49-F238E27FC236}">
                <a16:creationId xmlns:a16="http://schemas.microsoft.com/office/drawing/2014/main" id="{0B2A2B19-ACF4-ED45-A196-3A738558D5EE}"/>
              </a:ext>
            </a:extLst>
          </p:cNvPr>
          <p:cNvSpPr txBox="1">
            <a:spLocks/>
          </p:cNvSpPr>
          <p:nvPr/>
        </p:nvSpPr>
        <p:spPr>
          <a:xfrm>
            <a:off x="617070" y="3083505"/>
            <a:ext cx="3604910" cy="26304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rgbClr val="0070C0"/>
                </a:solidFill>
              </a:rPr>
              <a:t>Results with a quantum simulator: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246E577-CFB8-E742-B322-DEF243CFCA6A}"/>
              </a:ext>
            </a:extLst>
          </p:cNvPr>
          <p:cNvGrpSpPr/>
          <p:nvPr/>
        </p:nvGrpSpPr>
        <p:grpSpPr>
          <a:xfrm>
            <a:off x="482922" y="1963846"/>
            <a:ext cx="2651587" cy="894815"/>
            <a:chOff x="5019253" y="1358290"/>
            <a:chExt cx="2651587" cy="894815"/>
          </a:xfrm>
        </p:grpSpPr>
        <p:sp>
          <p:nvSpPr>
            <p:cNvPr id="149" name="Content Placeholder 5">
              <a:extLst>
                <a:ext uri="{FF2B5EF4-FFF2-40B4-BE49-F238E27FC236}">
                  <a16:creationId xmlns:a16="http://schemas.microsoft.com/office/drawing/2014/main" id="{78496CCA-8AF5-864E-9A92-629FC0A3F7CF}"/>
                </a:ext>
              </a:extLst>
            </p:cNvPr>
            <p:cNvSpPr txBox="1">
              <a:spLocks/>
            </p:cNvSpPr>
            <p:nvPr/>
          </p:nvSpPr>
          <p:spPr>
            <a:xfrm>
              <a:off x="5147575" y="1358290"/>
              <a:ext cx="1511145" cy="301401"/>
            </a:xfrm>
            <a:prstGeom prst="rect">
              <a:avLst/>
            </a:prstGeom>
          </p:spPr>
          <p:txBody>
            <a:bodyPr vert="horz" lIns="0" tIns="0" rIns="0" bIns="45720" rtlCol="0">
              <a:noAutofit/>
            </a:bodyPr>
            <a:lstStyle>
              <a:lvl1pPr marL="173038" indent="-173038" algn="l" defTabSz="4572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§"/>
                <a:defRPr sz="18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20700" indent="-236538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3275" indent="-187325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87438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200"/>
                </a:spcAft>
                <a:buNone/>
              </a:pPr>
              <a:r>
                <a:rPr lang="en-US" sz="1600" dirty="0">
                  <a:solidFill>
                    <a:srgbClr val="0070C0"/>
                  </a:solidFill>
                </a:rPr>
                <a:t>Fragment A</a:t>
              </a:r>
            </a:p>
          </p:txBody>
        </p:sp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2EC77C83-67CC-6042-B98F-53C0B0ED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9253" y="1732937"/>
              <a:ext cx="2651587" cy="520168"/>
            </a:xfrm>
            <a:prstGeom prst="rect">
              <a:avLst/>
            </a:prstGeom>
          </p:spPr>
        </p:pic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D1FD591-96C6-5F44-A30D-0335EFD603DD}"/>
              </a:ext>
            </a:extLst>
          </p:cNvPr>
          <p:cNvGrpSpPr/>
          <p:nvPr/>
        </p:nvGrpSpPr>
        <p:grpSpPr>
          <a:xfrm>
            <a:off x="4572000" y="1571044"/>
            <a:ext cx="3899246" cy="1429656"/>
            <a:chOff x="4940300" y="2699892"/>
            <a:chExt cx="3899246" cy="1429656"/>
          </a:xfrm>
        </p:grpSpPr>
        <p:sp>
          <p:nvSpPr>
            <p:cNvPr id="152" name="Content Placeholder 5">
              <a:extLst>
                <a:ext uri="{FF2B5EF4-FFF2-40B4-BE49-F238E27FC236}">
                  <a16:creationId xmlns:a16="http://schemas.microsoft.com/office/drawing/2014/main" id="{CE4815D7-F881-0B42-B891-5D148EB260B3}"/>
                </a:ext>
              </a:extLst>
            </p:cNvPr>
            <p:cNvSpPr txBox="1">
              <a:spLocks/>
            </p:cNvSpPr>
            <p:nvPr/>
          </p:nvSpPr>
          <p:spPr>
            <a:xfrm>
              <a:off x="5067310" y="2699892"/>
              <a:ext cx="1484065" cy="296000"/>
            </a:xfrm>
            <a:prstGeom prst="rect">
              <a:avLst/>
            </a:prstGeom>
          </p:spPr>
          <p:txBody>
            <a:bodyPr vert="horz" lIns="0" tIns="0" rIns="0" bIns="45720" rtlCol="0">
              <a:noAutofit/>
            </a:bodyPr>
            <a:lstStyle>
              <a:lvl1pPr marL="173038" indent="-173038" algn="l" defTabSz="4572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§"/>
                <a:defRPr sz="18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20700" indent="-236538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3275" indent="-187325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87438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200"/>
                </a:spcAft>
                <a:buNone/>
              </a:pPr>
              <a:r>
                <a:rPr lang="en-US" sz="1600" dirty="0">
                  <a:solidFill>
                    <a:srgbClr val="0070C0"/>
                  </a:solidFill>
                </a:rPr>
                <a:t>Fragment B</a:t>
              </a:r>
            </a:p>
          </p:txBody>
        </p:sp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4B08A800-3404-D740-BAF8-3BB7D8BFF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0300" y="3045770"/>
              <a:ext cx="3899246" cy="1083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76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/>
          <a:lstStyle/>
          <a:p>
            <a:r>
              <a:rPr lang="en-US" dirty="0"/>
              <a:t>Combining the Outputs with Classical Postprocessing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C6981EE4-9822-3D42-A1CB-48B2B4EC454F}"/>
              </a:ext>
            </a:extLst>
          </p:cNvPr>
          <p:cNvSpPr txBox="1">
            <a:spLocks/>
          </p:cNvSpPr>
          <p:nvPr/>
        </p:nvSpPr>
        <p:spPr>
          <a:xfrm>
            <a:off x="458902" y="1113646"/>
            <a:ext cx="8371199" cy="59716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Repeatedly run each circuit, perform measurements in the X, Y and Z bases, and record the measurement outcomes</a:t>
            </a: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284E6B-77EB-D84A-B78F-F99A302CB041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2D923D91-FA3F-6E4A-B37B-CDC1CAFAD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4082"/>
              </p:ext>
            </p:extLst>
          </p:nvPr>
        </p:nvGraphicFramePr>
        <p:xfrm>
          <a:off x="614155" y="3476932"/>
          <a:ext cx="3181510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9598">
                  <a:extLst>
                    <a:ext uri="{9D8B030D-6E8A-4147-A177-3AD203B41FA5}">
                      <a16:colId xmlns:a16="http://schemas.microsoft.com/office/drawing/2014/main" val="3962153448"/>
                    </a:ext>
                  </a:extLst>
                </a:gridCol>
                <a:gridCol w="630526">
                  <a:extLst>
                    <a:ext uri="{9D8B030D-6E8A-4147-A177-3AD203B41FA5}">
                      <a16:colId xmlns:a16="http://schemas.microsoft.com/office/drawing/2014/main" val="1613367227"/>
                    </a:ext>
                  </a:extLst>
                </a:gridCol>
                <a:gridCol w="631341">
                  <a:extLst>
                    <a:ext uri="{9D8B030D-6E8A-4147-A177-3AD203B41FA5}">
                      <a16:colId xmlns:a16="http://schemas.microsoft.com/office/drawing/2014/main" val="3774084056"/>
                    </a:ext>
                  </a:extLst>
                </a:gridCol>
                <a:gridCol w="630045">
                  <a:extLst>
                    <a:ext uri="{9D8B030D-6E8A-4147-A177-3AD203B41FA5}">
                      <a16:colId xmlns:a16="http://schemas.microsoft.com/office/drawing/2014/main" val="1478040535"/>
                    </a:ext>
                  </a:extLst>
                </a:gridCol>
              </a:tblGrid>
              <a:tr h="170837">
                <a:tc>
                  <a:txBody>
                    <a:bodyPr/>
                    <a:lstStyle/>
                    <a:p>
                      <a:r>
                        <a:rPr lang="en-US" sz="16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232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351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519188"/>
                  </a:ext>
                </a:extLst>
              </a:tr>
            </a:tbl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601515C6-82A6-4B4B-9F47-BD89FABC0772}"/>
              </a:ext>
            </a:extLst>
          </p:cNvPr>
          <p:cNvGrpSpPr/>
          <p:nvPr/>
        </p:nvGrpSpPr>
        <p:grpSpPr>
          <a:xfrm>
            <a:off x="1965245" y="3432067"/>
            <a:ext cx="587412" cy="391621"/>
            <a:chOff x="2999627" y="2362026"/>
            <a:chExt cx="587412" cy="39162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19C6EDE-B592-0841-9828-AA550FFF82B0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F239BC1-EC27-7B4C-9785-CFBAD0BC5A77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A6F8EA38-73C4-C744-9843-D99989C3D66C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E6BC380-8E02-0141-97F0-56F5A08376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BC623BB-135D-B244-9865-8E99C3AAD281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08DD497-8241-3947-BDCB-58833DB34A7D}"/>
              </a:ext>
            </a:extLst>
          </p:cNvPr>
          <p:cNvGrpSpPr/>
          <p:nvPr/>
        </p:nvGrpSpPr>
        <p:grpSpPr>
          <a:xfrm>
            <a:off x="2603631" y="3432067"/>
            <a:ext cx="587412" cy="391621"/>
            <a:chOff x="2999627" y="2362026"/>
            <a:chExt cx="587412" cy="39162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42E4A2D-653C-CE48-A198-FE03E65B12CB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0D279C7-8DD9-DD43-A3CC-FADE335208A1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Arc 67">
                <a:extLst>
                  <a:ext uri="{FF2B5EF4-FFF2-40B4-BE49-F238E27FC236}">
                    <a16:creationId xmlns:a16="http://schemas.microsoft.com/office/drawing/2014/main" id="{AE9B7193-D38F-3644-B966-27BBD150AE4D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F6D5BF2-59F8-3F47-A539-81B73F0851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BA1A430-E820-E444-BB5D-1216406C81F2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F2ACF8E-1C75-8240-AEE0-091F1E274375}"/>
              </a:ext>
            </a:extLst>
          </p:cNvPr>
          <p:cNvGrpSpPr/>
          <p:nvPr/>
        </p:nvGrpSpPr>
        <p:grpSpPr>
          <a:xfrm>
            <a:off x="3229478" y="3440586"/>
            <a:ext cx="587412" cy="391621"/>
            <a:chOff x="2999627" y="2362026"/>
            <a:chExt cx="587412" cy="39162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D35167F-3E9F-FB49-87CD-6F70253F84B4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68CBE50-D721-D44D-8AAC-431ADB5059DA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Arc 73">
                <a:extLst>
                  <a:ext uri="{FF2B5EF4-FFF2-40B4-BE49-F238E27FC236}">
                    <a16:creationId xmlns:a16="http://schemas.microsoft.com/office/drawing/2014/main" id="{C8799FE8-D0DB-7446-941D-161B2765B88E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7935850-4DBB-9C42-AD4B-04CFD156A0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E43C914-7BAB-9D42-8CBD-6B88CAE7C719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39355F3A-4963-9F49-8025-5782B80FB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063132"/>
              </p:ext>
            </p:extLst>
          </p:nvPr>
        </p:nvGraphicFramePr>
        <p:xfrm>
          <a:off x="4721698" y="3072367"/>
          <a:ext cx="3156183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305">
                  <a:extLst>
                    <a:ext uri="{9D8B030D-6E8A-4147-A177-3AD203B41FA5}">
                      <a16:colId xmlns:a16="http://schemas.microsoft.com/office/drawing/2014/main" val="3962153448"/>
                    </a:ext>
                  </a:extLst>
                </a:gridCol>
                <a:gridCol w="631595">
                  <a:extLst>
                    <a:ext uri="{9D8B030D-6E8A-4147-A177-3AD203B41FA5}">
                      <a16:colId xmlns:a16="http://schemas.microsoft.com/office/drawing/2014/main" val="1613367227"/>
                    </a:ext>
                  </a:extLst>
                </a:gridCol>
                <a:gridCol w="654833">
                  <a:extLst>
                    <a:ext uri="{9D8B030D-6E8A-4147-A177-3AD203B41FA5}">
                      <a16:colId xmlns:a16="http://schemas.microsoft.com/office/drawing/2014/main" val="3774084056"/>
                    </a:ext>
                  </a:extLst>
                </a:gridCol>
                <a:gridCol w="650450">
                  <a:extLst>
                    <a:ext uri="{9D8B030D-6E8A-4147-A177-3AD203B41FA5}">
                      <a16:colId xmlns:a16="http://schemas.microsoft.com/office/drawing/2014/main" val="1478040535"/>
                    </a:ext>
                  </a:extLst>
                </a:gridCol>
              </a:tblGrid>
              <a:tr h="158262">
                <a:tc>
                  <a:txBody>
                    <a:bodyPr/>
                    <a:lstStyle/>
                    <a:p>
                      <a:r>
                        <a:rPr lang="en-US" sz="16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232475"/>
                  </a:ext>
                </a:extLst>
              </a:tr>
              <a:tr h="1179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351621"/>
                  </a:ext>
                </a:extLst>
              </a:tr>
              <a:tr h="1169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519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444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29168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27DA335C-280F-3548-8FFF-1587375CD2AA}"/>
              </a:ext>
            </a:extLst>
          </p:cNvPr>
          <p:cNvGrpSpPr/>
          <p:nvPr/>
        </p:nvGrpSpPr>
        <p:grpSpPr>
          <a:xfrm>
            <a:off x="6015005" y="3032944"/>
            <a:ext cx="587412" cy="391621"/>
            <a:chOff x="2999627" y="2362026"/>
            <a:chExt cx="587412" cy="39162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39E386-0A14-5A4A-A28F-2ECD09254097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3BFDB8B-D2AF-FB44-B993-8556B5EA3162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id="{9E825103-5450-6443-AC1F-83F5A951B7F3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E9E56F5-E235-B849-915F-70310D6CCD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F943879-E0AF-AF45-923C-A000FAE11142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6B078E5-3475-4C49-80E0-475111D094D1}"/>
              </a:ext>
            </a:extLst>
          </p:cNvPr>
          <p:cNvGrpSpPr/>
          <p:nvPr/>
        </p:nvGrpSpPr>
        <p:grpSpPr>
          <a:xfrm>
            <a:off x="6646747" y="3032944"/>
            <a:ext cx="587412" cy="391621"/>
            <a:chOff x="2999627" y="2362026"/>
            <a:chExt cx="587412" cy="391621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2797075-C576-B744-AA83-EF7DB21B8D3B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764855-743C-9645-BF6E-C4A6A5F9F528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Arc 86">
                <a:extLst>
                  <a:ext uri="{FF2B5EF4-FFF2-40B4-BE49-F238E27FC236}">
                    <a16:creationId xmlns:a16="http://schemas.microsoft.com/office/drawing/2014/main" id="{3D65895A-8C89-424B-9547-5FD52224C603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AAB6A27-012E-FB4F-B7DB-60F774CC10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E0A3409-CFC9-BB4D-BDEE-04640E2758C5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7CEB3E6-C6C4-A24B-AA0C-85B11A8802BE}"/>
              </a:ext>
            </a:extLst>
          </p:cNvPr>
          <p:cNvGrpSpPr/>
          <p:nvPr/>
        </p:nvGrpSpPr>
        <p:grpSpPr>
          <a:xfrm>
            <a:off x="7310106" y="3031631"/>
            <a:ext cx="587412" cy="391621"/>
            <a:chOff x="2999627" y="2362026"/>
            <a:chExt cx="587412" cy="39162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0F098C3F-2194-304F-B841-D2836596860A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2299DBE-6613-5C45-9FBE-816B5EF4EE48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Arc 92">
                <a:extLst>
                  <a:ext uri="{FF2B5EF4-FFF2-40B4-BE49-F238E27FC236}">
                    <a16:creationId xmlns:a16="http://schemas.microsoft.com/office/drawing/2014/main" id="{9D0928A8-166D-3140-948E-732A0DB7C5C2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6094E088-2165-F446-AB4B-9B2BC9991B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50CDDE1-24C9-FD40-AA2F-48E70657472C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95" name="Content Placeholder 5">
            <a:extLst>
              <a:ext uri="{FF2B5EF4-FFF2-40B4-BE49-F238E27FC236}">
                <a16:creationId xmlns:a16="http://schemas.microsoft.com/office/drawing/2014/main" id="{0B2A2B19-ACF4-ED45-A196-3A738558D5EE}"/>
              </a:ext>
            </a:extLst>
          </p:cNvPr>
          <p:cNvSpPr txBox="1">
            <a:spLocks/>
          </p:cNvSpPr>
          <p:nvPr/>
        </p:nvSpPr>
        <p:spPr>
          <a:xfrm>
            <a:off x="617070" y="3083505"/>
            <a:ext cx="3604910" cy="26304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rgbClr val="0070C0"/>
                </a:solidFill>
              </a:rPr>
              <a:t>Results on a 16-qubit IBM Q processor: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246E577-CFB8-E742-B322-DEF243CFCA6A}"/>
              </a:ext>
            </a:extLst>
          </p:cNvPr>
          <p:cNvGrpSpPr/>
          <p:nvPr/>
        </p:nvGrpSpPr>
        <p:grpSpPr>
          <a:xfrm>
            <a:off x="482922" y="1963846"/>
            <a:ext cx="2651587" cy="894815"/>
            <a:chOff x="5019253" y="1358290"/>
            <a:chExt cx="2651587" cy="894815"/>
          </a:xfrm>
        </p:grpSpPr>
        <p:sp>
          <p:nvSpPr>
            <p:cNvPr id="149" name="Content Placeholder 5">
              <a:extLst>
                <a:ext uri="{FF2B5EF4-FFF2-40B4-BE49-F238E27FC236}">
                  <a16:creationId xmlns:a16="http://schemas.microsoft.com/office/drawing/2014/main" id="{78496CCA-8AF5-864E-9A92-629FC0A3F7CF}"/>
                </a:ext>
              </a:extLst>
            </p:cNvPr>
            <p:cNvSpPr txBox="1">
              <a:spLocks/>
            </p:cNvSpPr>
            <p:nvPr/>
          </p:nvSpPr>
          <p:spPr>
            <a:xfrm>
              <a:off x="5147575" y="1358290"/>
              <a:ext cx="1511145" cy="301401"/>
            </a:xfrm>
            <a:prstGeom prst="rect">
              <a:avLst/>
            </a:prstGeom>
          </p:spPr>
          <p:txBody>
            <a:bodyPr vert="horz" lIns="0" tIns="0" rIns="0" bIns="45720" rtlCol="0">
              <a:noAutofit/>
            </a:bodyPr>
            <a:lstStyle>
              <a:lvl1pPr marL="173038" indent="-173038" algn="l" defTabSz="4572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§"/>
                <a:defRPr sz="18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20700" indent="-236538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3275" indent="-187325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87438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200"/>
                </a:spcAft>
                <a:buNone/>
              </a:pPr>
              <a:r>
                <a:rPr lang="en-US" sz="1600" dirty="0">
                  <a:solidFill>
                    <a:srgbClr val="0070C0"/>
                  </a:solidFill>
                </a:rPr>
                <a:t>Fragment A</a:t>
              </a:r>
            </a:p>
          </p:txBody>
        </p:sp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2EC77C83-67CC-6042-B98F-53C0B0ED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9253" y="1732937"/>
              <a:ext cx="2651587" cy="520168"/>
            </a:xfrm>
            <a:prstGeom prst="rect">
              <a:avLst/>
            </a:prstGeom>
          </p:spPr>
        </p:pic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D1FD591-96C6-5F44-A30D-0335EFD603DD}"/>
              </a:ext>
            </a:extLst>
          </p:cNvPr>
          <p:cNvGrpSpPr/>
          <p:nvPr/>
        </p:nvGrpSpPr>
        <p:grpSpPr>
          <a:xfrm>
            <a:off x="4572000" y="1571044"/>
            <a:ext cx="3899246" cy="1429656"/>
            <a:chOff x="4940300" y="2699892"/>
            <a:chExt cx="3899246" cy="1429656"/>
          </a:xfrm>
        </p:grpSpPr>
        <p:sp>
          <p:nvSpPr>
            <p:cNvPr id="152" name="Content Placeholder 5">
              <a:extLst>
                <a:ext uri="{FF2B5EF4-FFF2-40B4-BE49-F238E27FC236}">
                  <a16:creationId xmlns:a16="http://schemas.microsoft.com/office/drawing/2014/main" id="{CE4815D7-F881-0B42-B891-5D148EB260B3}"/>
                </a:ext>
              </a:extLst>
            </p:cNvPr>
            <p:cNvSpPr txBox="1">
              <a:spLocks/>
            </p:cNvSpPr>
            <p:nvPr/>
          </p:nvSpPr>
          <p:spPr>
            <a:xfrm>
              <a:off x="5067310" y="2699892"/>
              <a:ext cx="1484065" cy="296000"/>
            </a:xfrm>
            <a:prstGeom prst="rect">
              <a:avLst/>
            </a:prstGeom>
          </p:spPr>
          <p:txBody>
            <a:bodyPr vert="horz" lIns="0" tIns="0" rIns="0" bIns="45720" rtlCol="0">
              <a:noAutofit/>
            </a:bodyPr>
            <a:lstStyle>
              <a:lvl1pPr marL="173038" indent="-173038" algn="l" defTabSz="4572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§"/>
                <a:defRPr sz="18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20700" indent="-236538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03275" indent="-187325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 sz="18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87438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–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171450" algn="l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»"/>
                <a:defRPr sz="16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200"/>
                </a:spcAft>
                <a:buNone/>
              </a:pPr>
              <a:r>
                <a:rPr lang="en-US" sz="1600" dirty="0">
                  <a:solidFill>
                    <a:srgbClr val="0070C0"/>
                  </a:solidFill>
                </a:rPr>
                <a:t>Fragment B</a:t>
              </a:r>
            </a:p>
          </p:txBody>
        </p:sp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4B08A800-3404-D740-BAF8-3BB7D8BFF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0300" y="3045770"/>
              <a:ext cx="3899246" cy="1083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89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/>
          <a:lstStyle/>
          <a:p>
            <a:r>
              <a:rPr lang="en-US" dirty="0"/>
              <a:t>Combining the Outputs with Classical Postprocessing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C6981EE4-9822-3D42-A1CB-48B2B4EC454F}"/>
              </a:ext>
            </a:extLst>
          </p:cNvPr>
          <p:cNvSpPr txBox="1">
            <a:spLocks/>
          </p:cNvSpPr>
          <p:nvPr/>
        </p:nvSpPr>
        <p:spPr>
          <a:xfrm>
            <a:off x="458902" y="1113647"/>
            <a:ext cx="8371199" cy="32701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Finally we combine the results using multiplicative factors from Harrow et al.: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284E6B-77EB-D84A-B78F-F99A302CB041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0" name="Slide Number Placeholder 4">
            <a:extLst>
              <a:ext uri="{FF2B5EF4-FFF2-40B4-BE49-F238E27FC236}">
                <a16:creationId xmlns:a16="http://schemas.microsoft.com/office/drawing/2014/main" id="{344C9FF2-1D72-0E48-8913-3B1DD33B8B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519171" y="6040578"/>
            <a:ext cx="457200" cy="18288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927C4E28-83EC-2C40-8AE8-EFC782E8B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752125"/>
              </p:ext>
            </p:extLst>
          </p:nvPr>
        </p:nvGraphicFramePr>
        <p:xfrm>
          <a:off x="2712410" y="1532001"/>
          <a:ext cx="2885767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6631">
                  <a:extLst>
                    <a:ext uri="{9D8B030D-6E8A-4147-A177-3AD203B41FA5}">
                      <a16:colId xmlns:a16="http://schemas.microsoft.com/office/drawing/2014/main" val="396215344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13367227"/>
                    </a:ext>
                  </a:extLst>
                </a:gridCol>
                <a:gridCol w="599768">
                  <a:extLst>
                    <a:ext uri="{9D8B030D-6E8A-4147-A177-3AD203B41FA5}">
                      <a16:colId xmlns:a16="http://schemas.microsoft.com/office/drawing/2014/main" val="3774084056"/>
                    </a:ext>
                  </a:extLst>
                </a:gridCol>
                <a:gridCol w="599768">
                  <a:extLst>
                    <a:ext uri="{9D8B030D-6E8A-4147-A177-3AD203B41FA5}">
                      <a16:colId xmlns:a16="http://schemas.microsoft.com/office/drawing/2014/main" val="1478040535"/>
                    </a:ext>
                  </a:extLst>
                </a:gridCol>
              </a:tblGrid>
              <a:tr h="218140">
                <a:tc>
                  <a:txBody>
                    <a:bodyPr/>
                    <a:lstStyle/>
                    <a:p>
                      <a:r>
                        <a:rPr lang="en-US" sz="16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232475"/>
                  </a:ext>
                </a:extLst>
              </a:tr>
              <a:tr h="1876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351621"/>
                  </a:ext>
                </a:extLst>
              </a:tr>
              <a:tr h="1375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519188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9BE0921A-42FD-9549-ACF5-68810B1B391E}"/>
              </a:ext>
            </a:extLst>
          </p:cNvPr>
          <p:cNvGrpSpPr/>
          <p:nvPr/>
        </p:nvGrpSpPr>
        <p:grpSpPr>
          <a:xfrm>
            <a:off x="3842377" y="1487136"/>
            <a:ext cx="587412" cy="391621"/>
            <a:chOff x="2999627" y="2362026"/>
            <a:chExt cx="587412" cy="39162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1051D30-7D55-F44E-8FB2-0D6DD71C2E5A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AF661F2-9F65-7C4B-855C-A467C739587B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8E1C4DF7-378D-794D-AFA1-EE70FF4E0E83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CE74055D-CFC7-EA41-BAA7-FE3913029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8ED4671-4CC7-0B4E-8793-535B20AE72C5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0A04D35-0AE1-7844-A886-458496C74F81}"/>
              </a:ext>
            </a:extLst>
          </p:cNvPr>
          <p:cNvGrpSpPr/>
          <p:nvPr/>
        </p:nvGrpSpPr>
        <p:grpSpPr>
          <a:xfrm>
            <a:off x="4446452" y="1487136"/>
            <a:ext cx="587412" cy="391621"/>
            <a:chOff x="2999627" y="2362026"/>
            <a:chExt cx="587412" cy="391621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557AA15-B0BB-054A-96DE-2AF56BAF77E9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24A0A48-37F3-1E47-96FC-0094C1FDAC21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1402C587-BE9F-9043-BA0A-0340A111B396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88C1A95-12C9-3B4D-83BB-AE4D7B3450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3068BC6-BF11-D647-9434-F001E5DE9896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6B31548-767C-4649-A9AE-63C507A082B4}"/>
              </a:ext>
            </a:extLst>
          </p:cNvPr>
          <p:cNvGrpSpPr/>
          <p:nvPr/>
        </p:nvGrpSpPr>
        <p:grpSpPr>
          <a:xfrm>
            <a:off x="5053247" y="1485823"/>
            <a:ext cx="587412" cy="391621"/>
            <a:chOff x="2999627" y="2362026"/>
            <a:chExt cx="587412" cy="391621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A470E80-B0EE-3049-B609-E17D28601504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5697B11-DD9B-4E47-859D-7FCF3BE92415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97843EE4-CC2D-A64D-A138-0ABC828C06B0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5DE2F59C-B166-A646-8936-3BD715144D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2C39079-A15C-2F49-A2DF-AA45C4DE2B13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2B9BEDF0-7E91-B04C-ADDC-1D23CC19A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576787"/>
              </p:ext>
            </p:extLst>
          </p:nvPr>
        </p:nvGraphicFramePr>
        <p:xfrm>
          <a:off x="5992405" y="1505248"/>
          <a:ext cx="2948734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9764">
                  <a:extLst>
                    <a:ext uri="{9D8B030D-6E8A-4147-A177-3AD203B41FA5}">
                      <a16:colId xmlns:a16="http://schemas.microsoft.com/office/drawing/2014/main" val="3962153448"/>
                    </a:ext>
                  </a:extLst>
                </a:gridCol>
                <a:gridCol w="599768">
                  <a:extLst>
                    <a:ext uri="{9D8B030D-6E8A-4147-A177-3AD203B41FA5}">
                      <a16:colId xmlns:a16="http://schemas.microsoft.com/office/drawing/2014/main" val="1613367227"/>
                    </a:ext>
                  </a:extLst>
                </a:gridCol>
                <a:gridCol w="609602">
                  <a:extLst>
                    <a:ext uri="{9D8B030D-6E8A-4147-A177-3AD203B41FA5}">
                      <a16:colId xmlns:a16="http://schemas.microsoft.com/office/drawing/2014/main" val="37740840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8040535"/>
                    </a:ext>
                  </a:extLst>
                </a:gridCol>
              </a:tblGrid>
              <a:tr h="235061">
                <a:tc>
                  <a:txBody>
                    <a:bodyPr/>
                    <a:lstStyle/>
                    <a:p>
                      <a:r>
                        <a:rPr lang="en-US" sz="16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232475"/>
                  </a:ext>
                </a:extLst>
              </a:tr>
              <a:tr h="1652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351621"/>
                  </a:ext>
                </a:extLst>
              </a:tr>
              <a:tr h="1642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519188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444497"/>
                  </a:ext>
                </a:extLst>
              </a:tr>
              <a:tr h="1819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29168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6DEDAFB-C711-6548-A6C1-5679D8A04BEC}"/>
              </a:ext>
            </a:extLst>
          </p:cNvPr>
          <p:cNvGrpSpPr/>
          <p:nvPr/>
        </p:nvGrpSpPr>
        <p:grpSpPr>
          <a:xfrm>
            <a:off x="7178574" y="1461642"/>
            <a:ext cx="587412" cy="391621"/>
            <a:chOff x="2999627" y="2362026"/>
            <a:chExt cx="587412" cy="391621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D3B6F64-818B-A640-BE98-B357C84F5AA9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E023479-9BF9-4B4E-838A-88ADC5DCE340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Arc 113">
                <a:extLst>
                  <a:ext uri="{FF2B5EF4-FFF2-40B4-BE49-F238E27FC236}">
                    <a16:creationId xmlns:a16="http://schemas.microsoft.com/office/drawing/2014/main" id="{B2D575AD-D57B-C943-B13D-4EA5613209CB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93F14EC-D426-394C-8298-A7E180919B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516CBE0-5FA3-0E40-B441-99E9F4DC2DA1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BFABBCA-1BD6-2042-B3ED-657BAE102EE2}"/>
              </a:ext>
            </a:extLst>
          </p:cNvPr>
          <p:cNvGrpSpPr/>
          <p:nvPr/>
        </p:nvGrpSpPr>
        <p:grpSpPr>
          <a:xfrm>
            <a:off x="7771602" y="1461642"/>
            <a:ext cx="587412" cy="391621"/>
            <a:chOff x="2999627" y="2362026"/>
            <a:chExt cx="587412" cy="391621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235338B-AD73-B149-AA13-E739DA502435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16C9767B-097E-7140-B62A-E15832393225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91358AE9-DE49-2846-9D82-F3A8C46EEACB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3E9FA216-1EBB-1943-A667-A03CFA74A5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DB21527-6540-9747-8F7F-9A384B17AF63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65F1B85-FA95-0A49-8890-9350470DD33F}"/>
              </a:ext>
            </a:extLst>
          </p:cNvPr>
          <p:cNvGrpSpPr/>
          <p:nvPr/>
        </p:nvGrpSpPr>
        <p:grpSpPr>
          <a:xfrm>
            <a:off x="8385801" y="1460329"/>
            <a:ext cx="587412" cy="391621"/>
            <a:chOff x="2999627" y="2362026"/>
            <a:chExt cx="587412" cy="391621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1F5EF023-99C5-7C42-8E23-0B4FB96FCC17}"/>
                </a:ext>
              </a:extLst>
            </p:cNvPr>
            <p:cNvGrpSpPr/>
            <p:nvPr/>
          </p:nvGrpSpPr>
          <p:grpSpPr>
            <a:xfrm>
              <a:off x="2999627" y="2416771"/>
              <a:ext cx="497717" cy="336876"/>
              <a:chOff x="3397459" y="2613714"/>
              <a:chExt cx="497717" cy="33687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D2EFFF42-DF21-8A48-9BF3-994C41A7729C}"/>
                  </a:ext>
                </a:extLst>
              </p:cNvPr>
              <p:cNvSpPr/>
              <p:nvPr/>
            </p:nvSpPr>
            <p:spPr>
              <a:xfrm>
                <a:off x="3397459" y="2613714"/>
                <a:ext cx="497717" cy="2953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Arc 125">
                <a:extLst>
                  <a:ext uri="{FF2B5EF4-FFF2-40B4-BE49-F238E27FC236}">
                    <a16:creationId xmlns:a16="http://schemas.microsoft.com/office/drawing/2014/main" id="{F1130590-C84A-FC48-B1D0-69E7A679D951}"/>
                  </a:ext>
                </a:extLst>
              </p:cNvPr>
              <p:cNvSpPr/>
              <p:nvPr/>
            </p:nvSpPr>
            <p:spPr>
              <a:xfrm>
                <a:off x="3440783" y="2773624"/>
                <a:ext cx="292229" cy="176966"/>
              </a:xfrm>
              <a:prstGeom prst="arc">
                <a:avLst>
                  <a:gd name="adj1" fmla="val 10908469"/>
                  <a:gd name="adj2" fmla="val 21594300"/>
                </a:avLst>
              </a:prstGeom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9360D8FE-00E5-714F-AF19-85D2EEC26F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8716" y="2641600"/>
                <a:ext cx="79359" cy="236564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FD514F3-FD56-FA43-B5DB-B710E068DF2D}"/>
                </a:ext>
              </a:extLst>
            </p:cNvPr>
            <p:cNvSpPr txBox="1"/>
            <p:nvPr/>
          </p:nvSpPr>
          <p:spPr>
            <a:xfrm>
              <a:off x="3248485" y="23620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93268AF8-86CE-F547-B4ED-3B43E5A524A2}"/>
              </a:ext>
            </a:extLst>
          </p:cNvPr>
          <p:cNvSpPr txBox="1"/>
          <p:nvPr/>
        </p:nvSpPr>
        <p:spPr>
          <a:xfrm>
            <a:off x="438273" y="1535132"/>
            <a:ext cx="173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Expected circuit output: |11⟩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C851BA93-B24A-554D-A0B0-ACD098A13AF8}"/>
              </a:ext>
            </a:extLst>
          </p:cNvPr>
          <p:cNvCxnSpPr>
            <a:cxnSpLocks/>
          </p:cNvCxnSpPr>
          <p:nvPr/>
        </p:nvCxnSpPr>
        <p:spPr>
          <a:xfrm flipV="1">
            <a:off x="4071333" y="2615916"/>
            <a:ext cx="0" cy="972954"/>
          </a:xfrm>
          <a:prstGeom prst="line">
            <a:avLst/>
          </a:prstGeom>
          <a:ln w="25400">
            <a:solidFill>
              <a:srgbClr val="7030A0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C3058CA1-408F-EA4C-A3CF-F7E1AB89701F}"/>
              </a:ext>
            </a:extLst>
          </p:cNvPr>
          <p:cNvCxnSpPr>
            <a:cxnSpLocks/>
          </p:cNvCxnSpPr>
          <p:nvPr/>
        </p:nvCxnSpPr>
        <p:spPr>
          <a:xfrm flipH="1" flipV="1">
            <a:off x="8051368" y="3251294"/>
            <a:ext cx="19361" cy="848195"/>
          </a:xfrm>
          <a:prstGeom prst="line">
            <a:avLst/>
          </a:prstGeom>
          <a:ln w="25400">
            <a:solidFill>
              <a:srgbClr val="FFC000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B26A5AC-2525-C44C-888E-10FC57C4AF15}"/>
              </a:ext>
            </a:extLst>
          </p:cNvPr>
          <p:cNvCxnSpPr>
            <a:cxnSpLocks/>
          </p:cNvCxnSpPr>
          <p:nvPr/>
        </p:nvCxnSpPr>
        <p:spPr>
          <a:xfrm flipH="1" flipV="1">
            <a:off x="5268436" y="2625886"/>
            <a:ext cx="28282" cy="2019202"/>
          </a:xfrm>
          <a:prstGeom prst="line">
            <a:avLst/>
          </a:prstGeom>
          <a:ln w="25400">
            <a:solidFill>
              <a:schemeClr val="accent1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89D3170-B995-1146-ABA2-A860805F1525}"/>
              </a:ext>
            </a:extLst>
          </p:cNvPr>
          <p:cNvCxnSpPr>
            <a:cxnSpLocks/>
          </p:cNvCxnSpPr>
          <p:nvPr/>
        </p:nvCxnSpPr>
        <p:spPr>
          <a:xfrm flipH="1" flipV="1">
            <a:off x="8675048" y="3275236"/>
            <a:ext cx="8374" cy="1369852"/>
          </a:xfrm>
          <a:prstGeom prst="line">
            <a:avLst/>
          </a:prstGeom>
          <a:ln w="25400">
            <a:solidFill>
              <a:schemeClr val="accent1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Content Placeholder 5">
            <a:extLst>
              <a:ext uri="{FF2B5EF4-FFF2-40B4-BE49-F238E27FC236}">
                <a16:creationId xmlns:a16="http://schemas.microsoft.com/office/drawing/2014/main" id="{BFB856DD-8A33-0648-9ED3-A47FEDF8C8F1}"/>
              </a:ext>
            </a:extLst>
          </p:cNvPr>
          <p:cNvSpPr txBox="1">
            <a:spLocks/>
          </p:cNvSpPr>
          <p:nvPr/>
        </p:nvSpPr>
        <p:spPr>
          <a:xfrm>
            <a:off x="4776070" y="3331083"/>
            <a:ext cx="2670979" cy="26406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rgbClr val="7030A0"/>
                </a:solidFill>
              </a:rPr>
              <a:t>*1 if same, *-1 if different</a:t>
            </a:r>
          </a:p>
        </p:txBody>
      </p:sp>
      <p:sp>
        <p:nvSpPr>
          <p:cNvPr id="165" name="Content Placeholder 5">
            <a:extLst>
              <a:ext uri="{FF2B5EF4-FFF2-40B4-BE49-F238E27FC236}">
                <a16:creationId xmlns:a16="http://schemas.microsoft.com/office/drawing/2014/main" id="{7270B27D-2407-1940-B96A-BD188B373076}"/>
              </a:ext>
            </a:extLst>
          </p:cNvPr>
          <p:cNvSpPr txBox="1">
            <a:spLocks/>
          </p:cNvSpPr>
          <p:nvPr/>
        </p:nvSpPr>
        <p:spPr>
          <a:xfrm>
            <a:off x="5464419" y="3802873"/>
            <a:ext cx="2670979" cy="2801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rgbClr val="FFC000"/>
                </a:solidFill>
              </a:rPr>
              <a:t>*-1 if same, *1 if different</a:t>
            </a:r>
          </a:p>
        </p:txBody>
      </p:sp>
      <p:sp>
        <p:nvSpPr>
          <p:cNvPr id="166" name="Content Placeholder 5">
            <a:extLst>
              <a:ext uri="{FF2B5EF4-FFF2-40B4-BE49-F238E27FC236}">
                <a16:creationId xmlns:a16="http://schemas.microsoft.com/office/drawing/2014/main" id="{1631D845-3010-F849-9363-2313480B5E67}"/>
              </a:ext>
            </a:extLst>
          </p:cNvPr>
          <p:cNvSpPr txBox="1">
            <a:spLocks/>
          </p:cNvSpPr>
          <p:nvPr/>
        </p:nvSpPr>
        <p:spPr>
          <a:xfrm>
            <a:off x="5803898" y="4357277"/>
            <a:ext cx="2670979" cy="26299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chemeClr val="accent1"/>
                </a:solidFill>
              </a:rPr>
              <a:t>*2 if same, *0 if different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80D354D-1BF9-1941-956F-18B9C3B1FE82}"/>
              </a:ext>
            </a:extLst>
          </p:cNvPr>
          <p:cNvCxnSpPr>
            <a:cxnSpLocks/>
          </p:cNvCxnSpPr>
          <p:nvPr/>
        </p:nvCxnSpPr>
        <p:spPr>
          <a:xfrm flipH="1" flipV="1">
            <a:off x="4665810" y="2615916"/>
            <a:ext cx="18216" cy="1483574"/>
          </a:xfrm>
          <a:prstGeom prst="line">
            <a:avLst/>
          </a:prstGeom>
          <a:ln w="25400">
            <a:solidFill>
              <a:srgbClr val="FFC000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2190834-51F8-4647-8ED4-62E654BCAA1D}"/>
              </a:ext>
            </a:extLst>
          </p:cNvPr>
          <p:cNvCxnSpPr>
            <a:cxnSpLocks/>
          </p:cNvCxnSpPr>
          <p:nvPr/>
        </p:nvCxnSpPr>
        <p:spPr>
          <a:xfrm flipH="1">
            <a:off x="4081400" y="3588870"/>
            <a:ext cx="3376637" cy="1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BAC55E45-26DE-9D4A-9F26-62CFBFD91291}"/>
              </a:ext>
            </a:extLst>
          </p:cNvPr>
          <p:cNvCxnSpPr>
            <a:cxnSpLocks/>
          </p:cNvCxnSpPr>
          <p:nvPr/>
        </p:nvCxnSpPr>
        <p:spPr>
          <a:xfrm flipV="1">
            <a:off x="7458037" y="3251294"/>
            <a:ext cx="0" cy="337576"/>
          </a:xfrm>
          <a:prstGeom prst="line">
            <a:avLst/>
          </a:prstGeom>
          <a:ln w="25400">
            <a:solidFill>
              <a:srgbClr val="7030A0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D21BE304-E9A7-954B-B4B7-E743C1B162B0}"/>
              </a:ext>
            </a:extLst>
          </p:cNvPr>
          <p:cNvCxnSpPr>
            <a:cxnSpLocks/>
          </p:cNvCxnSpPr>
          <p:nvPr/>
        </p:nvCxnSpPr>
        <p:spPr>
          <a:xfrm flipH="1">
            <a:off x="5306784" y="4645088"/>
            <a:ext cx="3376638" cy="0"/>
          </a:xfrm>
          <a:prstGeom prst="line">
            <a:avLst/>
          </a:prstGeom>
          <a:ln w="25400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448B90B8-115D-E14F-9A1F-EF9990A20186}"/>
              </a:ext>
            </a:extLst>
          </p:cNvPr>
          <p:cNvCxnSpPr>
            <a:cxnSpLocks/>
          </p:cNvCxnSpPr>
          <p:nvPr/>
        </p:nvCxnSpPr>
        <p:spPr>
          <a:xfrm flipH="1">
            <a:off x="4694092" y="4099490"/>
            <a:ext cx="3376637" cy="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98DE8DBC-99C6-B842-8BBD-7E65FEC31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861794"/>
              </p:ext>
            </p:extLst>
          </p:nvPr>
        </p:nvGraphicFramePr>
        <p:xfrm>
          <a:off x="454263" y="2983689"/>
          <a:ext cx="2356801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6731">
                  <a:extLst>
                    <a:ext uri="{9D8B030D-6E8A-4147-A177-3AD203B41FA5}">
                      <a16:colId xmlns:a16="http://schemas.microsoft.com/office/drawing/2014/main" val="3962153448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val="1613367227"/>
                    </a:ext>
                  </a:extLst>
                </a:gridCol>
              </a:tblGrid>
              <a:tr h="270787">
                <a:tc>
                  <a:txBody>
                    <a:bodyPr/>
                    <a:lstStyle/>
                    <a:p>
                      <a:r>
                        <a:rPr lang="en-US" sz="16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Estimate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232475"/>
                  </a:ext>
                </a:extLst>
              </a:tr>
              <a:tr h="200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351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519188"/>
                  </a:ext>
                </a:extLst>
              </a:tr>
              <a:tr h="2481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330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487594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BBF6B8A8-66CE-5E4D-8D1F-12818567E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5" y="2195530"/>
            <a:ext cx="1978005" cy="65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/>
          <a:lstStyle/>
          <a:p>
            <a:r>
              <a:rPr lang="en-US" dirty="0"/>
              <a:t>Quantum Circuit Evaluations with </a:t>
            </a:r>
            <a:br>
              <a:rPr lang="en-US" dirty="0"/>
            </a:br>
            <a:r>
              <a:rPr lang="en-US" dirty="0"/>
              <a:t>Intel-QS on Theta Supercomputer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C6981EE4-9822-3D42-A1CB-48B2B4EC454F}"/>
              </a:ext>
            </a:extLst>
          </p:cNvPr>
          <p:cNvSpPr txBox="1">
            <a:spLocks/>
          </p:cNvSpPr>
          <p:nvPr/>
        </p:nvSpPr>
        <p:spPr>
          <a:xfrm>
            <a:off x="458902" y="1113646"/>
            <a:ext cx="8371199" cy="1871292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Intel-QS is a freely available quantum simulator: </a:t>
            </a:r>
            <a:r>
              <a:rPr lang="en-US" u="sng" dirty="0">
                <a:solidFill>
                  <a:srgbClr val="00609C"/>
                </a:solidFill>
                <a:hlinkClick r:id="rId3"/>
              </a:rPr>
              <a:t>https://github.com/intel/Intel-QS</a:t>
            </a:r>
            <a:endParaRPr lang="en-US" u="sng" dirty="0">
              <a:solidFill>
                <a:srgbClr val="00609C"/>
              </a:solidFill>
            </a:endParaRPr>
          </a:p>
          <a:p>
            <a:r>
              <a:rPr lang="en-US" dirty="0"/>
              <a:t>Code was ported and optimized for Cray/Intel supercomputer Theta at Argonne</a:t>
            </a:r>
          </a:p>
          <a:p>
            <a:r>
              <a:rPr lang="en-US" dirty="0"/>
              <a:t>Simulator takes advantage of multi-core and multi-node architectures, parallelization with MPI and OpenMP</a:t>
            </a:r>
          </a:p>
          <a:p>
            <a:r>
              <a:rPr lang="en-US" dirty="0"/>
              <a:t>State space increases exponentially with number of qubits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284E6B-77EB-D84A-B78F-F99A302CB041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0" name="Slide Number Placeholder 4">
            <a:extLst>
              <a:ext uri="{FF2B5EF4-FFF2-40B4-BE49-F238E27FC236}">
                <a16:creationId xmlns:a16="http://schemas.microsoft.com/office/drawing/2014/main" id="{344C9FF2-1D72-0E48-8913-3B1DD33B8B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519171" y="6040578"/>
            <a:ext cx="457200" cy="18288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42457F0B-99BD-8740-B644-A94FAEACE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09291"/>
              </p:ext>
            </p:extLst>
          </p:nvPr>
        </p:nvGraphicFramePr>
        <p:xfrm>
          <a:off x="654269" y="3112390"/>
          <a:ext cx="7835461" cy="134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3033">
                  <a:extLst>
                    <a:ext uri="{9D8B030D-6E8A-4147-A177-3AD203B41FA5}">
                      <a16:colId xmlns:a16="http://schemas.microsoft.com/office/drawing/2014/main" val="3962153448"/>
                    </a:ext>
                  </a:extLst>
                </a:gridCol>
                <a:gridCol w="1713187">
                  <a:extLst>
                    <a:ext uri="{9D8B030D-6E8A-4147-A177-3AD203B41FA5}">
                      <a16:colId xmlns:a16="http://schemas.microsoft.com/office/drawing/2014/main" val="1613367227"/>
                    </a:ext>
                  </a:extLst>
                </a:gridCol>
                <a:gridCol w="2175641">
                  <a:extLst>
                    <a:ext uri="{9D8B030D-6E8A-4147-A177-3AD203B41FA5}">
                      <a16:colId xmlns:a16="http://schemas.microsoft.com/office/drawing/2014/main" val="29102724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751735190"/>
                    </a:ext>
                  </a:extLst>
                </a:gridCol>
              </a:tblGrid>
              <a:tr h="270787">
                <a:tc>
                  <a:txBody>
                    <a:bodyPr/>
                    <a:lstStyle/>
                    <a:p>
                      <a:r>
                        <a:rPr lang="en-US" sz="1600" dirty="0"/>
                        <a:t>Qubits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Memory (GB)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Theta 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Gate Time (sec)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232475"/>
                  </a:ext>
                </a:extLst>
              </a:tr>
              <a:tr h="20097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351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25,216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16,098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796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519188"/>
                  </a:ext>
                </a:extLst>
              </a:tr>
              <a:tr h="24817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806,912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515,136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1,632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330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4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/>
          <a:lstStyle/>
          <a:p>
            <a:r>
              <a:rPr lang="en-US" dirty="0"/>
              <a:t>Quantum Chemistry Circuit Evaluation</a:t>
            </a:r>
            <a:br>
              <a:rPr lang="en-US" dirty="0"/>
            </a:br>
            <a:r>
              <a:rPr lang="en-US" dirty="0"/>
              <a:t>With Intel-QS on Theta Supercomputer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284E6B-77EB-D84A-B78F-F99A302CB041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0" name="Slide Number Placeholder 4">
            <a:extLst>
              <a:ext uri="{FF2B5EF4-FFF2-40B4-BE49-F238E27FC236}">
                <a16:creationId xmlns:a16="http://schemas.microsoft.com/office/drawing/2014/main" id="{344C9FF2-1D72-0E48-8913-3B1DD33B8B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519171" y="6040578"/>
            <a:ext cx="457200" cy="18288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D2B99-8308-0341-9FF4-0466E46478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50" y="704197"/>
            <a:ext cx="2894767" cy="28947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BBF5D7-923C-AC49-86D5-8A5170ADD4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911" y="704196"/>
            <a:ext cx="2894767" cy="2894767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55ACBCD-D722-DA4C-BF9C-2857FD856A71}"/>
              </a:ext>
            </a:extLst>
          </p:cNvPr>
          <p:cNvSpPr txBox="1">
            <a:spLocks/>
          </p:cNvSpPr>
          <p:nvPr/>
        </p:nvSpPr>
        <p:spPr>
          <a:xfrm>
            <a:off x="614150" y="3617850"/>
            <a:ext cx="3873767" cy="110080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Time to solution for a 30 gate circuit running on 30 qubits; 1 to 64 threads for 1 MPI rank shown</a:t>
            </a:r>
          </a:p>
          <a:p>
            <a:r>
              <a:rPr lang="en-US" sz="1600" dirty="0"/>
              <a:t>Scales up to 32 threads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A0E49FD-E7EB-7947-B129-C0C8B9358B60}"/>
              </a:ext>
            </a:extLst>
          </p:cNvPr>
          <p:cNvSpPr txBox="1">
            <a:spLocks/>
          </p:cNvSpPr>
          <p:nvPr/>
        </p:nvSpPr>
        <p:spPr>
          <a:xfrm>
            <a:off x="4908331" y="3617849"/>
            <a:ext cx="3815255" cy="110080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Time to solution for a 35-qubit simulation with a single gate per qubit</a:t>
            </a:r>
          </a:p>
          <a:p>
            <a:r>
              <a:rPr lang="en-US" sz="1600" dirty="0"/>
              <a:t>MPI rank varies from 1 to 4,096 with 64 OpenMP threads per rank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54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 anchor="ctr"/>
          <a:lstStyle/>
          <a:p>
            <a:r>
              <a:rPr lang="en-US" dirty="0"/>
              <a:t>What is Quantum Computing?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C6981EE4-9822-3D42-A1CB-48B2B4EC454F}"/>
              </a:ext>
            </a:extLst>
          </p:cNvPr>
          <p:cNvSpPr txBox="1">
            <a:spLocks/>
          </p:cNvSpPr>
          <p:nvPr/>
        </p:nvSpPr>
        <p:spPr>
          <a:xfrm>
            <a:off x="458902" y="1113647"/>
            <a:ext cx="8371199" cy="169736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2"/>
                </a:solidFill>
              </a:rPr>
              <a:t>New computing paradigm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Uses the rules of quantum mechanics to manipulate information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Exponential speedup for some problems: quantum simulation, factoring, quantum walks on graphs, etc.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Groundbreaking implications in computer security and cryptography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284E6B-77EB-D84A-B78F-F99A302CB041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0" name="Slide Number Placeholder 4">
            <a:extLst>
              <a:ext uri="{FF2B5EF4-FFF2-40B4-BE49-F238E27FC236}">
                <a16:creationId xmlns:a16="http://schemas.microsoft.com/office/drawing/2014/main" id="{344C9FF2-1D72-0E48-8913-3B1DD33B8B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519171" y="6040578"/>
            <a:ext cx="457200" cy="18288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9" name="Content Placeholder 5">
            <a:extLst>
              <a:ext uri="{FF2B5EF4-FFF2-40B4-BE49-F238E27FC236}">
                <a16:creationId xmlns:a16="http://schemas.microsoft.com/office/drawing/2014/main" id="{85C7AE2C-49C1-F94B-8B67-9FAE166D1FB3}"/>
              </a:ext>
            </a:extLst>
          </p:cNvPr>
          <p:cNvSpPr txBox="1">
            <a:spLocks/>
          </p:cNvSpPr>
          <p:nvPr/>
        </p:nvSpPr>
        <p:spPr>
          <a:xfrm>
            <a:off x="458902" y="3002486"/>
            <a:ext cx="8371199" cy="655114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Active research spans topics from quantum algorithms all the way down to device physics</a:t>
            </a: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AD50360D-2AD3-5742-9EC9-8256AD3D2A5C}"/>
              </a:ext>
            </a:extLst>
          </p:cNvPr>
          <p:cNvSpPr txBox="1">
            <a:spLocks/>
          </p:cNvSpPr>
          <p:nvPr/>
        </p:nvSpPr>
        <p:spPr>
          <a:xfrm>
            <a:off x="458902" y="3849069"/>
            <a:ext cx="8371199" cy="40762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2"/>
                </a:solidFill>
              </a:rPr>
              <a:t>The race to build a quantum computer is now on</a:t>
            </a:r>
          </a:p>
        </p:txBody>
      </p:sp>
    </p:spTree>
    <p:extLst>
      <p:ext uri="{BB962C8B-B14F-4D97-AF65-F5344CB8AC3E}">
        <p14:creationId xmlns:p14="http://schemas.microsoft.com/office/powerpoint/2010/main" val="37084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/>
          <a:lstStyle/>
          <a:p>
            <a:r>
              <a:rPr lang="en-US" dirty="0"/>
              <a:t>Weak Scaling with number of qubits and Gate Depth - Intel-QS on Theta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284E6B-77EB-D84A-B78F-F99A302CB041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0" name="Slide Number Placeholder 4">
            <a:extLst>
              <a:ext uri="{FF2B5EF4-FFF2-40B4-BE49-F238E27FC236}">
                <a16:creationId xmlns:a16="http://schemas.microsoft.com/office/drawing/2014/main" id="{344C9FF2-1D72-0E48-8913-3B1DD33B8B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519171" y="6040578"/>
            <a:ext cx="457200" cy="18288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42457F0B-99BD-8740-B644-A94FAEACE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523337"/>
              </p:ext>
            </p:extLst>
          </p:nvPr>
        </p:nvGraphicFramePr>
        <p:xfrm>
          <a:off x="5326317" y="1146957"/>
          <a:ext cx="2463263" cy="268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2325">
                  <a:extLst>
                    <a:ext uri="{9D8B030D-6E8A-4147-A177-3AD203B41FA5}">
                      <a16:colId xmlns:a16="http://schemas.microsoft.com/office/drawing/2014/main" val="3962153448"/>
                    </a:ext>
                  </a:extLst>
                </a:gridCol>
                <a:gridCol w="1460938">
                  <a:extLst>
                    <a:ext uri="{9D8B030D-6E8A-4147-A177-3AD203B41FA5}">
                      <a16:colId xmlns:a16="http://schemas.microsoft.com/office/drawing/2014/main" val="1613367227"/>
                    </a:ext>
                  </a:extLst>
                </a:gridCol>
              </a:tblGrid>
              <a:tr h="270787">
                <a:tc>
                  <a:txBody>
                    <a:bodyPr/>
                    <a:lstStyle/>
                    <a:p>
                      <a:r>
                        <a:rPr lang="en-US" sz="1600" dirty="0"/>
                        <a:t>Gates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 (sec)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232475"/>
                  </a:ext>
                </a:extLst>
              </a:tr>
              <a:tr h="20097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563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351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1,068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519188"/>
                  </a:ext>
                </a:extLst>
              </a:tr>
              <a:tr h="24817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645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330097"/>
                  </a:ext>
                </a:extLst>
              </a:tr>
              <a:tr h="24817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1,050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051898"/>
                  </a:ext>
                </a:extLst>
              </a:tr>
              <a:tr h="24817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2,028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52703"/>
                  </a:ext>
                </a:extLst>
              </a:tr>
              <a:tr h="24817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3,089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312486"/>
                  </a:ext>
                </a:extLst>
              </a:tr>
              <a:tr h="248173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~86,400 (est.)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23378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16EA3BC-389D-7B46-B048-D1AFCC7A3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26" y="804842"/>
            <a:ext cx="3210110" cy="3210110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19AD71-5C1F-774B-AD3B-917EB8C21FA3}"/>
              </a:ext>
            </a:extLst>
          </p:cNvPr>
          <p:cNvSpPr txBox="1">
            <a:spLocks/>
          </p:cNvSpPr>
          <p:nvPr/>
        </p:nvSpPr>
        <p:spPr>
          <a:xfrm>
            <a:off x="457201" y="4014952"/>
            <a:ext cx="4186450" cy="84033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Time to solution vs. number of Theta nodes as the number of qubits increases</a:t>
            </a:r>
          </a:p>
          <a:p>
            <a:r>
              <a:rPr lang="en-US" sz="1600" dirty="0"/>
              <a:t>Simple circuit: Hadamard gate on all qubits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3851D0B-1EB7-E34D-8025-AAB516F28A0A}"/>
              </a:ext>
            </a:extLst>
          </p:cNvPr>
          <p:cNvSpPr txBox="1">
            <a:spLocks/>
          </p:cNvSpPr>
          <p:nvPr/>
        </p:nvSpPr>
        <p:spPr>
          <a:xfrm>
            <a:off x="5326317" y="3996065"/>
            <a:ext cx="3302676" cy="84033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Estimating the number of gates that can be run in 24 hours (maximum time in queue)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565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5"/>
            <a:ext cx="8372901" cy="845390"/>
          </a:xfrm>
        </p:spPr>
        <p:txBody>
          <a:bodyPr/>
          <a:lstStyle/>
          <a:p>
            <a:r>
              <a:rPr lang="en-US" dirty="0"/>
              <a:t>Summary: Hybrid Quantum-Classical Computing Approach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284E6B-77EB-D84A-B78F-F99A302CB041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2" name="Content Placeholder 5">
            <a:extLst>
              <a:ext uri="{FF2B5EF4-FFF2-40B4-BE49-F238E27FC236}">
                <a16:creationId xmlns:a16="http://schemas.microsoft.com/office/drawing/2014/main" id="{6F0BF879-DB0C-1C40-876A-56558F9BB582}"/>
              </a:ext>
            </a:extLst>
          </p:cNvPr>
          <p:cNvSpPr txBox="1">
            <a:spLocks/>
          </p:cNvSpPr>
          <p:nvPr/>
        </p:nvSpPr>
        <p:spPr>
          <a:xfrm>
            <a:off x="457201" y="2744786"/>
            <a:ext cx="4026310" cy="190544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use quantum processors to evaluate circuit fragments with 20 to 50 qubits and gate depth ~100 </a:t>
            </a:r>
          </a:p>
          <a:p>
            <a:r>
              <a:rPr lang="en-US" dirty="0"/>
              <a:t>Circuits must be cleanly separable</a:t>
            </a:r>
          </a:p>
          <a:p>
            <a:r>
              <a:rPr lang="en-US" dirty="0"/>
              <a:t>Exponential cost depends on number of gate cuts</a:t>
            </a:r>
          </a:p>
          <a:p>
            <a:endParaRPr lang="en-US" dirty="0"/>
          </a:p>
        </p:txBody>
      </p:sp>
      <p:sp>
        <p:nvSpPr>
          <p:cNvPr id="53" name="Content Placeholder 5">
            <a:extLst>
              <a:ext uri="{FF2B5EF4-FFF2-40B4-BE49-F238E27FC236}">
                <a16:creationId xmlns:a16="http://schemas.microsoft.com/office/drawing/2014/main" id="{849CC124-D012-C943-8C60-D659A2D9A97D}"/>
              </a:ext>
            </a:extLst>
          </p:cNvPr>
          <p:cNvSpPr txBox="1">
            <a:spLocks/>
          </p:cNvSpPr>
          <p:nvPr/>
        </p:nvSpPr>
        <p:spPr>
          <a:xfrm>
            <a:off x="4800600" y="2747788"/>
            <a:ext cx="4112172" cy="190244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Intel-QS can simulate circuits with 35 to 45 qubits and gate depth up to ~400</a:t>
            </a:r>
          </a:p>
          <a:p>
            <a:r>
              <a:rPr lang="en-US" dirty="0"/>
              <a:t>Allows accurate circuit evaluation without introducing noise</a:t>
            </a:r>
          </a:p>
          <a:p>
            <a:r>
              <a:rPr lang="en-US" dirty="0"/>
              <a:t>Soon quantum supremacy may be achieved for some circuits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B887C9A-41F8-6B4B-B4B2-F740FBA6EEB6}"/>
              </a:ext>
            </a:extLst>
          </p:cNvPr>
          <p:cNvCxnSpPr>
            <a:cxnSpLocks/>
          </p:cNvCxnSpPr>
          <p:nvPr/>
        </p:nvCxnSpPr>
        <p:spPr>
          <a:xfrm flipH="1" flipV="1">
            <a:off x="4586517" y="2744786"/>
            <a:ext cx="1" cy="190545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A34F5-95F6-9244-BC5C-A0A3FB386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933" y="1119126"/>
            <a:ext cx="1965169" cy="784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9353E0-951C-FE4E-BD9E-FD2D243F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209" y="1124166"/>
            <a:ext cx="1129193" cy="1394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D17C93-FBCC-9749-9B02-907FF97946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876" y="1119126"/>
            <a:ext cx="2064296" cy="13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178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 anchor="ctr"/>
          <a:lstStyle/>
          <a:p>
            <a:r>
              <a:rPr lang="en-US" dirty="0"/>
              <a:t>Storing and Manipulating Classical vs. Quantum Information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C6981EE4-9822-3D42-A1CB-48B2B4EC454F}"/>
              </a:ext>
            </a:extLst>
          </p:cNvPr>
          <p:cNvSpPr txBox="1">
            <a:spLocks/>
          </p:cNvSpPr>
          <p:nvPr/>
        </p:nvSpPr>
        <p:spPr>
          <a:xfrm>
            <a:off x="458902" y="1113648"/>
            <a:ext cx="8371199" cy="348004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Qubit in state                   where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284E6B-77EB-D84A-B78F-F99A302CB041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0" name="Slide Number Placeholder 4">
            <a:extLst>
              <a:ext uri="{FF2B5EF4-FFF2-40B4-BE49-F238E27FC236}">
                <a16:creationId xmlns:a16="http://schemas.microsoft.com/office/drawing/2014/main" id="{344C9FF2-1D72-0E48-8913-3B1DD33B8B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519171" y="6040578"/>
            <a:ext cx="457200" cy="18288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9868E-30ED-7249-829D-76C9F0EF4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2799907"/>
            <a:ext cx="7246882" cy="2292117"/>
          </a:xfrm>
          <a:prstGeom prst="rect">
            <a:avLst/>
          </a:prstGeom>
        </p:spPr>
      </p:pic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056D858B-73A5-D445-8518-7A4C1B6C43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020119"/>
              </p:ext>
            </p:extLst>
          </p:nvPr>
        </p:nvGraphicFramePr>
        <p:xfrm>
          <a:off x="2100244" y="1104392"/>
          <a:ext cx="96996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2" name="Equation" r:id="rId5" imgW="698500" imgH="241300" progId="Equation.3">
                  <p:embed/>
                </p:oleObj>
              </mc:Choice>
              <mc:Fallback>
                <p:oleObj name="Equation" r:id="rId5" imgW="698500" imgH="241300" progId="Equation.3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0244" y="1104392"/>
                        <a:ext cx="969963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C17BFADB-D52E-634E-A8F8-DE162F811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331540"/>
              </p:ext>
            </p:extLst>
          </p:nvPr>
        </p:nvGraphicFramePr>
        <p:xfrm>
          <a:off x="3955350" y="1074301"/>
          <a:ext cx="10922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" name="Equation" r:id="rId7" imgW="787400" imgH="279400" progId="Equation.3">
                  <p:embed/>
                </p:oleObj>
              </mc:Choice>
              <mc:Fallback>
                <p:oleObj name="Equation" r:id="rId7" imgW="787400" imgH="279400" progId="Equation.3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5350" y="1074301"/>
                        <a:ext cx="1092200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" name="Picture 5">
            <a:extLst>
              <a:ext uri="{FF2B5EF4-FFF2-40B4-BE49-F238E27FC236}">
                <a16:creationId xmlns:a16="http://schemas.microsoft.com/office/drawing/2014/main" id="{E41E1E85-1AF6-B44B-9649-1E0D4A2F1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021" y="1719121"/>
            <a:ext cx="7747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A3C9EB5F-D0DF-054D-852E-4616542EC3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162714"/>
              </p:ext>
            </p:extLst>
          </p:nvPr>
        </p:nvGraphicFramePr>
        <p:xfrm>
          <a:off x="2585225" y="1730127"/>
          <a:ext cx="96996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" name="Equation" r:id="rId10" imgW="698500" imgH="241300" progId="Equation.3">
                  <p:embed/>
                </p:oleObj>
              </mc:Choice>
              <mc:Fallback>
                <p:oleObj name="Equation" r:id="rId10" imgW="698500" imgH="241300" progId="Equation.3">
                  <p:embed/>
                  <p:pic>
                    <p:nvPicPr>
                      <p:cNvPr id="61" name="Object 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5225" y="1730127"/>
                        <a:ext cx="969963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Left Brace 66">
            <a:extLst>
              <a:ext uri="{FF2B5EF4-FFF2-40B4-BE49-F238E27FC236}">
                <a16:creationId xmlns:a16="http://schemas.microsoft.com/office/drawing/2014/main" id="{149D9839-D101-1348-A0BF-9922CA7050FD}"/>
              </a:ext>
            </a:extLst>
          </p:cNvPr>
          <p:cNvSpPr/>
          <p:nvPr/>
        </p:nvSpPr>
        <p:spPr bwMode="auto">
          <a:xfrm>
            <a:off x="4572000" y="1577327"/>
            <a:ext cx="228600" cy="541867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92C9947F-B6E2-664F-911D-E2969BB1C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733544"/>
              </p:ext>
            </p:extLst>
          </p:nvPr>
        </p:nvGraphicFramePr>
        <p:xfrm>
          <a:off x="6957905" y="1477595"/>
          <a:ext cx="3333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5" name="Equation" r:id="rId11" imgW="241300" imgH="279400" progId="Equation.3">
                  <p:embed/>
                </p:oleObj>
              </mc:Choice>
              <mc:Fallback>
                <p:oleObj name="Equation" r:id="rId11" imgW="241300" imgH="2794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57905" y="1477595"/>
                        <a:ext cx="33337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A89D99C5-42BA-1B46-BED8-5C38B8C6BB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144627"/>
              </p:ext>
            </p:extLst>
          </p:nvPr>
        </p:nvGraphicFramePr>
        <p:xfrm>
          <a:off x="6961080" y="1776045"/>
          <a:ext cx="3333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" name="Equation" r:id="rId13" imgW="241300" imgH="279400" progId="Equation.3">
                  <p:embed/>
                </p:oleObj>
              </mc:Choice>
              <mc:Fallback>
                <p:oleObj name="Equation" r:id="rId13" imgW="241300" imgH="279400" progId="Equation.3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61080" y="1776045"/>
                        <a:ext cx="33337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600CA27C-DFCE-E344-9B21-5BE31C7E16C5}"/>
              </a:ext>
            </a:extLst>
          </p:cNvPr>
          <p:cNvSpPr txBox="1">
            <a:spLocks/>
          </p:cNvSpPr>
          <p:nvPr/>
        </p:nvSpPr>
        <p:spPr>
          <a:xfrm>
            <a:off x="457201" y="1748784"/>
            <a:ext cx="8371199" cy="348004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Measuring qubit:</a:t>
            </a:r>
          </a:p>
        </p:txBody>
      </p:sp>
      <p:sp>
        <p:nvSpPr>
          <p:cNvPr id="72" name="Content Placeholder 5">
            <a:extLst>
              <a:ext uri="{FF2B5EF4-FFF2-40B4-BE49-F238E27FC236}">
                <a16:creationId xmlns:a16="http://schemas.microsoft.com/office/drawing/2014/main" id="{FF278D59-8AE0-0840-8C24-E33B87939054}"/>
              </a:ext>
            </a:extLst>
          </p:cNvPr>
          <p:cNvSpPr txBox="1">
            <a:spLocks/>
          </p:cNvSpPr>
          <p:nvPr/>
        </p:nvSpPr>
        <p:spPr>
          <a:xfrm>
            <a:off x="457201" y="2308367"/>
            <a:ext cx="8371199" cy="348004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Exponential state space increase with number of qubits</a:t>
            </a:r>
          </a:p>
        </p:txBody>
      </p:sp>
      <p:sp>
        <p:nvSpPr>
          <p:cNvPr id="73" name="Content Placeholder 5">
            <a:extLst>
              <a:ext uri="{FF2B5EF4-FFF2-40B4-BE49-F238E27FC236}">
                <a16:creationId xmlns:a16="http://schemas.microsoft.com/office/drawing/2014/main" id="{CEC8C74F-859C-464B-A8DB-8562F504E9F9}"/>
              </a:ext>
            </a:extLst>
          </p:cNvPr>
          <p:cNvSpPr txBox="1">
            <a:spLocks/>
          </p:cNvSpPr>
          <p:nvPr/>
        </p:nvSpPr>
        <p:spPr>
          <a:xfrm>
            <a:off x="4800600" y="1544336"/>
            <a:ext cx="2217682" cy="348004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get 0 with probability</a:t>
            </a:r>
          </a:p>
        </p:txBody>
      </p:sp>
      <p:sp>
        <p:nvSpPr>
          <p:cNvPr id="74" name="Content Placeholder 5">
            <a:extLst>
              <a:ext uri="{FF2B5EF4-FFF2-40B4-BE49-F238E27FC236}">
                <a16:creationId xmlns:a16="http://schemas.microsoft.com/office/drawing/2014/main" id="{07629995-DA3E-9442-80EE-C2798A5C386A}"/>
              </a:ext>
            </a:extLst>
          </p:cNvPr>
          <p:cNvSpPr txBox="1">
            <a:spLocks/>
          </p:cNvSpPr>
          <p:nvPr/>
        </p:nvSpPr>
        <p:spPr>
          <a:xfrm>
            <a:off x="4803775" y="1844611"/>
            <a:ext cx="2217682" cy="348004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get 1 with probability</a:t>
            </a:r>
          </a:p>
        </p:txBody>
      </p:sp>
    </p:spTree>
    <p:extLst>
      <p:ext uri="{BB962C8B-B14F-4D97-AF65-F5344CB8AC3E}">
        <p14:creationId xmlns:p14="http://schemas.microsoft.com/office/powerpoint/2010/main" val="29951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 anchor="ctr"/>
          <a:lstStyle/>
          <a:p>
            <a:r>
              <a:rPr lang="en-US" dirty="0"/>
              <a:t>How a quantum computer works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284E6B-77EB-D84A-B78F-F99A302CB041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0" name="Slide Number Placeholder 4">
            <a:extLst>
              <a:ext uri="{FF2B5EF4-FFF2-40B4-BE49-F238E27FC236}">
                <a16:creationId xmlns:a16="http://schemas.microsoft.com/office/drawing/2014/main" id="{344C9FF2-1D72-0E48-8913-3B1DD33B8B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519171" y="6040578"/>
            <a:ext cx="457200" cy="18288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1DE86-E06F-A64D-BE57-440FD6221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814" y="980089"/>
            <a:ext cx="6233602" cy="367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/>
          <a:lstStyle/>
          <a:p>
            <a:r>
              <a:rPr lang="en-US" dirty="0"/>
              <a:t>How do Quantum Technologies </a:t>
            </a:r>
            <a:br>
              <a:rPr lang="en-US" dirty="0"/>
            </a:br>
            <a:r>
              <a:rPr lang="en-US" dirty="0"/>
              <a:t>Look Like?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82F930C-02BE-EB45-A544-F9E2F850C1A8}"/>
              </a:ext>
            </a:extLst>
          </p:cNvPr>
          <p:cNvSpPr txBox="1">
            <a:spLocks/>
          </p:cNvSpPr>
          <p:nvPr/>
        </p:nvSpPr>
        <p:spPr>
          <a:xfrm>
            <a:off x="1811175" y="1201680"/>
            <a:ext cx="3278211" cy="96959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Superconducting qubits: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Josephson Junctions between superconducting electrodes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D17A4A-FDBA-5844-866A-BDC4807D86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54" y="1164979"/>
            <a:ext cx="1035921" cy="1257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01ABCE-02A9-8D43-A5D1-6BAB515A0F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790" y="2328483"/>
            <a:ext cx="1011671" cy="12001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B29C423-3F87-0F49-937C-D9EAF55B6022}"/>
              </a:ext>
            </a:extLst>
          </p:cNvPr>
          <p:cNvGrpSpPr/>
          <p:nvPr/>
        </p:nvGrpSpPr>
        <p:grpSpPr>
          <a:xfrm>
            <a:off x="725920" y="3685841"/>
            <a:ext cx="1419276" cy="1152525"/>
            <a:chOff x="6441664" y="3600450"/>
            <a:chExt cx="1419276" cy="11525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E294198-C94C-6142-88FC-D1E288D76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1664" y="3600450"/>
              <a:ext cx="1216436" cy="8382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96AC16-D594-F642-A9F4-671D5B037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4171950"/>
              <a:ext cx="545740" cy="581025"/>
            </a:xfrm>
            <a:prstGeom prst="rect">
              <a:avLst/>
            </a:prstGeom>
          </p:spPr>
        </p:pic>
      </p:grp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1963806-EF5E-144D-849F-0F87B27F5D97}"/>
              </a:ext>
            </a:extLst>
          </p:cNvPr>
          <p:cNvSpPr txBox="1">
            <a:spLocks/>
          </p:cNvSpPr>
          <p:nvPr/>
        </p:nvSpPr>
        <p:spPr>
          <a:xfrm>
            <a:off x="4472224" y="2350013"/>
            <a:ext cx="4124242" cy="102525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Ion traps: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Ions trapped in electromagnetic field, gates performed by applying lasers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60907ED-7F00-B14C-9386-2D302CB76680}"/>
              </a:ext>
            </a:extLst>
          </p:cNvPr>
          <p:cNvSpPr txBox="1">
            <a:spLocks/>
          </p:cNvSpPr>
          <p:nvPr/>
        </p:nvSpPr>
        <p:spPr>
          <a:xfrm>
            <a:off x="2145196" y="3609035"/>
            <a:ext cx="4886943" cy="102525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Adiabatic </a:t>
            </a:r>
            <a:r>
              <a:rPr lang="en-US" dirty="0">
                <a:solidFill>
                  <a:srgbClr val="00609C"/>
                </a:solidFill>
              </a:rPr>
              <a:t>quantum </a:t>
            </a:r>
            <a:r>
              <a:rPr lang="en-US" dirty="0">
                <a:solidFill>
                  <a:schemeClr val="accent2"/>
                </a:solidFill>
              </a:rPr>
              <a:t>computation: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Lattice of superconducting qubits that arrange themselves to solve an optimization problem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2161885-F3F0-2548-A451-7AEA3D4E11AA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5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/>
          <a:lstStyle/>
          <a:p>
            <a:r>
              <a:rPr lang="en-US" dirty="0"/>
              <a:t>Building Quantum Computers is </a:t>
            </a:r>
            <a:br>
              <a:rPr lang="en-US" dirty="0"/>
            </a:br>
            <a:r>
              <a:rPr lang="en-US" dirty="0"/>
              <a:t>Really Hard!</a:t>
            </a: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FA306C7E-F324-E145-9810-6C9CE32C0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70" y="4139110"/>
            <a:ext cx="2570479" cy="599441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/>
              <a:t>IBM Q superconducting quantum computer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AB0B405-9DD1-3E41-AB20-1ACB70FC3F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88" y="1145186"/>
            <a:ext cx="2338445" cy="2887980"/>
          </a:xfrm>
          <a:prstGeom prst="rect">
            <a:avLst/>
          </a:prstGeom>
        </p:spPr>
      </p:pic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751D2184-5CFA-F949-966A-65468E78A5B2}"/>
              </a:ext>
            </a:extLst>
          </p:cNvPr>
          <p:cNvSpPr txBox="1">
            <a:spLocks/>
          </p:cNvSpPr>
          <p:nvPr/>
        </p:nvSpPr>
        <p:spPr>
          <a:xfrm>
            <a:off x="3682038" y="1145187"/>
            <a:ext cx="5148063" cy="288798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Remarkable technological advances in qubit manufacturing in the past few years but: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The cost to build quantum processors is extremely high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It is difficult to add qubits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Qubit coherence is improving but will always be a fundamental challenge</a:t>
            </a:r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E3953E18-B927-7147-931F-BDD2B2ECF3EF}"/>
              </a:ext>
            </a:extLst>
          </p:cNvPr>
          <p:cNvSpPr txBox="1">
            <a:spLocks/>
          </p:cNvSpPr>
          <p:nvPr/>
        </p:nvSpPr>
        <p:spPr>
          <a:xfrm>
            <a:off x="3682038" y="3788229"/>
            <a:ext cx="5148064" cy="81141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609C"/>
                </a:solidFill>
              </a:rPr>
              <a:t>How can we use (multiple) unreliable quantum processors of intermediate size to reliably solve large computational problems? </a:t>
            </a:r>
          </a:p>
        </p:txBody>
      </p:sp>
    </p:spTree>
    <p:extLst>
      <p:ext uri="{BB962C8B-B14F-4D97-AF65-F5344CB8AC3E}">
        <p14:creationId xmlns:p14="http://schemas.microsoft.com/office/powerpoint/2010/main" val="18295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/>
          <a:lstStyle/>
          <a:p>
            <a:r>
              <a:rPr lang="en-US" dirty="0"/>
              <a:t>What We Want – Use Small Quantum Processors to Solve Large Problems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F4BB96-8169-2342-9816-1D2568A99E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800" y="1134070"/>
            <a:ext cx="5049702" cy="35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/>
          <a:lstStyle/>
          <a:p>
            <a:r>
              <a:rPr lang="en-US" dirty="0"/>
              <a:t>Idea: Cut a Large Quantum Circuit Into Multiple sub-Circuits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284E6B-77EB-D84A-B78F-F99A302CB041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795526FE-E036-5341-94F4-7CF083D88F84}"/>
              </a:ext>
            </a:extLst>
          </p:cNvPr>
          <p:cNvSpPr txBox="1">
            <a:spLocks/>
          </p:cNvSpPr>
          <p:nvPr/>
        </p:nvSpPr>
        <p:spPr>
          <a:xfrm>
            <a:off x="4343400" y="1308835"/>
            <a:ext cx="3435852" cy="359336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Evaluate this circuit on a device with 7 qubits?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028764-31DD-724B-8FF7-EBC3409ECB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330" y="2003146"/>
            <a:ext cx="2475534" cy="2019328"/>
          </a:xfrm>
          <a:prstGeom prst="rect">
            <a:avLst/>
          </a:prstGeom>
        </p:spPr>
      </p:pic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63766851-8884-8440-9C88-660908EA9DCD}"/>
              </a:ext>
            </a:extLst>
          </p:cNvPr>
          <p:cNvSpPr txBox="1">
            <a:spLocks/>
          </p:cNvSpPr>
          <p:nvPr/>
        </p:nvSpPr>
        <p:spPr>
          <a:xfrm>
            <a:off x="445510" y="1308835"/>
            <a:ext cx="2670979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/>
              <a:t>Original quantum circuit: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AD315-7ACD-C545-BC53-BBEE1CAFD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18" y="1698708"/>
            <a:ext cx="2945039" cy="224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144"/>
            <a:ext cx="8372901" cy="832945"/>
          </a:xfrm>
        </p:spPr>
        <p:txBody>
          <a:bodyPr/>
          <a:lstStyle/>
          <a:p>
            <a:r>
              <a:rPr lang="en-US" dirty="0"/>
              <a:t>Idea: Cut a Large Quantum Circuit Into Multiple sub-Circuits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284E6B-77EB-D84A-B78F-F99A302CB041}"/>
              </a:ext>
            </a:extLst>
          </p:cNvPr>
          <p:cNvSpPr txBox="1">
            <a:spLocks/>
          </p:cNvSpPr>
          <p:nvPr/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A1C3D1B-1FB8-0941-B827-3F567FE4DAAA}"/>
              </a:ext>
            </a:extLst>
          </p:cNvPr>
          <p:cNvCxnSpPr>
            <a:cxnSpLocks/>
          </p:cNvCxnSpPr>
          <p:nvPr/>
        </p:nvCxnSpPr>
        <p:spPr>
          <a:xfrm flipV="1">
            <a:off x="3500157" y="1978477"/>
            <a:ext cx="352662" cy="165117"/>
          </a:xfrm>
          <a:prstGeom prst="line">
            <a:avLst/>
          </a:prstGeom>
          <a:ln w="25400">
            <a:solidFill>
              <a:schemeClr val="tx2"/>
            </a:solidFill>
            <a:prstDash val="soli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399C66C-EBBC-B448-B475-499A268E5509}"/>
              </a:ext>
            </a:extLst>
          </p:cNvPr>
          <p:cNvCxnSpPr>
            <a:cxnSpLocks/>
          </p:cNvCxnSpPr>
          <p:nvPr/>
        </p:nvCxnSpPr>
        <p:spPr>
          <a:xfrm>
            <a:off x="3520741" y="3498466"/>
            <a:ext cx="346585" cy="134935"/>
          </a:xfrm>
          <a:prstGeom prst="line">
            <a:avLst/>
          </a:prstGeom>
          <a:ln w="25400">
            <a:solidFill>
              <a:schemeClr val="tx2"/>
            </a:solidFill>
            <a:prstDash val="soli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0" name="Picture 129">
            <a:extLst>
              <a:ext uri="{FF2B5EF4-FFF2-40B4-BE49-F238E27FC236}">
                <a16:creationId xmlns:a16="http://schemas.microsoft.com/office/drawing/2014/main" id="{880CFF9A-F912-FB4D-AD52-580C7C7076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189" y="3139950"/>
            <a:ext cx="1260306" cy="1028049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9836BA6A-C902-7C48-9269-12455200D9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189" y="1450429"/>
            <a:ext cx="1260306" cy="1028049"/>
          </a:xfrm>
          <a:prstGeom prst="rect">
            <a:avLst/>
          </a:prstGeom>
        </p:spPr>
      </p:pic>
      <p:sp>
        <p:nvSpPr>
          <p:cNvPr id="136" name="Content Placeholder 5">
            <a:extLst>
              <a:ext uri="{FF2B5EF4-FFF2-40B4-BE49-F238E27FC236}">
                <a16:creationId xmlns:a16="http://schemas.microsoft.com/office/drawing/2014/main" id="{603D1EB0-64F8-134C-8B41-DCBE4ECC1A41}"/>
              </a:ext>
            </a:extLst>
          </p:cNvPr>
          <p:cNvSpPr txBox="1">
            <a:spLocks/>
          </p:cNvSpPr>
          <p:nvPr/>
        </p:nvSpPr>
        <p:spPr>
          <a:xfrm>
            <a:off x="5443005" y="2916448"/>
            <a:ext cx="3238879" cy="116393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i="1" dirty="0" err="1"/>
              <a:t>Bravyi</a:t>
            </a:r>
            <a:r>
              <a:rPr lang="en-US" sz="1400" i="1" dirty="0"/>
              <a:t>, Smith, Smolin, Phys. Rev. X, 2016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i="1" dirty="0"/>
              <a:t>Harrow, </a:t>
            </a:r>
            <a:r>
              <a:rPr lang="en-US" sz="1400" i="1" dirty="0" err="1"/>
              <a:t>Ozols</a:t>
            </a:r>
            <a:r>
              <a:rPr lang="en-US" sz="1400" i="1" dirty="0"/>
              <a:t> et al., Semantic Scholar and private communication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E1161BD-DBCC-D74A-AB06-DEDA67F97F9A}"/>
              </a:ext>
            </a:extLst>
          </p:cNvPr>
          <p:cNvSpPr txBox="1">
            <a:spLocks/>
          </p:cNvSpPr>
          <p:nvPr/>
        </p:nvSpPr>
        <p:spPr>
          <a:xfrm>
            <a:off x="457199" y="1347980"/>
            <a:ext cx="1384241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rgbClr val="0070C0"/>
                </a:solidFill>
              </a:rPr>
              <a:t>Processor A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7024E94-5425-8242-B4B7-695D148B13A4}"/>
              </a:ext>
            </a:extLst>
          </p:cNvPr>
          <p:cNvSpPr txBox="1">
            <a:spLocks/>
          </p:cNvSpPr>
          <p:nvPr/>
        </p:nvSpPr>
        <p:spPr>
          <a:xfrm>
            <a:off x="457199" y="4040968"/>
            <a:ext cx="1384241" cy="3130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rgbClr val="0070C0"/>
                </a:solidFill>
              </a:rPr>
              <a:t>Processor B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24D31E8-37A4-304D-9246-BFB8E5AC4C6D}"/>
              </a:ext>
            </a:extLst>
          </p:cNvPr>
          <p:cNvSpPr txBox="1">
            <a:spLocks/>
          </p:cNvSpPr>
          <p:nvPr/>
        </p:nvSpPr>
        <p:spPr>
          <a:xfrm>
            <a:off x="5443006" y="1426150"/>
            <a:ext cx="3238879" cy="130721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Cost scales exponentially with number of wire and gate cuts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Need to find a clean cut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669A0-AB39-4345-9FD3-21D14EB56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30" y="1704961"/>
            <a:ext cx="3415148" cy="2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9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</Template>
  <TotalTime>2487</TotalTime>
  <Words>1092</Words>
  <Application>Microsoft Macintosh PowerPoint</Application>
  <PresentationFormat>On-screen Show (16:9)</PresentationFormat>
  <Paragraphs>309</Paragraphs>
  <Slides>22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Book Antiqua</vt:lpstr>
      <vt:lpstr>Calibri</vt:lpstr>
      <vt:lpstr>Wingdings</vt:lpstr>
      <vt:lpstr>presentation_16x9</vt:lpstr>
      <vt:lpstr>Equation</vt:lpstr>
      <vt:lpstr>Hybrid Quantum-Classical Computing Architectures</vt:lpstr>
      <vt:lpstr>What is Quantum Computing?</vt:lpstr>
      <vt:lpstr>Storing and Manipulating Classical vs. Quantum Information</vt:lpstr>
      <vt:lpstr>How a quantum computer works</vt:lpstr>
      <vt:lpstr>How do Quantum Technologies  Look Like?</vt:lpstr>
      <vt:lpstr>Building Quantum Computers is  Really Hard!</vt:lpstr>
      <vt:lpstr>What We Want – Use Small Quantum Processors to Solve Large Problems </vt:lpstr>
      <vt:lpstr>Idea: Cut a Large Quantum Circuit Into Multiple sub-Circuits</vt:lpstr>
      <vt:lpstr>Idea: Cut a Large Quantum Circuit Into Multiple sub-Circuits</vt:lpstr>
      <vt:lpstr>Idea: Cut a Large Quantum Circuit Into Multiple sub-Circuits</vt:lpstr>
      <vt:lpstr>Idea: Cut a Large Quantum Circuit Into Multiple sub-Circuits</vt:lpstr>
      <vt:lpstr>Idea: Cut a Large Quantum Circuit Into Multiple sub-Circuits</vt:lpstr>
      <vt:lpstr>Idea: Cut a Large Quantum Circuit Into Multiple sub-Circuits</vt:lpstr>
      <vt:lpstr>Combining the Outputs with Classical Postprocessing</vt:lpstr>
      <vt:lpstr>Combining the Outputs with Classical Postprocessing</vt:lpstr>
      <vt:lpstr>Combining the Outputs with Classical Postprocessing</vt:lpstr>
      <vt:lpstr>Combining the Outputs with Classical Postprocessing</vt:lpstr>
      <vt:lpstr>Quantum Circuit Evaluations with  Intel-QS on Theta Supercomputer</vt:lpstr>
      <vt:lpstr>Quantum Chemistry Circuit Evaluation With Intel-QS on Theta Supercomputer</vt:lpstr>
      <vt:lpstr>Weak Scaling with number of qubits and Gate Depth - Intel-QS on Theta</vt:lpstr>
      <vt:lpstr>Summary: Hybrid Quantum-Classical Computing Approach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Quantum-Classical Computing Architectures</dc:title>
  <dc:subject/>
  <dc:creator>Martin Suchara</dc:creator>
  <cp:keywords/>
  <dc:description/>
  <cp:lastModifiedBy>Suchara, Martin</cp:lastModifiedBy>
  <cp:revision>152</cp:revision>
  <cp:lastPrinted>2015-09-08T15:35:42Z</cp:lastPrinted>
  <dcterms:created xsi:type="dcterms:W3CDTF">2018-07-03T17:34:09Z</dcterms:created>
  <dcterms:modified xsi:type="dcterms:W3CDTF">2019-12-24T15:36:40Z</dcterms:modified>
  <cp:category/>
</cp:coreProperties>
</file>