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66" r:id="rId1"/>
  </p:sldMasterIdLst>
  <p:notesMasterIdLst>
    <p:notesMasterId r:id="rId40"/>
  </p:notesMasterIdLst>
  <p:handoutMasterIdLst>
    <p:handoutMasterId r:id="rId41"/>
  </p:handoutMasterIdLst>
  <p:sldIdLst>
    <p:sldId id="256" r:id="rId2"/>
    <p:sldId id="571" r:id="rId3"/>
    <p:sldId id="631" r:id="rId4"/>
    <p:sldId id="672" r:id="rId5"/>
    <p:sldId id="673" r:id="rId6"/>
    <p:sldId id="654" r:id="rId7"/>
    <p:sldId id="625" r:id="rId8"/>
    <p:sldId id="606" r:id="rId9"/>
    <p:sldId id="653" r:id="rId10"/>
    <p:sldId id="660" r:id="rId11"/>
    <p:sldId id="659" r:id="rId12"/>
    <p:sldId id="662" r:id="rId13"/>
    <p:sldId id="663" r:id="rId14"/>
    <p:sldId id="668" r:id="rId15"/>
    <p:sldId id="669" r:id="rId16"/>
    <p:sldId id="665" r:id="rId17"/>
    <p:sldId id="670" r:id="rId18"/>
    <p:sldId id="671" r:id="rId19"/>
    <p:sldId id="656" r:id="rId20"/>
    <p:sldId id="634" r:id="rId21"/>
    <p:sldId id="664" r:id="rId22"/>
    <p:sldId id="638" r:id="rId23"/>
    <p:sldId id="666" r:id="rId24"/>
    <p:sldId id="667" r:id="rId25"/>
    <p:sldId id="636" r:id="rId26"/>
    <p:sldId id="639" r:id="rId27"/>
    <p:sldId id="640" r:id="rId28"/>
    <p:sldId id="642" r:id="rId29"/>
    <p:sldId id="643" r:id="rId30"/>
    <p:sldId id="644" r:id="rId31"/>
    <p:sldId id="657" r:id="rId32"/>
    <p:sldId id="661" r:id="rId33"/>
    <p:sldId id="646" r:id="rId34"/>
    <p:sldId id="648" r:id="rId35"/>
    <p:sldId id="647" r:id="rId36"/>
    <p:sldId id="658" r:id="rId37"/>
    <p:sldId id="564" r:id="rId38"/>
    <p:sldId id="622" r:id="rId39"/>
  </p:sldIdLst>
  <p:sldSz cx="9144000" cy="6858000" type="screen4x3"/>
  <p:notesSz cx="7315200" cy="9601200"/>
  <p:embeddedFontLst>
    <p:embeddedFont>
      <p:font typeface="Book Antiqua" panose="02040602050305030304" pitchFamily="18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FFCC"/>
    <a:srgbClr val="33CC33"/>
    <a:srgbClr val="FF9900"/>
    <a:srgbClr val="FFDB69"/>
    <a:srgbClr val="CCFFFF"/>
    <a:srgbClr val="FF0066"/>
    <a:srgbClr val="816F05"/>
    <a:srgbClr val="9E8806"/>
    <a:srgbClr val="A36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3" autoAdjust="0"/>
    <p:restoredTop sz="90541" autoAdjust="0"/>
  </p:normalViewPr>
  <p:slideViewPr>
    <p:cSldViewPr>
      <p:cViewPr varScale="1">
        <p:scale>
          <a:sx n="102" d="100"/>
          <a:sy n="102" d="100"/>
        </p:scale>
        <p:origin x="12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r">
              <a:defRPr sz="1300"/>
            </a:lvl1pPr>
          </a:lstStyle>
          <a:p>
            <a:fld id="{045799F1-6FC5-4E6A-89ED-CB6CC96CCF07}" type="datetimeFigureOut">
              <a:rPr lang="en-US" smtClean="0"/>
              <a:pPr/>
              <a:t>12/24/19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r">
              <a:defRPr sz="1300"/>
            </a:lvl1pPr>
          </a:lstStyle>
          <a:p>
            <a:fld id="{A034ADC6-EDA0-4D69-96BC-C00B966CA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49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1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8037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1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fld id="{220546A9-8FB9-47BC-BBF1-02833F8B356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6267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5E38D-3592-4404-968B-3317C8895FBE}" type="slidenum">
              <a:rPr lang="zh-CN" altLang="en-US" smtClean="0"/>
              <a:pPr/>
              <a:t>1</a:t>
            </a:fld>
            <a:endParaRPr lang="en-US" altLang="zh-CN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10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11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12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13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14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15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16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17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18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19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2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-241636" algn="just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20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21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22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23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24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25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26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27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28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29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3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30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31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32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33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34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35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36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37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0B86C-5357-4DE4-9B0B-FEC556511D53}" type="slidenum">
              <a:rPr lang="zh-CN" altLang="en-US" smtClean="0"/>
              <a:pPr/>
              <a:t>38</a:t>
            </a:fld>
            <a:endParaRPr lang="en-US" altLang="zh-CN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4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5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6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7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8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7224-7688-4E7D-9623-079D2229305A}" type="slidenum">
              <a:rPr lang="zh-CN" altLang="en-US" smtClean="0"/>
              <a:pPr/>
              <a:t>9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36" indent="-241636" eaLnBrk="1" hangingPunct="1"/>
            <a:endParaRPr lang="en-US" baseline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CN" altLang="en-US" sz="24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0CAC-CFF9-40FF-AE79-7455A1552D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0412-2BC5-45A8-9350-C488A12090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DBDE-667A-42B1-B17C-3FD61C22A2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BBF8-0868-49BD-9242-A0D0A779A7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7AB07-E8CD-4CA7-A93A-D1E2A0ADB14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3BEF-A8F1-48E7-B412-DCFA685E2F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48005-52DB-4C58-A55F-820B02CFD0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9841F-7758-44E1-A19D-D6192228FF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E4B1-DEC3-4F05-A8E7-9CD1A03E62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DBB4-E9FC-474A-8144-C8D86347BC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9865-441C-4BF5-95D1-0B16C023AA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00A1-1AFE-4894-8DA4-DE0836F91E2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CN" altLang="en-US" sz="24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950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9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F5D2049E-00D8-4F00-87C1-A64F52B4B1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219200"/>
            <a:ext cx="8915400" cy="1371600"/>
          </a:xfrm>
        </p:spPr>
        <p:txBody>
          <a:bodyPr/>
          <a:lstStyle/>
          <a:p>
            <a:pPr algn="ctr" eaLnBrk="1" hangingPunct="1"/>
            <a:r>
              <a:rPr lang="en-US" altLang="zh-CN" dirty="0">
                <a:solidFill>
                  <a:srgbClr val="FF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Topological Subsystem Codes with Local Gauge Group Generators</a:t>
            </a:r>
            <a:endParaRPr lang="en-US" altLang="zh-CN" sz="2800" dirty="0">
              <a:solidFill>
                <a:srgbClr val="FF99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048000" y="2895600"/>
            <a:ext cx="28956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52400" y="2895600"/>
            <a:ext cx="28956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943600" y="2895600"/>
            <a:ext cx="28956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0" y="3422650"/>
            <a:ext cx="64008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500" kern="0" dirty="0">
                <a:latin typeface="Times New Roman" pitchFamily="18" charset="0"/>
              </a:rPr>
              <a:t>Martin Suchara</a:t>
            </a:r>
            <a:endParaRPr lang="en-US" sz="1000" kern="0" dirty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3500" kern="0" dirty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800" kern="0" dirty="0">
                <a:latin typeface="Times New Roman" pitchFamily="18" charset="0"/>
              </a:rPr>
              <a:t>in collaboration with: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800" kern="0" dirty="0">
                <a:latin typeface="Times New Roman" pitchFamily="18" charset="0"/>
              </a:rPr>
              <a:t>Sergey Bravyi and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800" kern="0" dirty="0">
                <a:latin typeface="Times New Roman" pitchFamily="18" charset="0"/>
              </a:rPr>
              <a:t>Barbara </a:t>
            </a:r>
            <a:r>
              <a:rPr lang="en-US" sz="2800" kern="0" dirty="0" err="1">
                <a:latin typeface="Times New Roman" pitchFamily="18" charset="0"/>
              </a:rPr>
              <a:t>Terhal</a:t>
            </a:r>
            <a:endParaRPr lang="en-US" sz="2800" kern="0" dirty="0">
              <a:latin typeface="Times New Roman" pitchFamily="18" charset="0"/>
            </a:endParaRPr>
          </a:p>
        </p:txBody>
      </p:sp>
      <p:pic>
        <p:nvPicPr>
          <p:cNvPr id="8" name="Picture 7" descr="Shiel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3580" y="4441155"/>
            <a:ext cx="1347019" cy="150244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December 08, 2010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4" y="4668715"/>
            <a:ext cx="2642212" cy="12630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Stabilizer Subsystem Codes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2724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Stabilizer  codes </a:t>
            </a:r>
            <a:r>
              <a:rPr lang="en-US" sz="2800" kern="0" dirty="0">
                <a:latin typeface="Arial" charset="0"/>
                <a:cs typeface="Arial" charset="0"/>
              </a:rPr>
              <a:t>characterized by the stabilizer group generated by 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Have     dimensional </a:t>
            </a:r>
            <a:r>
              <a:rPr lang="en-US" sz="2800" kern="0" dirty="0" err="1">
                <a:latin typeface="Arial" charset="0"/>
                <a:cs typeface="Arial" charset="0"/>
              </a:rPr>
              <a:t>codespace</a:t>
            </a:r>
            <a:r>
              <a:rPr lang="en-US" sz="2800" kern="0" dirty="0">
                <a:latin typeface="Arial" charset="0"/>
                <a:cs typeface="Arial" charset="0"/>
              </a:rPr>
              <a:t>: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     logical operators</a:t>
            </a:r>
          </a:p>
          <a:p>
            <a:pPr marL="471487" lvl="1" eaLnBrk="1" hangingPunct="1">
              <a:spcBef>
                <a:spcPts val="1200"/>
              </a:spcBef>
              <a:buClr>
                <a:srgbClr val="FF9900"/>
              </a:buClr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2" y="2661626"/>
            <a:ext cx="2106168" cy="45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53" y="2097024"/>
            <a:ext cx="2537126" cy="46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612458" y="3991355"/>
            <a:ext cx="8272462" cy="26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In 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subsystem codes </a:t>
            </a:r>
            <a:r>
              <a:rPr lang="en-US" sz="2800" kern="0" dirty="0">
                <a:latin typeface="Arial" charset="0"/>
                <a:cs typeface="Arial" charset="0"/>
              </a:rPr>
              <a:t>some “logical” </a:t>
            </a:r>
            <a:r>
              <a:rPr lang="en-US" sz="2800" kern="0" dirty="0" err="1">
                <a:latin typeface="Arial" charset="0"/>
                <a:cs typeface="Arial" charset="0"/>
              </a:rPr>
              <a:t>qubits</a:t>
            </a:r>
            <a:r>
              <a:rPr lang="en-US" sz="2800" kern="0" dirty="0">
                <a:latin typeface="Arial" charset="0"/>
                <a:cs typeface="Arial" charset="0"/>
              </a:rPr>
              <a:t> do not encode any information 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Can simplify decoding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Characterized by gauge group: stabilizers + </a:t>
            </a:r>
            <a:r>
              <a:rPr lang="en-US" sz="2800" kern="0" dirty="0" err="1">
                <a:latin typeface="Arial" charset="0"/>
                <a:cs typeface="Arial" charset="0"/>
              </a:rPr>
              <a:t>logicals</a:t>
            </a:r>
            <a:r>
              <a:rPr lang="en-US" sz="2800" kern="0" dirty="0">
                <a:latin typeface="Arial" charset="0"/>
                <a:cs typeface="Arial" charset="0"/>
              </a:rPr>
              <a:t> acting on gauge </a:t>
            </a:r>
            <a:r>
              <a:rPr lang="en-US" sz="2800" kern="0" dirty="0" err="1">
                <a:latin typeface="Arial" charset="0"/>
                <a:cs typeface="Arial" charset="0"/>
              </a:rPr>
              <a:t>qubits</a:t>
            </a:r>
            <a:endParaRPr lang="en-US" sz="2800" kern="0" dirty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28900"/>
            <a:ext cx="4554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30" y="3224421"/>
            <a:ext cx="500539" cy="38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0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Desired Code Properties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6738" y="3276600"/>
            <a:ext cx="8272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arabicPeriod" startAt="2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Topological properties of the code: stabilizer group has 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spatially local generators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77390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arabicPeriod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Syndromes can be extracted by measuring 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two-</a:t>
            </a:r>
            <a:r>
              <a:rPr lang="en-US" sz="2800" dirty="0" err="1">
                <a:solidFill>
                  <a:srgbClr val="FF9900"/>
                </a:solidFill>
                <a:latin typeface="Arial" charset="0"/>
                <a:cs typeface="Arial" charset="0"/>
              </a:rPr>
              <a:t>qubit</a:t>
            </a:r>
            <a:r>
              <a:rPr lang="en-US" sz="2800" kern="0" dirty="0">
                <a:latin typeface="Arial" charset="0"/>
                <a:cs typeface="Arial" charset="0"/>
              </a:rPr>
              <a:t> gauge operators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6738" y="5105400"/>
            <a:ext cx="8272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arabicPeriod" startAt="3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At least 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one logical </a:t>
            </a:r>
            <a:r>
              <a:rPr lang="en-US" sz="2800" dirty="0" err="1">
                <a:solidFill>
                  <a:srgbClr val="FF9900"/>
                </a:solidFill>
                <a:latin typeface="Arial" charset="0"/>
                <a:cs typeface="Arial" charset="0"/>
              </a:rPr>
              <a:t>qubit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>
                <a:latin typeface="Arial" charset="0"/>
                <a:cs typeface="Arial" charset="0"/>
              </a:rPr>
              <a:t>encoded</a:t>
            </a:r>
          </a:p>
        </p:txBody>
      </p:sp>
    </p:spTree>
    <p:extLst>
      <p:ext uri="{BB962C8B-B14F-4D97-AF65-F5344CB8AC3E}">
        <p14:creationId xmlns:p14="http://schemas.microsoft.com/office/powerpoint/2010/main" val="1950376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Kitaev’s</a:t>
            </a:r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Honeycomb Model on a Torus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2724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Link operators </a:t>
            </a:r>
            <a:r>
              <a:rPr lang="en-US" sz="2800" kern="0" dirty="0">
                <a:latin typeface="Arial" charset="0"/>
                <a:cs typeface="Arial" charset="0"/>
              </a:rPr>
              <a:t>XX, YY, and ZZ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 err="1">
                <a:latin typeface="Arial" charset="0"/>
                <a:cs typeface="Arial" charset="0"/>
              </a:rPr>
              <a:t>Anticommute</a:t>
            </a:r>
            <a:r>
              <a:rPr lang="en-US" sz="2800" kern="0" dirty="0"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latin typeface="Arial" charset="0"/>
                <a:cs typeface="Arial" charset="0"/>
              </a:rPr>
              <a:t>iff</a:t>
            </a:r>
            <a:r>
              <a:rPr lang="en-US" sz="2800" kern="0" dirty="0">
                <a:latin typeface="Arial" charset="0"/>
                <a:cs typeface="Arial" charset="0"/>
              </a:rPr>
              <a:t> share</a:t>
            </a:r>
          </a:p>
          <a:p>
            <a:pPr marL="471487" lvl="1" eaLnBrk="1" hangingPunct="1">
              <a:spcBef>
                <a:spcPts val="1200"/>
              </a:spcBef>
              <a:buClr>
                <a:srgbClr val="FF9900"/>
              </a:buClr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    one endpoint 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612458" y="3352800"/>
            <a:ext cx="8272462" cy="108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Has spatially local stabilizer</a:t>
            </a:r>
          </a:p>
          <a:p>
            <a:pPr lvl="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     generators (loop operators)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09600" y="4724400"/>
            <a:ext cx="8272462" cy="54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Two-</a:t>
            </a:r>
            <a:r>
              <a:rPr lang="en-US" sz="2800" kern="0" dirty="0" err="1">
                <a:latin typeface="Arial" charset="0"/>
                <a:cs typeface="Arial" charset="0"/>
              </a:rPr>
              <a:t>qubit</a:t>
            </a:r>
            <a:r>
              <a:rPr lang="en-US" sz="2800" kern="0" dirty="0">
                <a:latin typeface="Arial" charset="0"/>
                <a:cs typeface="Arial" charset="0"/>
              </a:rPr>
              <a:t> measurements determine syndromes 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" y="5486400"/>
            <a:ext cx="8272462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All loop operators commute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Does not encode any logical </a:t>
            </a:r>
            <a:r>
              <a:rPr lang="en-US" sz="2800" dirty="0" err="1">
                <a:solidFill>
                  <a:srgbClr val="FF9900"/>
                </a:solidFill>
                <a:latin typeface="Arial" charset="0"/>
                <a:cs typeface="Arial" charset="0"/>
              </a:rPr>
              <a:t>qubits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!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819900" y="2390775"/>
            <a:ext cx="0" cy="5238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7639050" y="2428875"/>
            <a:ext cx="0" cy="5238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7219950" y="3067050"/>
            <a:ext cx="0" cy="5238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343650" y="3086100"/>
            <a:ext cx="0" cy="5238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6800850" y="3800284"/>
            <a:ext cx="0" cy="5238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639050" y="3800283"/>
            <a:ext cx="0" cy="5238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8524875" y="2414587"/>
            <a:ext cx="0" cy="5238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8077200" y="3086099"/>
            <a:ext cx="0" cy="5238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8915400" y="3090862"/>
            <a:ext cx="0" cy="5238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8477250" y="3800282"/>
            <a:ext cx="0" cy="5238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6810375" y="2209800"/>
            <a:ext cx="447675" cy="1809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7242561" y="2909888"/>
            <a:ext cx="425064" cy="1952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7684271" y="2228850"/>
            <a:ext cx="402454" cy="1952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H="1">
            <a:off x="6815138" y="3590925"/>
            <a:ext cx="389323" cy="1905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7684269" y="3571875"/>
            <a:ext cx="447675" cy="1809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H="1">
            <a:off x="8086726" y="2876550"/>
            <a:ext cx="447674" cy="20002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8486775" y="3590925"/>
            <a:ext cx="447676" cy="20002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flipH="1">
            <a:off x="6343650" y="2924175"/>
            <a:ext cx="447675" cy="1809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H="1">
            <a:off x="7181850" y="4324157"/>
            <a:ext cx="447675" cy="1809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H="1">
            <a:off x="8096250" y="4324156"/>
            <a:ext cx="381001" cy="20498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7239000" y="2209800"/>
            <a:ext cx="409575" cy="23812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6819900" y="2914650"/>
            <a:ext cx="419100" cy="20955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8105774" y="2190750"/>
            <a:ext cx="409575" cy="23812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8548687" y="2876550"/>
            <a:ext cx="409575" cy="23812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8096250" y="3557394"/>
            <a:ext cx="409575" cy="23812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6329362" y="3562350"/>
            <a:ext cx="409575" cy="23812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7662862" y="2905125"/>
            <a:ext cx="419101" cy="20002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7181850" y="3562350"/>
            <a:ext cx="409575" cy="23812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7629525" y="4295581"/>
            <a:ext cx="409575" cy="23812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6819900" y="4262437"/>
            <a:ext cx="409575" cy="23812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Oval 90"/>
          <p:cNvSpPr/>
          <p:nvPr/>
        </p:nvSpPr>
        <p:spPr bwMode="auto">
          <a:xfrm>
            <a:off x="7153275" y="2124075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6705600" y="2305050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6705600" y="2819400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6248400" y="3009900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6248400" y="3467100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6705600" y="3705034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7109210" y="3467100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7543800" y="4171188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8001000" y="4438269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8382000" y="4191000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7153275" y="3009900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543800" y="2809875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7543800" y="2362200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8001000" y="2114550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8439150" y="2333625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8439150" y="2790825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8001000" y="2990850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7534275" y="3705034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8001000" y="3476625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8839200" y="3009900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8839200" y="3467100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8382000" y="3705034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7153275" y="4381500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705600" y="4171188"/>
            <a:ext cx="190500" cy="190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123" name="Straight Connector 122"/>
          <p:cNvCxnSpPr/>
          <p:nvPr/>
        </p:nvCxnSpPr>
        <p:spPr bwMode="auto">
          <a:xfrm flipH="1">
            <a:off x="6422458" y="1584960"/>
            <a:ext cx="447675" cy="1809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7844598" y="1539085"/>
            <a:ext cx="419100" cy="20955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5757670" y="2366962"/>
            <a:ext cx="0" cy="5238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6374457" y="171444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XX-link</a:t>
            </a:r>
            <a:endParaRPr lang="en-US" sz="2000" b="1" baseline="-25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683822" y="171672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YY-link</a:t>
            </a:r>
            <a:endParaRPr lang="en-US" sz="2000" b="1" baseline="-25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5757670" y="2428844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ZZ-link</a:t>
            </a:r>
            <a:endParaRPr lang="en-US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424590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Generalizing the 3-Valent Lattice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2724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Links connecting three sites – 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“triangles” 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Loop has an even number of incident links at each site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Loop operators </a:t>
            </a:r>
            <a:r>
              <a:rPr lang="en-US" sz="2800" dirty="0" err="1">
                <a:solidFill>
                  <a:srgbClr val="FF9900"/>
                </a:solidFill>
                <a:latin typeface="Arial" charset="0"/>
                <a:cs typeface="Arial" charset="0"/>
              </a:rPr>
              <a:t>anticommute</a:t>
            </a:r>
            <a:r>
              <a:rPr lang="en-US" sz="2800" kern="0" dirty="0"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latin typeface="Arial" charset="0"/>
                <a:cs typeface="Arial" charset="0"/>
              </a:rPr>
              <a:t>iff</a:t>
            </a:r>
            <a:r>
              <a:rPr lang="en-US" sz="2800" kern="0" dirty="0">
                <a:latin typeface="Arial" charset="0"/>
                <a:cs typeface="Arial" charset="0"/>
              </a:rPr>
              <a:t> they share odd number of triangles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70529" y="6047155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XY-link</a:t>
            </a:r>
            <a:endParaRPr lang="en-US" sz="2000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953000" y="6047155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ZZZ-link</a:t>
            </a:r>
            <a:endParaRPr lang="en-US" sz="2000" b="1" baseline="-25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14486" y="4983865"/>
            <a:ext cx="9057084" cy="857682"/>
          </a:xfrm>
          <a:prstGeom prst="rect">
            <a:avLst/>
          </a:prstGeom>
          <a:solidFill>
            <a:srgbClr val="FFC000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flipH="1">
            <a:off x="3454765" y="4983864"/>
            <a:ext cx="828709" cy="857682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4265814" y="5841546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 bwMode="auto">
          <a:xfrm>
            <a:off x="4643028" y="5746296"/>
            <a:ext cx="190500" cy="1905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283475" y="4983864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 bwMode="auto">
          <a:xfrm>
            <a:off x="4643028" y="4888614"/>
            <a:ext cx="190500" cy="1905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2590800" y="5841546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 bwMode="auto">
          <a:xfrm>
            <a:off x="2927532" y="5746296"/>
            <a:ext cx="190500" cy="1905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6486933" y="6600825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5155164" y="6570345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048000" y="5821432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514600" y="5808800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82323" y="5808800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ZX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953000" y="5807350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ZY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265814" y="4685187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ZY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953000" y="4685187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ZX</a:t>
            </a:r>
          </a:p>
        </p:txBody>
      </p:sp>
      <p:sp>
        <p:nvSpPr>
          <p:cNvPr id="99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 flipH="1">
            <a:off x="5129779" y="4986913"/>
            <a:ext cx="828709" cy="857682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952884" y="5841546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 bwMode="auto">
          <a:xfrm>
            <a:off x="6330098" y="5746296"/>
            <a:ext cx="190500" cy="1905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7645559" y="4983864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 bwMode="auto">
          <a:xfrm>
            <a:off x="8005112" y="4888614"/>
            <a:ext cx="190500" cy="1905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816851" y="4983864"/>
            <a:ext cx="828708" cy="86073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 bwMode="auto">
          <a:xfrm>
            <a:off x="7135955" y="5317455"/>
            <a:ext cx="190500" cy="1905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8509524" y="4970366"/>
            <a:ext cx="853585" cy="83698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 bwMode="auto">
          <a:xfrm>
            <a:off x="8853504" y="5283259"/>
            <a:ext cx="190500" cy="1905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888635" y="5004562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 bwMode="auto">
          <a:xfrm>
            <a:off x="1238725" y="4922810"/>
            <a:ext cx="190500" cy="1905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50465" y="5004562"/>
            <a:ext cx="838170" cy="87422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 bwMode="auto">
          <a:xfrm>
            <a:off x="369568" y="5351651"/>
            <a:ext cx="190500" cy="1905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743137" y="5004562"/>
            <a:ext cx="853585" cy="83698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 bwMode="auto">
          <a:xfrm>
            <a:off x="2087117" y="5317455"/>
            <a:ext cx="190500" cy="1905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3454765" y="5841546"/>
            <a:ext cx="4" cy="78785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282327" y="5841546"/>
            <a:ext cx="4" cy="78785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282323" y="4196010"/>
            <a:ext cx="4" cy="78785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7776364" y="6447265"/>
            <a:ext cx="686095" cy="36082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543800" y="606536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ZZ-link</a:t>
            </a:r>
            <a:endParaRPr lang="en-US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4061619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Generalizing the 3-Valent Lattice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2724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Links connecting three sites – 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“triangles” 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Loop has an even number of incident links at each site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Loop operators </a:t>
            </a:r>
            <a:r>
              <a:rPr lang="en-US" sz="2800" dirty="0" err="1">
                <a:solidFill>
                  <a:srgbClr val="FF9900"/>
                </a:solidFill>
                <a:latin typeface="Arial" charset="0"/>
                <a:cs typeface="Arial" charset="0"/>
              </a:rPr>
              <a:t>anticommute</a:t>
            </a:r>
            <a:r>
              <a:rPr lang="en-US" sz="2800" kern="0" dirty="0"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latin typeface="Arial" charset="0"/>
                <a:cs typeface="Arial" charset="0"/>
              </a:rPr>
              <a:t>iff</a:t>
            </a:r>
            <a:r>
              <a:rPr lang="en-US" sz="2800" kern="0" dirty="0">
                <a:latin typeface="Arial" charset="0"/>
                <a:cs typeface="Arial" charset="0"/>
              </a:rPr>
              <a:t> they share odd number of triangles</a:t>
            </a: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372896" y="3002189"/>
            <a:ext cx="6967538" cy="853619"/>
          </a:xfrm>
          <a:prstGeom prst="rect">
            <a:avLst/>
          </a:prstGeom>
          <a:solidFill>
            <a:srgbClr val="00B0F0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flipH="1">
            <a:off x="3454765" y="4983864"/>
            <a:ext cx="828709" cy="857682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4265814" y="5841546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1" idx="4"/>
          </p:cNvCxnSpPr>
          <p:nvPr/>
        </p:nvCxnSpPr>
        <p:spPr>
          <a:xfrm flipH="1" flipV="1">
            <a:off x="3454765" y="5841546"/>
            <a:ext cx="4" cy="78785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4282327" y="5841546"/>
            <a:ext cx="4" cy="78785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 bwMode="auto">
          <a:xfrm>
            <a:off x="4188225" y="6151960"/>
            <a:ext cx="190500" cy="1905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3359515" y="6140223"/>
            <a:ext cx="190500" cy="1905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283475" y="4983864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590800" y="5841546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282323" y="4196010"/>
            <a:ext cx="4" cy="78785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 bwMode="auto">
          <a:xfrm>
            <a:off x="4188225" y="4494687"/>
            <a:ext cx="190500" cy="1905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048000" y="5821432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ZX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48000" y="6416456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ZY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83475" y="641645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82323" y="5808800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ZY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265814" y="4685187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265814" y="4081190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ZY</a:t>
            </a:r>
          </a:p>
        </p:txBody>
      </p:sp>
      <p:sp>
        <p:nvSpPr>
          <p:cNvPr id="34" name="Isosceles Triangle 33"/>
          <p:cNvSpPr/>
          <p:nvPr/>
        </p:nvSpPr>
        <p:spPr>
          <a:xfrm rot="16200000" flipH="1">
            <a:off x="3458568" y="6634356"/>
            <a:ext cx="828709" cy="818805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3417692" y="3360477"/>
            <a:ext cx="865787" cy="835533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3423489" y="2572272"/>
            <a:ext cx="4" cy="78785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 bwMode="auto">
          <a:xfrm>
            <a:off x="3329391" y="2870949"/>
            <a:ext cx="190500" cy="1905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743745" y="3682993"/>
            <a:ext cx="190500" cy="1905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3423772" y="1711542"/>
            <a:ext cx="829578" cy="86073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 bwMode="auto">
          <a:xfrm>
            <a:off x="3773869" y="2079498"/>
            <a:ext cx="190500" cy="1905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4250532" y="933327"/>
            <a:ext cx="4" cy="78785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 bwMode="auto">
          <a:xfrm>
            <a:off x="4156434" y="1232004"/>
            <a:ext cx="190500" cy="1905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3424124" y="-683240"/>
            <a:ext cx="4" cy="78785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4251686" y="-683240"/>
            <a:ext cx="4" cy="78785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9"/>
          <p:cNvSpPr/>
          <p:nvPr/>
        </p:nvSpPr>
        <p:spPr>
          <a:xfrm rot="16200000" flipH="1">
            <a:off x="3427927" y="109570"/>
            <a:ext cx="828709" cy="818805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370529" y="6047155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XY-link</a:t>
            </a:r>
            <a:endParaRPr lang="en-US" sz="2000" b="1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4953000" y="6047155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ZZZ-link</a:t>
            </a:r>
            <a:endParaRPr lang="en-US" sz="2000" b="1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6486933" y="6600825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55164" y="6570345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7776364" y="6447265"/>
            <a:ext cx="686095" cy="36082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543800" y="606536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ZZ-link</a:t>
            </a:r>
            <a:endParaRPr lang="en-US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57095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Generalizing the 3-Valent Lattice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2724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Links connecting three sites – 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“triangles” 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Loop has an even number of incident links at each site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Loop operators </a:t>
            </a:r>
            <a:r>
              <a:rPr lang="en-US" sz="2800" dirty="0" err="1">
                <a:solidFill>
                  <a:srgbClr val="FF9900"/>
                </a:solidFill>
                <a:latin typeface="Arial" charset="0"/>
                <a:cs typeface="Arial" charset="0"/>
              </a:rPr>
              <a:t>anticommute</a:t>
            </a:r>
            <a:r>
              <a:rPr lang="en-US" sz="2800" kern="0" dirty="0"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latin typeface="Arial" charset="0"/>
                <a:cs typeface="Arial" charset="0"/>
              </a:rPr>
              <a:t>iff</a:t>
            </a:r>
            <a:r>
              <a:rPr lang="en-US" sz="2800" kern="0" dirty="0">
                <a:latin typeface="Arial" charset="0"/>
                <a:cs typeface="Arial" charset="0"/>
              </a:rPr>
              <a:t> they share odd number of triangles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14486" y="4983865"/>
            <a:ext cx="9057084" cy="857682"/>
          </a:xfrm>
          <a:prstGeom prst="rect">
            <a:avLst/>
          </a:prstGeom>
          <a:solidFill>
            <a:srgbClr val="FFC000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372896" y="3002189"/>
            <a:ext cx="6967538" cy="853619"/>
          </a:xfrm>
          <a:prstGeom prst="rect">
            <a:avLst/>
          </a:prstGeom>
          <a:solidFill>
            <a:srgbClr val="00B0F0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flipH="1">
            <a:off x="3454765" y="4983864"/>
            <a:ext cx="828709" cy="857682"/>
          </a:xfrm>
          <a:prstGeom prst="triangle">
            <a:avLst>
              <a:gd name="adj" fmla="val 0"/>
            </a:avLst>
          </a:prstGeom>
          <a:pattFill prst="wdUpDiag">
            <a:fgClr>
              <a:srgbClr val="00B0F0"/>
            </a:fgClr>
            <a:bgClr>
              <a:srgbClr val="FFC000"/>
            </a:bgClr>
          </a:patt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4265814" y="5841546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1" idx="4"/>
          </p:cNvCxnSpPr>
          <p:nvPr/>
        </p:nvCxnSpPr>
        <p:spPr>
          <a:xfrm flipH="1" flipV="1">
            <a:off x="3454765" y="5841546"/>
            <a:ext cx="4" cy="78785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 bwMode="auto">
          <a:xfrm>
            <a:off x="4643028" y="5746296"/>
            <a:ext cx="190500" cy="1905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4282327" y="5841546"/>
            <a:ext cx="4" cy="78785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 bwMode="auto">
          <a:xfrm>
            <a:off x="4188225" y="6151960"/>
            <a:ext cx="190500" cy="1905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3359515" y="6140223"/>
            <a:ext cx="190500" cy="1905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283475" y="4983864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 bwMode="auto">
          <a:xfrm>
            <a:off x="4643028" y="4888614"/>
            <a:ext cx="190500" cy="1905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2590800" y="5841546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 bwMode="auto">
          <a:xfrm>
            <a:off x="2927532" y="5746296"/>
            <a:ext cx="190500" cy="1905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4282323" y="4196010"/>
            <a:ext cx="4" cy="78785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 bwMode="auto">
          <a:xfrm>
            <a:off x="4188225" y="4494687"/>
            <a:ext cx="190500" cy="1905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7" name="Rounded Rectangular Callout 86"/>
          <p:cNvSpPr>
            <a:spLocks noChangeArrowheads="1"/>
          </p:cNvSpPr>
          <p:nvPr/>
        </p:nvSpPr>
        <p:spPr bwMode="auto">
          <a:xfrm>
            <a:off x="6248400" y="3889321"/>
            <a:ext cx="2744429" cy="999293"/>
          </a:xfrm>
          <a:prstGeom prst="wedgeRoundRectCallout">
            <a:avLst>
              <a:gd name="adj1" fmla="val -129238"/>
              <a:gd name="adj2" fmla="val 117312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Intersecting loops </a:t>
            </a:r>
            <a:r>
              <a:rPr lang="en-US" sz="1900" b="1" dirty="0" err="1">
                <a:latin typeface="Arial" charset="0"/>
                <a:cs typeface="Arial" charset="0"/>
              </a:rPr>
              <a:t>anticommute</a:t>
            </a:r>
            <a:r>
              <a:rPr lang="en-US" sz="1900" b="1" dirty="0">
                <a:latin typeface="Arial" charset="0"/>
                <a:cs typeface="Arial" charset="0"/>
              </a:rPr>
              <a:t> at 3 sites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48000" y="5821432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X</a:t>
            </a:r>
            <a:r>
              <a:rPr lang="en-US" sz="1400" b="1" dirty="0"/>
              <a:t>/</a:t>
            </a:r>
            <a:r>
              <a:rPr lang="en-US" sz="1400" b="1" dirty="0">
                <a:solidFill>
                  <a:srgbClr val="00B0F0"/>
                </a:solidFill>
              </a:rPr>
              <a:t>Y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82323" y="5808800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Y</a:t>
            </a:r>
            <a:r>
              <a:rPr lang="en-US" sz="1400" b="1" dirty="0"/>
              <a:t>/</a:t>
            </a:r>
            <a:r>
              <a:rPr lang="en-US" sz="1400" b="1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265814" y="4685187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X</a:t>
            </a:r>
            <a:r>
              <a:rPr lang="en-US" sz="1400" b="1" dirty="0"/>
              <a:t>/</a:t>
            </a:r>
            <a:r>
              <a:rPr lang="en-US" sz="1400" b="1" dirty="0">
                <a:solidFill>
                  <a:srgbClr val="00B0F0"/>
                </a:solidFill>
              </a:rPr>
              <a:t>Y</a:t>
            </a: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70529" y="6047155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XY-link</a:t>
            </a:r>
            <a:endParaRPr lang="en-US" sz="2000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4953000" y="6047155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ZZZ-link</a:t>
            </a:r>
            <a:endParaRPr lang="en-US" sz="2000" b="1" baseline="-25000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6486933" y="6600825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155164" y="6570345"/>
            <a:ext cx="86396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776364" y="6447265"/>
            <a:ext cx="686095" cy="36082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43800" y="606536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ZZ-link</a:t>
            </a:r>
            <a:endParaRPr lang="en-US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570952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The Square-Octagonal Lattice</a:t>
            </a:r>
            <a:b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The Logical Operators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46890"/>
            <a:ext cx="7223760" cy="490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94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The Square-Octagonal Lattice</a:t>
            </a:r>
            <a:b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The Stabilizers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24730"/>
            <a:ext cx="6781800" cy="459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11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The Gauge Group Generators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6738" y="4419600"/>
            <a:ext cx="8272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Each triangle gives rise to a triple of generators: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66738" y="1676400"/>
            <a:ext cx="8501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Link operators of weight two: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2206753" y="5715000"/>
            <a:ext cx="685799" cy="632269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3810001" y="5714999"/>
            <a:ext cx="685799" cy="632269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5562600" y="5714998"/>
            <a:ext cx="685799" cy="632269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35525" y="556111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Z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35525" y="6193378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Z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26986" y="63370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Z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16501" y="6043168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Z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1672" y="5550478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Z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50276" y="635292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Z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77500" y="2999945"/>
            <a:ext cx="457203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4"/>
          <p:cNvSpPr txBox="1"/>
          <p:nvPr/>
        </p:nvSpPr>
        <p:spPr>
          <a:xfrm>
            <a:off x="2813473" y="28144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57" name="TextBox 4"/>
          <p:cNvSpPr txBox="1"/>
          <p:nvPr/>
        </p:nvSpPr>
        <p:spPr>
          <a:xfrm>
            <a:off x="2813473" y="3242846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59" name="Oval 58"/>
          <p:cNvSpPr/>
          <p:nvPr/>
        </p:nvSpPr>
        <p:spPr>
          <a:xfrm>
            <a:off x="2796603" y="2961845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796603" y="3407065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341328" y="3001688"/>
            <a:ext cx="457203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303227" y="2970121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4"/>
          <p:cNvSpPr txBox="1"/>
          <p:nvPr/>
        </p:nvSpPr>
        <p:spPr>
          <a:xfrm>
            <a:off x="1066800" y="281623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5" name="TextBox 4"/>
          <p:cNvSpPr txBox="1"/>
          <p:nvPr/>
        </p:nvSpPr>
        <p:spPr>
          <a:xfrm>
            <a:off x="1777301" y="2816232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68" name="Oval 67"/>
          <p:cNvSpPr/>
          <p:nvPr/>
        </p:nvSpPr>
        <p:spPr>
          <a:xfrm>
            <a:off x="1760431" y="2963588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480484" y="2993249"/>
            <a:ext cx="457203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4"/>
          <p:cNvSpPr txBox="1"/>
          <p:nvPr/>
        </p:nvSpPr>
        <p:spPr>
          <a:xfrm>
            <a:off x="3916457" y="323615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6" name="TextBox 4"/>
          <p:cNvSpPr txBox="1"/>
          <p:nvPr/>
        </p:nvSpPr>
        <p:spPr>
          <a:xfrm>
            <a:off x="3206530" y="3221849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78" name="Oval 77"/>
          <p:cNvSpPr/>
          <p:nvPr/>
        </p:nvSpPr>
        <p:spPr>
          <a:xfrm>
            <a:off x="3442383" y="3406902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899587" y="3400369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554323" y="2998012"/>
            <a:ext cx="457203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516222" y="2966445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4"/>
          <p:cNvSpPr txBox="1"/>
          <p:nvPr/>
        </p:nvSpPr>
        <p:spPr>
          <a:xfrm>
            <a:off x="4279795" y="28125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85" name="TextBox 4"/>
          <p:cNvSpPr txBox="1"/>
          <p:nvPr/>
        </p:nvSpPr>
        <p:spPr>
          <a:xfrm>
            <a:off x="4280369" y="322661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7" name="Oval 86"/>
          <p:cNvSpPr/>
          <p:nvPr/>
        </p:nvSpPr>
        <p:spPr>
          <a:xfrm>
            <a:off x="4516222" y="3411665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ctagon 47"/>
          <p:cNvSpPr/>
          <p:nvPr/>
        </p:nvSpPr>
        <p:spPr>
          <a:xfrm>
            <a:off x="6248399" y="2747980"/>
            <a:ext cx="947399" cy="947738"/>
          </a:xfrm>
          <a:prstGeom prst="octagon">
            <a:avLst>
              <a:gd name="adj" fmla="val 32838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524625" y="2711651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6273770" y="255042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52" name="TextBox 4"/>
          <p:cNvSpPr txBox="1"/>
          <p:nvPr/>
        </p:nvSpPr>
        <p:spPr>
          <a:xfrm>
            <a:off x="6887748" y="2533949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54" name="Oval 53"/>
          <p:cNvSpPr/>
          <p:nvPr/>
        </p:nvSpPr>
        <p:spPr>
          <a:xfrm>
            <a:off x="6870878" y="2709880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84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6" grpId="0"/>
      <p:bldP spid="57" grpId="0"/>
      <p:bldP spid="59" grpId="0" animBg="1"/>
      <p:bldP spid="61" grpId="0" animBg="1"/>
      <p:bldP spid="62" grpId="0" animBg="1"/>
      <p:bldP spid="63" grpId="0" animBg="1"/>
      <p:bldP spid="64" grpId="0"/>
      <p:bldP spid="65" grpId="0"/>
      <p:bldP spid="68" grpId="0" animBg="1"/>
      <p:bldP spid="71" grpId="0" animBg="1"/>
      <p:bldP spid="75" grpId="0"/>
      <p:bldP spid="76" grpId="0"/>
      <p:bldP spid="78" grpId="0" animBg="1"/>
      <p:bldP spid="79" grpId="0" animBg="1"/>
      <p:bldP spid="80" grpId="0" animBg="1"/>
      <p:bldP spid="81" grpId="0" animBg="1"/>
      <p:bldP spid="82" grpId="0"/>
      <p:bldP spid="85" grpId="0"/>
      <p:bldP spid="87" grpId="0" animBg="1"/>
      <p:bldP spid="49" grpId="0" animBg="1"/>
      <p:bldP spid="51" grpId="0"/>
      <p:bldP spid="52" grpId="0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76400"/>
            <a:ext cx="8348662" cy="609600"/>
          </a:xfrm>
        </p:spPr>
        <p:txBody>
          <a:bodyPr/>
          <a:lstStyle/>
          <a:p>
            <a:pPr marL="571500" indent="-571500" eaLnBrk="1" hangingPunct="1">
              <a:buClr>
                <a:srgbClr val="FF9900"/>
              </a:buClr>
              <a:buFont typeface="+mj-lt"/>
              <a:buAutoNum type="romanUcPeriod"/>
            </a:pPr>
            <a:r>
              <a:rPr lang="en-US" sz="2800" dirty="0">
                <a:latin typeface="Arial" charset="0"/>
                <a:cs typeface="Arial" charset="0"/>
              </a:rPr>
              <a:t>Construction of topological subsystem codes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6738" y="30480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romanUcPeriod" startAt="3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Experimental evaluation of the threshold</a:t>
            </a:r>
            <a:endParaRPr lang="en-US" sz="2400" i="1" dirty="0">
              <a:latin typeface="Arial" charset="0"/>
              <a:cs typeface="Arial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66738" y="36576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romanUcPeriod" startAt="4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Conclusion</a:t>
            </a:r>
            <a:endParaRPr lang="en-US" sz="2400" i="1" dirty="0">
              <a:latin typeface="Arial" charset="0"/>
              <a:cs typeface="Arial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66738" y="23622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+mj-lt"/>
              <a:buAutoNum type="romanUcPeriod" startAt="2"/>
              <a:tabLst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The five-squares code</a:t>
            </a:r>
          </a:p>
        </p:txBody>
      </p:sp>
    </p:spTree>
    <p:extLst>
      <p:ext uri="{BB962C8B-B14F-4D97-AF65-F5344CB8AC3E}">
        <p14:creationId xmlns:p14="http://schemas.microsoft.com/office/powerpoint/2010/main" val="258854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Quantum Error Correction (QEC)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6738" y="2667000"/>
            <a:ext cx="82724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Reliable quantum information storage and computation </a:t>
            </a:r>
            <a:r>
              <a:rPr lang="en-US" sz="2800" kern="0" dirty="0">
                <a:latin typeface="Arial" charset="0"/>
                <a:cs typeface="Arial" charset="0"/>
              </a:rPr>
              <a:t>with unreliable components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66738" y="3733800"/>
            <a:ext cx="8272462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Much more challenging than classically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Analog nature of quantum operations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New kinds of errors: </a:t>
            </a:r>
            <a:r>
              <a:rPr lang="en-US" sz="2800" kern="0" dirty="0">
                <a:latin typeface="Arial" charset="0"/>
                <a:cs typeface="Arial" charset="0"/>
              </a:rPr>
              <a:t>partial bit flips, phase flips, small shifts</a:t>
            </a:r>
          </a:p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endParaRPr lang="en-US" sz="2800" kern="0" dirty="0"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272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Need error correction to build a practical quantum computer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06" y="5890748"/>
            <a:ext cx="6072188" cy="62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The Five-Squares Lattice</a:t>
            </a:r>
            <a:b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The Logical Operators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9671"/>
            <a:ext cx="7486805" cy="508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079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Examples of Lattices (with Stabilizers)</a:t>
            </a:r>
            <a:b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Five-Squares Lattice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010400" cy="474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304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The Gauge Group Generators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6738" y="4876800"/>
            <a:ext cx="8272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Triangles: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66738" y="1676400"/>
            <a:ext cx="8501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Solid XY-links in squares, and ZZ-links connecting squares: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2206753" y="5715000"/>
            <a:ext cx="685799" cy="632269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3810001" y="5714999"/>
            <a:ext cx="685799" cy="632269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5562600" y="5714998"/>
            <a:ext cx="685799" cy="632269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35525" y="556111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Z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35525" y="6193378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Z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26986" y="63370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Z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16501" y="6043168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Z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1672" y="5550478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Z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50276" y="635292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Z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18128" y="3081056"/>
            <a:ext cx="457203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"/>
          <p:cNvSpPr txBox="1"/>
          <p:nvPr/>
        </p:nvSpPr>
        <p:spPr>
          <a:xfrm>
            <a:off x="6529962" y="2765898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  <p:sp>
        <p:nvSpPr>
          <p:cNvPr id="50" name="Oval 49"/>
          <p:cNvSpPr/>
          <p:nvPr/>
        </p:nvSpPr>
        <p:spPr>
          <a:xfrm>
            <a:off x="6637231" y="3042956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77500" y="2999945"/>
            <a:ext cx="457203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4"/>
          <p:cNvSpPr txBox="1"/>
          <p:nvPr/>
        </p:nvSpPr>
        <p:spPr>
          <a:xfrm>
            <a:off x="2813473" y="28144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57" name="TextBox 4"/>
          <p:cNvSpPr txBox="1"/>
          <p:nvPr/>
        </p:nvSpPr>
        <p:spPr>
          <a:xfrm>
            <a:off x="2813473" y="3242846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59" name="Oval 58"/>
          <p:cNvSpPr/>
          <p:nvPr/>
        </p:nvSpPr>
        <p:spPr>
          <a:xfrm>
            <a:off x="2796603" y="2961845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796603" y="3407065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341328" y="3001688"/>
            <a:ext cx="457203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303227" y="2970121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4"/>
          <p:cNvSpPr txBox="1"/>
          <p:nvPr/>
        </p:nvSpPr>
        <p:spPr>
          <a:xfrm>
            <a:off x="1066800" y="281623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5" name="TextBox 4"/>
          <p:cNvSpPr txBox="1"/>
          <p:nvPr/>
        </p:nvSpPr>
        <p:spPr>
          <a:xfrm>
            <a:off x="1777301" y="2816232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68" name="Oval 67"/>
          <p:cNvSpPr/>
          <p:nvPr/>
        </p:nvSpPr>
        <p:spPr>
          <a:xfrm>
            <a:off x="1760431" y="2963588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480484" y="2993249"/>
            <a:ext cx="457203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4"/>
          <p:cNvSpPr txBox="1"/>
          <p:nvPr/>
        </p:nvSpPr>
        <p:spPr>
          <a:xfrm>
            <a:off x="3916457" y="323615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6" name="TextBox 4"/>
          <p:cNvSpPr txBox="1"/>
          <p:nvPr/>
        </p:nvSpPr>
        <p:spPr>
          <a:xfrm>
            <a:off x="3206530" y="3221849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78" name="Oval 77"/>
          <p:cNvSpPr/>
          <p:nvPr/>
        </p:nvSpPr>
        <p:spPr>
          <a:xfrm>
            <a:off x="3442383" y="3406902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899587" y="3400369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554323" y="2998012"/>
            <a:ext cx="457203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516222" y="2966445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4"/>
          <p:cNvSpPr txBox="1"/>
          <p:nvPr/>
        </p:nvSpPr>
        <p:spPr>
          <a:xfrm>
            <a:off x="4279795" y="28125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85" name="TextBox 4"/>
          <p:cNvSpPr txBox="1"/>
          <p:nvPr/>
        </p:nvSpPr>
        <p:spPr>
          <a:xfrm>
            <a:off x="4280369" y="322661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7" name="Oval 86"/>
          <p:cNvSpPr/>
          <p:nvPr/>
        </p:nvSpPr>
        <p:spPr>
          <a:xfrm>
            <a:off x="4516222" y="3411665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980128" y="2314145"/>
            <a:ext cx="457203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extBox 4"/>
          <p:cNvSpPr txBox="1"/>
          <p:nvPr/>
        </p:nvSpPr>
        <p:spPr>
          <a:xfrm>
            <a:off x="6716495" y="25409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  <p:sp>
        <p:nvSpPr>
          <p:cNvPr id="96" name="Oval 95"/>
          <p:cNvSpPr/>
          <p:nvPr/>
        </p:nvSpPr>
        <p:spPr>
          <a:xfrm>
            <a:off x="6942027" y="2727798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96" idx="4"/>
            <a:endCxn id="50" idx="2"/>
          </p:cNvCxnSpPr>
          <p:nvPr/>
        </p:nvCxnSpPr>
        <p:spPr bwMode="auto">
          <a:xfrm flipH="1">
            <a:off x="6637231" y="2803998"/>
            <a:ext cx="342896" cy="2770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23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/>
      <p:bldP spid="50" grpId="0" animBg="1"/>
      <p:bldP spid="53" grpId="0" animBg="1"/>
      <p:bldP spid="56" grpId="0"/>
      <p:bldP spid="57" grpId="0"/>
      <p:bldP spid="59" grpId="0" animBg="1"/>
      <p:bldP spid="61" grpId="0" animBg="1"/>
      <p:bldP spid="62" grpId="0" animBg="1"/>
      <p:bldP spid="63" grpId="0" animBg="1"/>
      <p:bldP spid="64" grpId="0"/>
      <p:bldP spid="65" grpId="0"/>
      <p:bldP spid="68" grpId="0" animBg="1"/>
      <p:bldP spid="71" grpId="0" animBg="1"/>
      <p:bldP spid="75" grpId="0"/>
      <p:bldP spid="76" grpId="0"/>
      <p:bldP spid="78" grpId="0" animBg="1"/>
      <p:bldP spid="79" grpId="0" animBg="1"/>
      <p:bldP spid="80" grpId="0" animBg="1"/>
      <p:bldP spid="81" grpId="0" animBg="1"/>
      <p:bldP spid="82" grpId="0"/>
      <p:bldP spid="85" grpId="0"/>
      <p:bldP spid="87" grpId="0" animBg="1"/>
      <p:bldP spid="89" grpId="0" animBg="1"/>
      <p:bldP spid="94" grpId="0"/>
      <p:bldP spid="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The Stabilizers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17904" y="42311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1903" y="422883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67400" y="3990172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70118" y="4621138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96662" y="4618487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70118" y="5249319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8200" y="4621138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41716" y="501221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75715" y="500988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83312" y="444485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8549" y="480868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79805" y="444697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67899" y="480841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10556" y="44485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10556" y="481711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2286" y="44482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2286" y="481684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7904" y="20249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51903" y="202261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67400" y="1755380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096662" y="2383695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470118" y="3014527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38200" y="2386346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341716" y="277742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75715" y="277509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83312" y="221006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78549" y="257389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02286" y="22134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02286" y="258205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191490" y="5050965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953552" y="48768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41646" y="523824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31928" y="4878349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31928" y="524693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641676" y="2386346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268220" y="1755380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902918" y="1755251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529462" y="1752600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902918" y="2383432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162400" y="2383566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41676" y="3014795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8220" y="3012144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641676" y="3642976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901158" y="3643110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527702" y="3012144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162400" y="3012015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162400" y="3640196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269240" y="4275745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903938" y="4275616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530482" y="4272965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748925" y="199885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82924" y="199652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10826" y="221466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141577" y="22162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85234" y="199347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9233" y="199114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17894" y="199647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451893" y="199414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78224" y="283231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873461" y="319614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074717" y="283443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062811" y="319587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770550" y="283386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65787" y="31976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67043" y="28359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955137" y="319742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964663" y="220971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952757" y="257115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63078" y="34651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951172" y="382661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882987" y="345858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878224" y="38224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883478" y="220256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878715" y="256639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1819" y="404252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105818" y="40401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98002" y="38387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40659" y="384741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138261" y="404257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472260" y="404023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398058" y="403473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732057" y="403240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38200" y="175538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baseline="-25000" dirty="0"/>
          </a:p>
        </p:txBody>
      </p:sp>
      <p:sp>
        <p:nvSpPr>
          <p:cNvPr id="100" name="TextBox 99"/>
          <p:cNvSpPr txBox="1"/>
          <p:nvPr/>
        </p:nvSpPr>
        <p:spPr>
          <a:xfrm>
            <a:off x="838200" y="39624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  <a:endParaRPr lang="en-US" sz="2000" b="1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631068" y="175538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  <a:endParaRPr lang="en-US" sz="2000" b="1" baseline="-25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3678402" y="4966271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baseline="-25000" dirty="0"/>
          </a:p>
        </p:txBody>
      </p:sp>
      <p:sp>
        <p:nvSpPr>
          <p:cNvPr id="103" name="Rectangle 3"/>
          <p:cNvSpPr txBox="1">
            <a:spLocks noChangeArrowheads="1"/>
          </p:cNvSpPr>
          <p:nvPr/>
        </p:nvSpPr>
        <p:spPr bwMode="auto">
          <a:xfrm>
            <a:off x="598235" y="5791200"/>
            <a:ext cx="740276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How to measure them?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endParaRPr lang="en-US" sz="2800" kern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03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Measuring the Stabilizers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392395" y="31823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  <a:endParaRPr lang="en-US" sz="2400" b="1" baseline="-25000" dirty="0"/>
          </a:p>
        </p:txBody>
      </p:sp>
      <p:sp>
        <p:nvSpPr>
          <p:cNvPr id="136" name="Rectangle 3"/>
          <p:cNvSpPr txBox="1">
            <a:spLocks noChangeArrowheads="1"/>
          </p:cNvSpPr>
          <p:nvPr/>
        </p:nvSpPr>
        <p:spPr bwMode="auto">
          <a:xfrm>
            <a:off x="598235" y="1600200"/>
            <a:ext cx="793616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To measure syndromes A, B, C, D need to take 8, 10, 40, and 4 two-</a:t>
            </a:r>
            <a:r>
              <a:rPr lang="en-US" sz="2800" kern="0" dirty="0" err="1">
                <a:latin typeface="Arial" charset="0"/>
                <a:cs typeface="Arial" charset="0"/>
              </a:rPr>
              <a:t>qubit</a:t>
            </a:r>
            <a:r>
              <a:rPr lang="en-US" sz="2800" kern="0" dirty="0">
                <a:latin typeface="Arial" charset="0"/>
                <a:cs typeface="Arial" charset="0"/>
              </a:rPr>
              <a:t> measurements</a:t>
            </a:r>
          </a:p>
        </p:txBody>
      </p:sp>
      <p:sp>
        <p:nvSpPr>
          <p:cNvPr id="138" name="Text Box 4"/>
          <p:cNvSpPr txBox="1">
            <a:spLocks noChangeArrowheads="1"/>
          </p:cNvSpPr>
          <p:nvPr/>
        </p:nvSpPr>
        <p:spPr bwMode="auto">
          <a:xfrm>
            <a:off x="2047054" y="5076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3188070" y="4224800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2266053" y="4224800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263872" y="5133693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342941" y="4232629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263873" y="3309656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Isosceles Triangle 167"/>
          <p:cNvSpPr/>
          <p:nvPr/>
        </p:nvSpPr>
        <p:spPr>
          <a:xfrm>
            <a:off x="2723256" y="3771838"/>
            <a:ext cx="451805" cy="44667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Isosceles Triangle 168"/>
          <p:cNvSpPr/>
          <p:nvPr/>
        </p:nvSpPr>
        <p:spPr>
          <a:xfrm>
            <a:off x="1800573" y="3771837"/>
            <a:ext cx="472824" cy="46079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Isosceles Triangle 169"/>
          <p:cNvSpPr/>
          <p:nvPr/>
        </p:nvSpPr>
        <p:spPr>
          <a:xfrm flipV="1">
            <a:off x="1800573" y="4689826"/>
            <a:ext cx="468731" cy="443866"/>
          </a:xfrm>
          <a:prstGeom prst="triangle">
            <a:avLst>
              <a:gd name="adj" fmla="val 96890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Isosceles Triangle 170"/>
          <p:cNvSpPr/>
          <p:nvPr/>
        </p:nvSpPr>
        <p:spPr>
          <a:xfrm flipV="1">
            <a:off x="2723256" y="4680704"/>
            <a:ext cx="465901" cy="45298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4"/>
          <p:cNvSpPr txBox="1"/>
          <p:nvPr/>
        </p:nvSpPr>
        <p:spPr>
          <a:xfrm>
            <a:off x="2656737" y="353831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175" name="TextBox 4"/>
          <p:cNvSpPr txBox="1"/>
          <p:nvPr/>
        </p:nvSpPr>
        <p:spPr>
          <a:xfrm>
            <a:off x="2024804" y="35557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76" name="TextBox 4"/>
          <p:cNvSpPr txBox="1"/>
          <p:nvPr/>
        </p:nvSpPr>
        <p:spPr>
          <a:xfrm>
            <a:off x="1605897" y="39850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177" name="TextBox 4"/>
          <p:cNvSpPr txBox="1"/>
          <p:nvPr/>
        </p:nvSpPr>
        <p:spPr>
          <a:xfrm>
            <a:off x="1611132" y="467431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78" name="TextBox 4"/>
          <p:cNvSpPr txBox="1"/>
          <p:nvPr/>
        </p:nvSpPr>
        <p:spPr>
          <a:xfrm>
            <a:off x="3078989" y="395000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79" name="TextBox 4"/>
          <p:cNvSpPr txBox="1"/>
          <p:nvPr/>
        </p:nvSpPr>
        <p:spPr>
          <a:xfrm>
            <a:off x="3085401" y="467907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180" name="TextBox 4"/>
          <p:cNvSpPr txBox="1"/>
          <p:nvPr/>
        </p:nvSpPr>
        <p:spPr>
          <a:xfrm>
            <a:off x="2028010" y="5054513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181" name="TextBox 4"/>
          <p:cNvSpPr txBox="1"/>
          <p:nvPr/>
        </p:nvSpPr>
        <p:spPr>
          <a:xfrm>
            <a:off x="2672154" y="505451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82" name="TextBox 4"/>
          <p:cNvSpPr txBox="1"/>
          <p:nvPr/>
        </p:nvSpPr>
        <p:spPr>
          <a:xfrm>
            <a:off x="2061772" y="417073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183" name="TextBox 4"/>
          <p:cNvSpPr txBox="1"/>
          <p:nvPr/>
        </p:nvSpPr>
        <p:spPr>
          <a:xfrm>
            <a:off x="2653531" y="41707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84" name="TextBox 4"/>
          <p:cNvSpPr txBox="1"/>
          <p:nvPr/>
        </p:nvSpPr>
        <p:spPr>
          <a:xfrm>
            <a:off x="2659943" y="4446561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185" name="TextBox 4"/>
          <p:cNvSpPr txBox="1"/>
          <p:nvPr/>
        </p:nvSpPr>
        <p:spPr>
          <a:xfrm>
            <a:off x="2048738" y="444798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5307254" y="31796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  <a:endParaRPr lang="en-US" sz="2400" b="1" baseline="-25000" dirty="0"/>
          </a:p>
        </p:txBody>
      </p:sp>
      <p:sp>
        <p:nvSpPr>
          <p:cNvPr id="189" name="Text Box 4"/>
          <p:cNvSpPr txBox="1">
            <a:spLocks noChangeArrowheads="1"/>
          </p:cNvSpPr>
          <p:nvPr/>
        </p:nvSpPr>
        <p:spPr bwMode="auto">
          <a:xfrm>
            <a:off x="5961913" y="5073567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7102929" y="4222092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6180912" y="4222092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6178731" y="5130985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257800" y="4229921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178732" y="3306948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Isosceles Triangle 194"/>
          <p:cNvSpPr/>
          <p:nvPr/>
        </p:nvSpPr>
        <p:spPr>
          <a:xfrm>
            <a:off x="6638115" y="3769130"/>
            <a:ext cx="451805" cy="44667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Isosceles Triangle 195"/>
          <p:cNvSpPr/>
          <p:nvPr/>
        </p:nvSpPr>
        <p:spPr>
          <a:xfrm>
            <a:off x="5715432" y="3769129"/>
            <a:ext cx="472824" cy="46079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Isosceles Triangle 196"/>
          <p:cNvSpPr/>
          <p:nvPr/>
        </p:nvSpPr>
        <p:spPr>
          <a:xfrm flipV="1">
            <a:off x="5715432" y="4687118"/>
            <a:ext cx="468731" cy="443866"/>
          </a:xfrm>
          <a:prstGeom prst="triangle">
            <a:avLst>
              <a:gd name="adj" fmla="val 96890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Isosceles Triangle 197"/>
          <p:cNvSpPr/>
          <p:nvPr/>
        </p:nvSpPr>
        <p:spPr>
          <a:xfrm flipV="1">
            <a:off x="6638115" y="4677996"/>
            <a:ext cx="465901" cy="45298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4"/>
          <p:cNvSpPr txBox="1"/>
          <p:nvPr/>
        </p:nvSpPr>
        <p:spPr>
          <a:xfrm>
            <a:off x="6571596" y="3535608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  <p:sp>
        <p:nvSpPr>
          <p:cNvPr id="200" name="TextBox 4"/>
          <p:cNvSpPr txBox="1"/>
          <p:nvPr/>
        </p:nvSpPr>
        <p:spPr>
          <a:xfrm>
            <a:off x="5867400" y="3553040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  <p:sp>
        <p:nvSpPr>
          <p:cNvPr id="201" name="TextBox 4"/>
          <p:cNvSpPr txBox="1"/>
          <p:nvPr/>
        </p:nvSpPr>
        <p:spPr>
          <a:xfrm>
            <a:off x="5486400" y="3982309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  <p:sp>
        <p:nvSpPr>
          <p:cNvPr id="202" name="TextBox 4"/>
          <p:cNvSpPr txBox="1"/>
          <p:nvPr/>
        </p:nvSpPr>
        <p:spPr>
          <a:xfrm>
            <a:off x="5486400" y="4671606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  <p:sp>
        <p:nvSpPr>
          <p:cNvPr id="203" name="TextBox 4"/>
          <p:cNvSpPr txBox="1"/>
          <p:nvPr/>
        </p:nvSpPr>
        <p:spPr>
          <a:xfrm>
            <a:off x="6993848" y="3947300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  <p:sp>
        <p:nvSpPr>
          <p:cNvPr id="204" name="TextBox 4"/>
          <p:cNvSpPr txBox="1"/>
          <p:nvPr/>
        </p:nvSpPr>
        <p:spPr>
          <a:xfrm>
            <a:off x="7000260" y="4676370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  <p:sp>
        <p:nvSpPr>
          <p:cNvPr id="205" name="TextBox 4"/>
          <p:cNvSpPr txBox="1"/>
          <p:nvPr/>
        </p:nvSpPr>
        <p:spPr>
          <a:xfrm>
            <a:off x="5867400" y="5051805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  <p:sp>
        <p:nvSpPr>
          <p:cNvPr id="206" name="TextBox 4"/>
          <p:cNvSpPr txBox="1"/>
          <p:nvPr/>
        </p:nvSpPr>
        <p:spPr>
          <a:xfrm>
            <a:off x="6587013" y="5051806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  <p:sp>
        <p:nvSpPr>
          <p:cNvPr id="207" name="TextBox 4"/>
          <p:cNvSpPr txBox="1"/>
          <p:nvPr/>
        </p:nvSpPr>
        <p:spPr>
          <a:xfrm>
            <a:off x="5958919" y="415345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08" name="TextBox 4"/>
          <p:cNvSpPr txBox="1"/>
          <p:nvPr/>
        </p:nvSpPr>
        <p:spPr>
          <a:xfrm>
            <a:off x="6568390" y="414123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209" name="TextBox 4"/>
          <p:cNvSpPr txBox="1"/>
          <p:nvPr/>
        </p:nvSpPr>
        <p:spPr>
          <a:xfrm>
            <a:off x="6566023" y="4434313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10" name="TextBox 4"/>
          <p:cNvSpPr txBox="1"/>
          <p:nvPr/>
        </p:nvSpPr>
        <p:spPr>
          <a:xfrm>
            <a:off x="5965255" y="44534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6369232" y="3726048"/>
            <a:ext cx="76200" cy="76200"/>
          </a:xfrm>
          <a:prstGeom prst="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5911697" y="3950008"/>
            <a:ext cx="76200" cy="76200"/>
          </a:xfrm>
          <a:prstGeom prst="rect">
            <a:avLst/>
          </a:prstGeom>
          <a:solidFill>
            <a:srgbClr val="00B050"/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5677332" y="4407177"/>
            <a:ext cx="76200" cy="76200"/>
          </a:xfrm>
          <a:prstGeom prst="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5904769" y="4873659"/>
            <a:ext cx="76200" cy="76200"/>
          </a:xfrm>
          <a:prstGeom prst="rect">
            <a:avLst/>
          </a:prstGeom>
          <a:solidFill>
            <a:srgbClr val="00B050"/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6367021" y="5092885"/>
            <a:ext cx="76200" cy="76200"/>
          </a:xfrm>
          <a:prstGeom prst="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7059674" y="4393619"/>
            <a:ext cx="76200" cy="76200"/>
          </a:xfrm>
          <a:prstGeom prst="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6832965" y="3939548"/>
            <a:ext cx="76200" cy="76200"/>
          </a:xfrm>
          <a:prstGeom prst="rect">
            <a:avLst/>
          </a:prstGeom>
          <a:solidFill>
            <a:srgbClr val="00B050"/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6852442" y="4866390"/>
            <a:ext cx="76200" cy="76200"/>
          </a:xfrm>
          <a:prstGeom prst="rect">
            <a:avLst/>
          </a:prstGeom>
          <a:solidFill>
            <a:srgbClr val="00B050"/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6600015" y="4386802"/>
            <a:ext cx="76200" cy="76200"/>
          </a:xfrm>
          <a:prstGeom prst="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6140631" y="4383713"/>
            <a:ext cx="76200" cy="76200"/>
          </a:xfrm>
          <a:prstGeom prst="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57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The Stabilizers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17904" y="42311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1903" y="422883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67400" y="3990172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70118" y="4621138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96662" y="4618487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70118" y="5249319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8200" y="4621138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41716" y="501221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75715" y="500988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83312" y="444485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8549" y="480868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79805" y="444697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67899" y="480841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10556" y="44485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10556" y="481711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2286" y="44482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2286" y="481684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7904" y="20249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51903" y="202261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67400" y="1755380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096662" y="2383695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470118" y="3014527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38200" y="2386346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341716" y="277742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75715" y="277509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83312" y="221006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78549" y="257389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02286" y="22134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02286" y="258205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267690" y="5050965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029752" y="48768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17846" y="523824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08128" y="4878349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08128" y="524693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Z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717876" y="2386346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344420" y="1755380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979118" y="1755251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605662" y="1752600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979118" y="2383432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38600" y="2383566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717876" y="3014795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344420" y="3012144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717876" y="3642976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977358" y="3643110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603902" y="3012144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238600" y="3012015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238600" y="3640196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5440" y="4275745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980138" y="4275616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606682" y="4272965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825125" y="199885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59124" y="199652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87026" y="221466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17777" y="22162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461434" y="199347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95433" y="199114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94094" y="199647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28093" y="199414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954424" y="283231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949661" y="319614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150917" y="283443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39011" y="319587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46750" y="283386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41987" y="31976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043243" y="28359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031337" y="319742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40863" y="220971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28957" y="257115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39278" y="34651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027372" y="382661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959187" y="345858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954424" y="38224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59678" y="220256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954915" y="256639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848019" y="404252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182018" y="40401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74202" y="38387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216859" y="384741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14461" y="404257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548460" y="404023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474258" y="403473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08257" y="403240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38200" y="175538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baseline="-25000" dirty="0"/>
          </a:p>
        </p:txBody>
      </p:sp>
      <p:sp>
        <p:nvSpPr>
          <p:cNvPr id="100" name="TextBox 99"/>
          <p:cNvSpPr txBox="1"/>
          <p:nvPr/>
        </p:nvSpPr>
        <p:spPr>
          <a:xfrm>
            <a:off x="838200" y="39624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  <a:endParaRPr lang="en-US" sz="2000" b="1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707268" y="175538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  <a:endParaRPr lang="en-US" sz="2000" b="1" baseline="-25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3754602" y="4966271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baseline="-25000" dirty="0"/>
          </a:p>
        </p:txBody>
      </p:sp>
      <p:sp>
        <p:nvSpPr>
          <p:cNvPr id="103" name="Rectangle 3"/>
          <p:cNvSpPr txBox="1">
            <a:spLocks noChangeArrowheads="1"/>
          </p:cNvSpPr>
          <p:nvPr/>
        </p:nvSpPr>
        <p:spPr bwMode="auto">
          <a:xfrm>
            <a:off x="598235" y="5715000"/>
            <a:ext cx="740276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How to use them to correct errors? Correct X and Z errors separately.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endParaRPr lang="en-US" sz="2800" kern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93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Correcting X Errors</a:t>
            </a:r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2801543" y="4749032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1879526" y="4749032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1877345" y="5657925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956414" y="4756861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1877346" y="3833888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1839245" y="3802321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TextBox 4"/>
          <p:cNvSpPr txBox="1"/>
          <p:nvPr/>
        </p:nvSpPr>
        <p:spPr>
          <a:xfrm>
            <a:off x="1602818" y="364843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5" name="TextBox 4"/>
          <p:cNvSpPr txBox="1"/>
          <p:nvPr/>
        </p:nvSpPr>
        <p:spPr>
          <a:xfrm>
            <a:off x="2313319" y="364843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36" name="TextBox 4"/>
          <p:cNvSpPr txBox="1"/>
          <p:nvPr/>
        </p:nvSpPr>
        <p:spPr>
          <a:xfrm>
            <a:off x="2313319" y="407678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37" name="TextBox 4"/>
          <p:cNvSpPr txBox="1"/>
          <p:nvPr/>
        </p:nvSpPr>
        <p:spPr>
          <a:xfrm>
            <a:off x="1603392" y="40624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38" name="TextBox 4"/>
          <p:cNvSpPr txBox="1"/>
          <p:nvPr/>
        </p:nvSpPr>
        <p:spPr>
          <a:xfrm>
            <a:off x="838200" y="448363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339" name="TextBox 4"/>
          <p:cNvSpPr txBox="1"/>
          <p:nvPr/>
        </p:nvSpPr>
        <p:spPr>
          <a:xfrm>
            <a:off x="1220800" y="448364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40" name="TextBox 4"/>
          <p:cNvSpPr txBox="1"/>
          <p:nvPr/>
        </p:nvSpPr>
        <p:spPr>
          <a:xfrm>
            <a:off x="1223183" y="514764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341" name="TextBox 4"/>
          <p:cNvSpPr txBox="1"/>
          <p:nvPr/>
        </p:nvSpPr>
        <p:spPr>
          <a:xfrm>
            <a:off x="838200" y="514764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342" name="TextBox 4"/>
          <p:cNvSpPr txBox="1"/>
          <p:nvPr/>
        </p:nvSpPr>
        <p:spPr>
          <a:xfrm>
            <a:off x="2686050" y="448363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TextBox 4"/>
          <p:cNvSpPr txBox="1"/>
          <p:nvPr/>
        </p:nvSpPr>
        <p:spPr>
          <a:xfrm>
            <a:off x="3068650" y="448364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344" name="TextBox 4"/>
          <p:cNvSpPr txBox="1"/>
          <p:nvPr/>
        </p:nvSpPr>
        <p:spPr>
          <a:xfrm>
            <a:off x="3071033" y="514764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sp>
        <p:nvSpPr>
          <p:cNvPr id="345" name="TextBox 4"/>
          <p:cNvSpPr txBox="1"/>
          <p:nvPr/>
        </p:nvSpPr>
        <p:spPr>
          <a:xfrm>
            <a:off x="2686050" y="514764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346" name="TextBox 4"/>
          <p:cNvSpPr txBox="1"/>
          <p:nvPr/>
        </p:nvSpPr>
        <p:spPr>
          <a:xfrm>
            <a:off x="1536031" y="557874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</a:p>
        </p:txBody>
      </p:sp>
      <p:sp>
        <p:nvSpPr>
          <p:cNvPr id="347" name="TextBox 4"/>
          <p:cNvSpPr txBox="1"/>
          <p:nvPr/>
        </p:nvSpPr>
        <p:spPr>
          <a:xfrm>
            <a:off x="2325899" y="557874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348" name="TextBox 4"/>
          <p:cNvSpPr txBox="1"/>
          <p:nvPr/>
        </p:nvSpPr>
        <p:spPr>
          <a:xfrm>
            <a:off x="2325899" y="600710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</a:p>
        </p:txBody>
      </p:sp>
      <p:sp>
        <p:nvSpPr>
          <p:cNvPr id="349" name="TextBox 4"/>
          <p:cNvSpPr txBox="1"/>
          <p:nvPr/>
        </p:nvSpPr>
        <p:spPr>
          <a:xfrm>
            <a:off x="1536605" y="59928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350" name="TextBox 4"/>
          <p:cNvSpPr txBox="1"/>
          <p:nvPr/>
        </p:nvSpPr>
        <p:spPr>
          <a:xfrm>
            <a:off x="1800397" y="44839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351" name="TextBox 4"/>
          <p:cNvSpPr txBox="1"/>
          <p:nvPr/>
        </p:nvSpPr>
        <p:spPr>
          <a:xfrm>
            <a:off x="2054460" y="448363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52" name="TextBox 4"/>
          <p:cNvSpPr txBox="1"/>
          <p:nvPr/>
        </p:nvSpPr>
        <p:spPr>
          <a:xfrm>
            <a:off x="2054460" y="514763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353" name="TextBox 4"/>
          <p:cNvSpPr txBox="1"/>
          <p:nvPr/>
        </p:nvSpPr>
        <p:spPr>
          <a:xfrm>
            <a:off x="1800397" y="51479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409" name="Oval 408"/>
          <p:cNvSpPr/>
          <p:nvPr/>
        </p:nvSpPr>
        <p:spPr>
          <a:xfrm>
            <a:off x="2764897" y="4715215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918314" y="4715215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Rectangle 3"/>
          <p:cNvSpPr txBox="1">
            <a:spLocks noChangeArrowheads="1"/>
          </p:cNvSpPr>
          <p:nvPr/>
        </p:nvSpPr>
        <p:spPr bwMode="auto">
          <a:xfrm>
            <a:off x="3831693" y="3749312"/>
            <a:ext cx="4136231" cy="177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Only need to correct errors X</a:t>
            </a:r>
            <a:r>
              <a:rPr lang="en-US" sz="2800" kern="0" baseline="-25000" dirty="0">
                <a:latin typeface="Arial" charset="0"/>
                <a:cs typeface="Arial" charset="0"/>
              </a:rPr>
              <a:t>1</a:t>
            </a:r>
            <a:r>
              <a:rPr lang="en-US" sz="2800" kern="0" dirty="0">
                <a:latin typeface="Arial" charset="0"/>
                <a:cs typeface="Arial" charset="0"/>
              </a:rPr>
              <a:t>, X</a:t>
            </a:r>
            <a:r>
              <a:rPr lang="en-US" sz="2800" kern="0" baseline="-25000" dirty="0">
                <a:latin typeface="Arial" charset="0"/>
                <a:cs typeface="Arial" charset="0"/>
              </a:rPr>
              <a:t>5</a:t>
            </a:r>
            <a:r>
              <a:rPr lang="en-US" sz="2800" kern="0" dirty="0">
                <a:latin typeface="Arial" charset="0"/>
                <a:cs typeface="Arial" charset="0"/>
              </a:rPr>
              <a:t>, X</a:t>
            </a:r>
            <a:r>
              <a:rPr lang="en-US" sz="2800" kern="0" baseline="-25000" dirty="0">
                <a:latin typeface="Arial" charset="0"/>
                <a:cs typeface="Arial" charset="0"/>
              </a:rPr>
              <a:t>9</a:t>
            </a:r>
            <a:r>
              <a:rPr lang="en-US" sz="2800" kern="0" dirty="0">
                <a:latin typeface="Arial" charset="0"/>
                <a:cs typeface="Arial" charset="0"/>
              </a:rPr>
              <a:t>, X</a:t>
            </a:r>
            <a:r>
              <a:rPr lang="en-US" sz="2800" kern="0" baseline="-25000" dirty="0">
                <a:latin typeface="Arial" charset="0"/>
                <a:cs typeface="Arial" charset="0"/>
              </a:rPr>
              <a:t>13</a:t>
            </a:r>
            <a:r>
              <a:rPr lang="en-US" sz="2800" kern="0" dirty="0">
                <a:latin typeface="Arial" charset="0"/>
                <a:cs typeface="Arial" charset="0"/>
              </a:rPr>
              <a:t>, and X</a:t>
            </a:r>
            <a:r>
              <a:rPr lang="en-US" sz="2800" kern="0" baseline="-25000" dirty="0">
                <a:latin typeface="Arial" charset="0"/>
                <a:cs typeface="Arial" charset="0"/>
              </a:rPr>
              <a:t>17</a:t>
            </a:r>
            <a:r>
              <a:rPr lang="en-US" sz="2800" kern="0" dirty="0">
                <a:latin typeface="Arial" charset="0"/>
                <a:cs typeface="Arial" charset="0"/>
              </a:rPr>
              <a:t>.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endParaRPr lang="en-US" sz="2800" kern="0" dirty="0">
              <a:latin typeface="Arial" charset="0"/>
              <a:cs typeface="Arial" charset="0"/>
            </a:endParaRPr>
          </a:p>
        </p:txBody>
      </p:sp>
      <p:sp>
        <p:nvSpPr>
          <p:cNvPr id="413" name="Rectangle 3"/>
          <p:cNvSpPr txBox="1">
            <a:spLocks noChangeArrowheads="1"/>
          </p:cNvSpPr>
          <p:nvPr/>
        </p:nvSpPr>
        <p:spPr bwMode="auto">
          <a:xfrm>
            <a:off x="822960" y="1712847"/>
            <a:ext cx="7696200" cy="64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Consider an arbitrary X error: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endParaRPr lang="en-US" sz="2800" kern="0" dirty="0">
              <a:latin typeface="Arial" charset="0"/>
              <a:cs typeface="Arial" charset="0"/>
            </a:endParaRPr>
          </a:p>
        </p:txBody>
      </p:sp>
      <p:sp>
        <p:nvSpPr>
          <p:cNvPr id="420" name="Rectangle 3"/>
          <p:cNvSpPr txBox="1">
            <a:spLocks noChangeArrowheads="1"/>
          </p:cNvSpPr>
          <p:nvPr/>
        </p:nvSpPr>
        <p:spPr bwMode="auto">
          <a:xfrm>
            <a:off x="3864769" y="5324832"/>
            <a:ext cx="4136231" cy="116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Easy to do with syndrome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endParaRPr lang="en-US" sz="2800" kern="0" dirty="0">
              <a:latin typeface="Arial" charset="0"/>
              <a:cs typeface="Arial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5903914" y="5887075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TextBox 4"/>
          <p:cNvSpPr txBox="1"/>
          <p:nvPr/>
        </p:nvSpPr>
        <p:spPr>
          <a:xfrm>
            <a:off x="5622132" y="574836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  <p:sp>
        <p:nvSpPr>
          <p:cNvPr id="423" name="TextBox 4"/>
          <p:cNvSpPr txBox="1"/>
          <p:nvPr/>
        </p:nvSpPr>
        <p:spPr>
          <a:xfrm>
            <a:off x="6311987" y="575074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  <p:sp>
        <p:nvSpPr>
          <p:cNvPr id="424" name="TextBox 4"/>
          <p:cNvSpPr txBox="1"/>
          <p:nvPr/>
        </p:nvSpPr>
        <p:spPr>
          <a:xfrm>
            <a:off x="6304843" y="61838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  <p:sp>
        <p:nvSpPr>
          <p:cNvPr id="425" name="TextBox 4"/>
          <p:cNvSpPr txBox="1"/>
          <p:nvPr/>
        </p:nvSpPr>
        <p:spPr>
          <a:xfrm>
            <a:off x="5639374" y="617671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  <p:sp>
        <p:nvSpPr>
          <p:cNvPr id="427" name="Rectangle 426"/>
          <p:cNvSpPr/>
          <p:nvPr/>
        </p:nvSpPr>
        <p:spPr>
          <a:xfrm>
            <a:off x="987533" y="2524096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1406636" y="2935441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1468548" y="28297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430" name="Rectangle 429"/>
          <p:cNvSpPr/>
          <p:nvPr/>
        </p:nvSpPr>
        <p:spPr>
          <a:xfrm>
            <a:off x="2345794" y="2536333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TextBox 430"/>
          <p:cNvSpPr txBox="1"/>
          <p:nvPr/>
        </p:nvSpPr>
        <p:spPr>
          <a:xfrm>
            <a:off x="2826809" y="2841977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XY =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iZ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2826809" y="23622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433" name="Rectangle 432"/>
          <p:cNvSpPr/>
          <p:nvPr/>
        </p:nvSpPr>
        <p:spPr>
          <a:xfrm>
            <a:off x="3869794" y="2536333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TextBox 433"/>
          <p:cNvSpPr txBox="1"/>
          <p:nvPr/>
        </p:nvSpPr>
        <p:spPr>
          <a:xfrm>
            <a:off x="4350809" y="2841977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XY =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iZ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5" name="TextBox 434"/>
          <p:cNvSpPr txBox="1"/>
          <p:nvPr/>
        </p:nvSpPr>
        <p:spPr>
          <a:xfrm>
            <a:off x="3581400" y="23622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436" name="TextBox 435"/>
          <p:cNvSpPr txBox="1"/>
          <p:nvPr/>
        </p:nvSpPr>
        <p:spPr>
          <a:xfrm>
            <a:off x="4350809" y="2362200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XY =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iZ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37" name="Straight Connector 436"/>
          <p:cNvCxnSpPr/>
          <p:nvPr/>
        </p:nvCxnSpPr>
        <p:spPr>
          <a:xfrm>
            <a:off x="2802997" y="2541895"/>
            <a:ext cx="0" cy="431646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38" name="Oval 437"/>
          <p:cNvSpPr/>
          <p:nvPr/>
        </p:nvSpPr>
        <p:spPr>
          <a:xfrm>
            <a:off x="2764897" y="2947678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Oval 438"/>
          <p:cNvSpPr/>
          <p:nvPr/>
        </p:nvSpPr>
        <p:spPr>
          <a:xfrm>
            <a:off x="2764897" y="2498233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0" name="Straight Connector 439"/>
          <p:cNvCxnSpPr/>
          <p:nvPr/>
        </p:nvCxnSpPr>
        <p:spPr>
          <a:xfrm>
            <a:off x="4326997" y="2541895"/>
            <a:ext cx="0" cy="431646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41" name="Oval 440"/>
          <p:cNvSpPr/>
          <p:nvPr/>
        </p:nvSpPr>
        <p:spPr>
          <a:xfrm>
            <a:off x="4288897" y="2947678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2" name="Straight Connector 441"/>
          <p:cNvCxnSpPr/>
          <p:nvPr/>
        </p:nvCxnSpPr>
        <p:spPr>
          <a:xfrm flipV="1">
            <a:off x="3869794" y="2536333"/>
            <a:ext cx="419103" cy="6533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43" name="Oval 442"/>
          <p:cNvSpPr/>
          <p:nvPr/>
        </p:nvSpPr>
        <p:spPr>
          <a:xfrm>
            <a:off x="3831693" y="2504766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Oval 443"/>
          <p:cNvSpPr/>
          <p:nvPr/>
        </p:nvSpPr>
        <p:spPr>
          <a:xfrm>
            <a:off x="4288897" y="2498233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Isosceles Triangle 76"/>
          <p:cNvSpPr/>
          <p:nvPr/>
        </p:nvSpPr>
        <p:spPr>
          <a:xfrm>
            <a:off x="2342689" y="4298574"/>
            <a:ext cx="451805" cy="446675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>
            <a:off x="1409977" y="4296070"/>
            <a:ext cx="472824" cy="460791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 flipV="1">
            <a:off x="1409977" y="5214059"/>
            <a:ext cx="468731" cy="443866"/>
          </a:xfrm>
          <a:prstGeom prst="triangle">
            <a:avLst>
              <a:gd name="adj" fmla="val 9689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/>
          <p:cNvSpPr/>
          <p:nvPr/>
        </p:nvSpPr>
        <p:spPr>
          <a:xfrm flipV="1">
            <a:off x="2335642" y="5204937"/>
            <a:ext cx="465901" cy="452988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839245" y="4710932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839245" y="5624588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6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4" grpId="0"/>
      <p:bldP spid="335" grpId="0"/>
      <p:bldP spid="336" grpId="0"/>
      <p:bldP spid="337" grpId="0"/>
      <p:bldP spid="338" grpId="0"/>
      <p:bldP spid="339" grpId="0"/>
      <p:bldP spid="340" grpId="0"/>
      <p:bldP spid="341" grpId="0"/>
      <p:bldP spid="342" grpId="0"/>
      <p:bldP spid="343" grpId="0"/>
      <p:bldP spid="344" grpId="0"/>
      <p:bldP spid="345" grpId="0"/>
      <p:bldP spid="346" grpId="0"/>
      <p:bldP spid="347" grpId="0"/>
      <p:bldP spid="348" grpId="0"/>
      <p:bldP spid="349" grpId="0"/>
      <p:bldP spid="350" grpId="0"/>
      <p:bldP spid="351" grpId="0"/>
      <p:bldP spid="352" grpId="0"/>
      <p:bldP spid="353" grpId="0"/>
      <p:bldP spid="409" grpId="0" animBg="1"/>
      <p:bldP spid="410" grpId="0" animBg="1"/>
      <p:bldP spid="412" grpId="0"/>
      <p:bldP spid="420" grpId="0"/>
      <p:bldP spid="421" grpId="0" animBg="1"/>
      <p:bldP spid="422" grpId="0"/>
      <p:bldP spid="423" grpId="0"/>
      <p:bldP spid="424" grpId="0"/>
      <p:bldP spid="425" grpId="0"/>
      <p:bldP spid="81" grpId="0" animBg="1"/>
      <p:bldP spid="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Correcting Z Errors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3628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" name="Rectangle 3"/>
          <p:cNvSpPr txBox="1">
            <a:spLocks noChangeArrowheads="1"/>
          </p:cNvSpPr>
          <p:nvPr/>
        </p:nvSpPr>
        <p:spPr bwMode="auto">
          <a:xfrm>
            <a:off x="3831693" y="1853480"/>
            <a:ext cx="4136231" cy="177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Similarly, only need to consider Z</a:t>
            </a:r>
            <a:r>
              <a:rPr lang="en-US" sz="2800" kern="0" baseline="-25000" dirty="0">
                <a:latin typeface="Arial" charset="0"/>
                <a:cs typeface="Arial" charset="0"/>
              </a:rPr>
              <a:t>1</a:t>
            </a:r>
            <a:r>
              <a:rPr lang="en-US" sz="2800" kern="0" dirty="0">
                <a:latin typeface="Arial" charset="0"/>
                <a:cs typeface="Arial" charset="0"/>
              </a:rPr>
              <a:t>, Z</a:t>
            </a:r>
            <a:r>
              <a:rPr lang="en-US" sz="2800" kern="0" baseline="-25000" dirty="0">
                <a:latin typeface="Arial" charset="0"/>
                <a:cs typeface="Arial" charset="0"/>
              </a:rPr>
              <a:t>2</a:t>
            </a:r>
            <a:r>
              <a:rPr lang="en-US" sz="2800" kern="0" dirty="0">
                <a:latin typeface="Arial" charset="0"/>
                <a:cs typeface="Arial" charset="0"/>
              </a:rPr>
              <a:t>, Z</a:t>
            </a:r>
            <a:r>
              <a:rPr lang="en-US" sz="2800" kern="0" baseline="-25000" dirty="0">
                <a:latin typeface="Arial" charset="0"/>
                <a:cs typeface="Arial" charset="0"/>
              </a:rPr>
              <a:t>4</a:t>
            </a:r>
            <a:r>
              <a:rPr lang="en-US" sz="2800" kern="0" dirty="0">
                <a:latin typeface="Arial" charset="0"/>
                <a:cs typeface="Arial" charset="0"/>
              </a:rPr>
              <a:t>, Z</a:t>
            </a:r>
            <a:r>
              <a:rPr lang="en-US" sz="2800" kern="0" baseline="-25000" dirty="0">
                <a:latin typeface="Arial" charset="0"/>
                <a:cs typeface="Arial" charset="0"/>
              </a:rPr>
              <a:t>19</a:t>
            </a:r>
            <a:r>
              <a:rPr lang="en-US" sz="2800" kern="0" dirty="0">
                <a:latin typeface="Arial" charset="0"/>
                <a:cs typeface="Arial" charset="0"/>
              </a:rPr>
              <a:t>, and Z</a:t>
            </a:r>
            <a:r>
              <a:rPr lang="en-US" sz="2800" kern="0" baseline="-25000" dirty="0">
                <a:latin typeface="Arial" charset="0"/>
                <a:cs typeface="Arial" charset="0"/>
              </a:rPr>
              <a:t>20</a:t>
            </a:r>
            <a:r>
              <a:rPr lang="en-US" sz="2800" kern="0" dirty="0">
                <a:latin typeface="Arial" charset="0"/>
                <a:cs typeface="Arial" charset="0"/>
              </a:rPr>
              <a:t>.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endParaRPr lang="en-US" sz="2800" kern="0" dirty="0">
              <a:latin typeface="Arial" charset="0"/>
              <a:cs typeface="Arial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2801541" y="2777000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879524" y="2777000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877343" y="3685893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956412" y="2784829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877344" y="1861856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1839243" y="1830289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274397" y="1830289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1840329" y="4104993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2296446" y="4100230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4"/>
          <p:cNvSpPr txBox="1"/>
          <p:nvPr/>
        </p:nvSpPr>
        <p:spPr>
          <a:xfrm>
            <a:off x="1602816" y="16764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36" name="TextBox 4"/>
          <p:cNvSpPr txBox="1"/>
          <p:nvPr/>
        </p:nvSpPr>
        <p:spPr>
          <a:xfrm>
            <a:off x="2313317" y="16764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7" name="TextBox 4"/>
          <p:cNvSpPr txBox="1"/>
          <p:nvPr/>
        </p:nvSpPr>
        <p:spPr>
          <a:xfrm>
            <a:off x="2313317" y="210475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38" name="TextBox 4"/>
          <p:cNvSpPr txBox="1"/>
          <p:nvPr/>
        </p:nvSpPr>
        <p:spPr>
          <a:xfrm>
            <a:off x="1603390" y="20904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39" name="TextBox 4"/>
          <p:cNvSpPr txBox="1"/>
          <p:nvPr/>
        </p:nvSpPr>
        <p:spPr>
          <a:xfrm>
            <a:off x="838198" y="251160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40" name="TextBox 4"/>
          <p:cNvSpPr txBox="1"/>
          <p:nvPr/>
        </p:nvSpPr>
        <p:spPr>
          <a:xfrm>
            <a:off x="1220798" y="251160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41" name="TextBox 4"/>
          <p:cNvSpPr txBox="1"/>
          <p:nvPr/>
        </p:nvSpPr>
        <p:spPr>
          <a:xfrm>
            <a:off x="1223181" y="317560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42" name="TextBox 4"/>
          <p:cNvSpPr txBox="1"/>
          <p:nvPr/>
        </p:nvSpPr>
        <p:spPr>
          <a:xfrm>
            <a:off x="838198" y="317560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43" name="TextBox 4"/>
          <p:cNvSpPr txBox="1"/>
          <p:nvPr/>
        </p:nvSpPr>
        <p:spPr>
          <a:xfrm>
            <a:off x="2686048" y="25116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TextBox 4"/>
          <p:cNvSpPr txBox="1"/>
          <p:nvPr/>
        </p:nvSpPr>
        <p:spPr>
          <a:xfrm>
            <a:off x="3068648" y="251160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145" name="TextBox 4"/>
          <p:cNvSpPr txBox="1"/>
          <p:nvPr/>
        </p:nvSpPr>
        <p:spPr>
          <a:xfrm>
            <a:off x="3071031" y="317560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sp>
        <p:nvSpPr>
          <p:cNvPr id="146" name="TextBox 4"/>
          <p:cNvSpPr txBox="1"/>
          <p:nvPr/>
        </p:nvSpPr>
        <p:spPr>
          <a:xfrm>
            <a:off x="2686048" y="317560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147" name="TextBox 4"/>
          <p:cNvSpPr txBox="1"/>
          <p:nvPr/>
        </p:nvSpPr>
        <p:spPr>
          <a:xfrm>
            <a:off x="1536029" y="360671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</a:p>
        </p:txBody>
      </p:sp>
      <p:sp>
        <p:nvSpPr>
          <p:cNvPr id="148" name="TextBox 4"/>
          <p:cNvSpPr txBox="1"/>
          <p:nvPr/>
        </p:nvSpPr>
        <p:spPr>
          <a:xfrm>
            <a:off x="2325897" y="360671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149" name="TextBox 4"/>
          <p:cNvSpPr txBox="1"/>
          <p:nvPr/>
        </p:nvSpPr>
        <p:spPr>
          <a:xfrm>
            <a:off x="2325897" y="403507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</a:p>
        </p:txBody>
      </p:sp>
      <p:sp>
        <p:nvSpPr>
          <p:cNvPr id="150" name="TextBox 4"/>
          <p:cNvSpPr txBox="1"/>
          <p:nvPr/>
        </p:nvSpPr>
        <p:spPr>
          <a:xfrm>
            <a:off x="1536603" y="402077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151" name="TextBox 4"/>
          <p:cNvSpPr txBox="1"/>
          <p:nvPr/>
        </p:nvSpPr>
        <p:spPr>
          <a:xfrm>
            <a:off x="1800395" y="25118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52" name="TextBox 4"/>
          <p:cNvSpPr txBox="1"/>
          <p:nvPr/>
        </p:nvSpPr>
        <p:spPr>
          <a:xfrm>
            <a:off x="2054458" y="251160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53" name="TextBox 4"/>
          <p:cNvSpPr txBox="1"/>
          <p:nvPr/>
        </p:nvSpPr>
        <p:spPr>
          <a:xfrm>
            <a:off x="2054458" y="317560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154" name="TextBox 4"/>
          <p:cNvSpPr txBox="1"/>
          <p:nvPr/>
        </p:nvSpPr>
        <p:spPr>
          <a:xfrm>
            <a:off x="1800395" y="317589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669642" y="389859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003641" y="389626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7819138" y="3657600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821856" y="4288566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8448400" y="4285915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7821856" y="4916747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189938" y="4288566"/>
            <a:ext cx="314600" cy="315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7693454" y="467964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8027453" y="46773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7435050" y="411228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430287" y="44761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631543" y="411440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7619637" y="44758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8062294" y="41159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62294" y="4484539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8254024" y="41156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8254024" y="448427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173" name="Rectangle 3"/>
          <p:cNvSpPr txBox="1">
            <a:spLocks noChangeArrowheads="1"/>
          </p:cNvSpPr>
          <p:nvPr/>
        </p:nvSpPr>
        <p:spPr bwMode="auto">
          <a:xfrm>
            <a:off x="3864769" y="3521579"/>
            <a:ext cx="3325169" cy="146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And Z</a:t>
            </a:r>
            <a:r>
              <a:rPr lang="en-US" sz="2800" kern="0" baseline="-25000" dirty="0">
                <a:latin typeface="Arial" charset="0"/>
                <a:cs typeface="Arial" charset="0"/>
              </a:rPr>
              <a:t>4 </a:t>
            </a:r>
            <a:r>
              <a:rPr lang="en-US" sz="2800" kern="0" dirty="0">
                <a:latin typeface="Arial" charset="0"/>
                <a:cs typeface="Arial" charset="0"/>
              </a:rPr>
              <a:t>is corrected using stabilizer B 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endParaRPr lang="en-US" sz="2800" kern="0" dirty="0">
              <a:latin typeface="Arial" charset="0"/>
              <a:cs typeface="Arial" charset="0"/>
            </a:endParaRPr>
          </a:p>
        </p:txBody>
      </p:sp>
      <p:sp>
        <p:nvSpPr>
          <p:cNvPr id="174" name="Rectangle 3"/>
          <p:cNvSpPr txBox="1">
            <a:spLocks noChangeArrowheads="1"/>
          </p:cNvSpPr>
          <p:nvPr/>
        </p:nvSpPr>
        <p:spPr bwMode="auto">
          <a:xfrm>
            <a:off x="822960" y="5599312"/>
            <a:ext cx="7696200" cy="103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How do the remaining stabilizers act on the errors?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endParaRPr lang="en-US" sz="2800" kern="0" dirty="0">
              <a:latin typeface="Arial" charset="0"/>
              <a:cs typeface="Arial" charset="0"/>
            </a:endParaRPr>
          </a:p>
        </p:txBody>
      </p:sp>
      <p:sp>
        <p:nvSpPr>
          <p:cNvPr id="71" name="Isosceles Triangle 70"/>
          <p:cNvSpPr/>
          <p:nvPr/>
        </p:nvSpPr>
        <p:spPr>
          <a:xfrm>
            <a:off x="2336727" y="2333171"/>
            <a:ext cx="451805" cy="446675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/>
          <p:cNvSpPr/>
          <p:nvPr/>
        </p:nvSpPr>
        <p:spPr>
          <a:xfrm>
            <a:off x="1414044" y="2319055"/>
            <a:ext cx="472824" cy="460791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/>
          <p:cNvSpPr/>
          <p:nvPr/>
        </p:nvSpPr>
        <p:spPr>
          <a:xfrm flipV="1">
            <a:off x="1414044" y="3237044"/>
            <a:ext cx="468731" cy="443866"/>
          </a:xfrm>
          <a:prstGeom prst="triangle">
            <a:avLst>
              <a:gd name="adj" fmla="val 9689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/>
          <p:cNvSpPr/>
          <p:nvPr/>
        </p:nvSpPr>
        <p:spPr>
          <a:xfrm flipV="1">
            <a:off x="2336727" y="3237266"/>
            <a:ext cx="465901" cy="452988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839243" y="2280956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435621" y="368091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  <a:endParaRPr lang="en-US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073244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Correcting Z Errors</a:t>
            </a:r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62148"/>
            <a:ext cx="3924326" cy="396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24048"/>
            <a:ext cx="3942633" cy="39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2" name="Rounded Rectangular Callout 381"/>
          <p:cNvSpPr>
            <a:spLocks noChangeArrowheads="1"/>
          </p:cNvSpPr>
          <p:nvPr/>
        </p:nvSpPr>
        <p:spPr bwMode="auto">
          <a:xfrm>
            <a:off x="3505200" y="1447800"/>
            <a:ext cx="2322873" cy="466727"/>
          </a:xfrm>
          <a:prstGeom prst="wedgeRoundRectCallout">
            <a:avLst>
              <a:gd name="adj1" fmla="val -75140"/>
              <a:gd name="adj2" fmla="val 58906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Potential Z errors</a:t>
            </a:r>
          </a:p>
        </p:txBody>
      </p:sp>
      <p:sp>
        <p:nvSpPr>
          <p:cNvPr id="384" name="Rounded Rectangular Callout 383"/>
          <p:cNvSpPr>
            <a:spLocks noChangeArrowheads="1"/>
          </p:cNvSpPr>
          <p:nvPr/>
        </p:nvSpPr>
        <p:spPr bwMode="auto">
          <a:xfrm>
            <a:off x="3496901" y="1447800"/>
            <a:ext cx="2322873" cy="466727"/>
          </a:xfrm>
          <a:prstGeom prst="wedgeRoundRectCallout">
            <a:avLst>
              <a:gd name="adj1" fmla="val -64479"/>
              <a:gd name="adj2" fmla="val 62988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Potential Z errors</a:t>
            </a:r>
          </a:p>
        </p:txBody>
      </p:sp>
      <p:sp>
        <p:nvSpPr>
          <p:cNvPr id="386" name="Rounded Rectangular Callout 385"/>
          <p:cNvSpPr>
            <a:spLocks noChangeArrowheads="1"/>
          </p:cNvSpPr>
          <p:nvPr/>
        </p:nvSpPr>
        <p:spPr bwMode="auto">
          <a:xfrm>
            <a:off x="3505200" y="1447800"/>
            <a:ext cx="2322873" cy="466727"/>
          </a:xfrm>
          <a:prstGeom prst="wedgeRoundRectCallout">
            <a:avLst>
              <a:gd name="adj1" fmla="val 80270"/>
              <a:gd name="adj2" fmla="val 103804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Potential Z errors</a:t>
            </a:r>
          </a:p>
        </p:txBody>
      </p:sp>
      <p:sp>
        <p:nvSpPr>
          <p:cNvPr id="388" name="Rounded Rectangular Callout 387"/>
          <p:cNvSpPr>
            <a:spLocks noChangeArrowheads="1"/>
          </p:cNvSpPr>
          <p:nvPr/>
        </p:nvSpPr>
        <p:spPr bwMode="auto">
          <a:xfrm>
            <a:off x="3505200" y="1447800"/>
            <a:ext cx="2322873" cy="466727"/>
          </a:xfrm>
          <a:prstGeom prst="wedgeRoundRectCallout">
            <a:avLst>
              <a:gd name="adj1" fmla="val 67968"/>
              <a:gd name="adj2" fmla="val 107886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Potential Z errors</a:t>
            </a:r>
          </a:p>
        </p:txBody>
      </p:sp>
      <p:sp>
        <p:nvSpPr>
          <p:cNvPr id="389" name="Rectangle 3"/>
          <p:cNvSpPr txBox="1">
            <a:spLocks noChangeArrowheads="1"/>
          </p:cNvSpPr>
          <p:nvPr/>
        </p:nvSpPr>
        <p:spPr bwMode="auto">
          <a:xfrm>
            <a:off x="457200" y="6141543"/>
            <a:ext cx="8092440" cy="51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Two non-overlapping </a:t>
            </a:r>
            <a:r>
              <a:rPr lang="en-US" sz="2800" kern="0" dirty="0" err="1">
                <a:latin typeface="Arial" charset="0"/>
                <a:cs typeface="Arial" charset="0"/>
              </a:rPr>
              <a:t>sublattices</a:t>
            </a:r>
            <a:endParaRPr lang="en-US" sz="2800" kern="0" dirty="0">
              <a:latin typeface="Arial" charset="0"/>
              <a:cs typeface="Arial" charset="0"/>
            </a:endParaRP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endParaRPr lang="en-US" sz="2800" kern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388" grpId="0" animBg="1"/>
      <p:bldP spid="38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Correcting Z Errors</a:t>
            </a:r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136916" cy="518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" name="Rounded Rectangular Callout 307"/>
          <p:cNvSpPr>
            <a:spLocks noChangeArrowheads="1"/>
          </p:cNvSpPr>
          <p:nvPr/>
        </p:nvSpPr>
        <p:spPr bwMode="auto">
          <a:xfrm>
            <a:off x="5846994" y="4380213"/>
            <a:ext cx="2744429" cy="762000"/>
          </a:xfrm>
          <a:prstGeom prst="wedgeRoundRectCallout">
            <a:avLst>
              <a:gd name="adj1" fmla="val -124225"/>
              <a:gd name="adj2" fmla="val -153797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Two types of stabilizers</a:t>
            </a:r>
          </a:p>
        </p:txBody>
      </p:sp>
      <p:sp>
        <p:nvSpPr>
          <p:cNvPr id="309" name="Rounded Rectangular Callout 308"/>
          <p:cNvSpPr>
            <a:spLocks noChangeArrowheads="1"/>
          </p:cNvSpPr>
          <p:nvPr/>
        </p:nvSpPr>
        <p:spPr bwMode="auto">
          <a:xfrm>
            <a:off x="5846992" y="4350782"/>
            <a:ext cx="2744429" cy="828686"/>
          </a:xfrm>
          <a:prstGeom prst="wedgeRoundRectCallout">
            <a:avLst>
              <a:gd name="adj1" fmla="val -83827"/>
              <a:gd name="adj2" fmla="val 18962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Two types of stabilizers (A and C)</a:t>
            </a:r>
          </a:p>
        </p:txBody>
      </p:sp>
      <p:sp>
        <p:nvSpPr>
          <p:cNvPr id="310" name="Rounded Rectangular Callout 309"/>
          <p:cNvSpPr>
            <a:spLocks noChangeArrowheads="1"/>
          </p:cNvSpPr>
          <p:nvPr/>
        </p:nvSpPr>
        <p:spPr bwMode="auto">
          <a:xfrm>
            <a:off x="5820451" y="1733964"/>
            <a:ext cx="2744429" cy="762000"/>
          </a:xfrm>
          <a:prstGeom prst="wedgeRoundRectCallout">
            <a:avLst>
              <a:gd name="adj1" fmla="val -116354"/>
              <a:gd name="adj2" fmla="val -68747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Potential error locations highlighted</a:t>
            </a:r>
          </a:p>
        </p:txBody>
      </p:sp>
    </p:spTree>
    <p:extLst>
      <p:ext uri="{BB962C8B-B14F-4D97-AF65-F5344CB8AC3E}">
        <p14:creationId xmlns:p14="http://schemas.microsoft.com/office/powerpoint/2010/main" val="87780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Some Milestones in QEC Research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272462" cy="110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Quantum block error correcting codes         </a:t>
            </a:r>
            <a:r>
              <a:rPr lang="en-US" sz="2400" i="1" kern="0" dirty="0">
                <a:latin typeface="Arial" charset="0"/>
                <a:cs typeface="Arial" charset="0"/>
              </a:rPr>
              <a:t>(</a:t>
            </a:r>
            <a:r>
              <a:rPr lang="en-US" sz="2400" i="1" kern="0" dirty="0" err="1">
                <a:latin typeface="Arial" charset="0"/>
                <a:cs typeface="Arial" charset="0"/>
              </a:rPr>
              <a:t>Shor</a:t>
            </a:r>
            <a:r>
              <a:rPr lang="en-US" sz="2400" i="1" kern="0" dirty="0">
                <a:latin typeface="Arial" charset="0"/>
                <a:cs typeface="Arial" charset="0"/>
              </a:rPr>
              <a:t>, 1995)</a:t>
            </a:r>
            <a:endParaRPr lang="en-US" sz="2400" kern="0" dirty="0"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6738" y="2743201"/>
            <a:ext cx="8272462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Threshold theorem                                                                 </a:t>
            </a:r>
            <a:r>
              <a:rPr lang="en-US" sz="2400" i="1" kern="0" dirty="0">
                <a:latin typeface="Arial" charset="0"/>
                <a:cs typeface="Arial" charset="0"/>
              </a:rPr>
              <a:t>(</a:t>
            </a:r>
            <a:r>
              <a:rPr lang="en-US" sz="2400" i="1" kern="0" dirty="0" err="1">
                <a:latin typeface="Arial" charset="0"/>
                <a:cs typeface="Arial" charset="0"/>
              </a:rPr>
              <a:t>Knill</a:t>
            </a:r>
            <a:r>
              <a:rPr lang="en-US" sz="2400" i="1" kern="0" dirty="0">
                <a:latin typeface="Arial" charset="0"/>
                <a:cs typeface="Arial" charset="0"/>
              </a:rPr>
              <a:t> et al., 1998)</a:t>
            </a:r>
          </a:p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endParaRPr lang="en-US" sz="2800" kern="0" dirty="0">
              <a:latin typeface="Arial" charset="0"/>
              <a:cs typeface="Arial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66738" y="5257800"/>
            <a:ext cx="827246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Subsystem codes                                              </a:t>
            </a:r>
            <a:r>
              <a:rPr lang="en-US" sz="2400" i="1" kern="0" dirty="0">
                <a:latin typeface="Arial" charset="0"/>
                <a:cs typeface="Arial" charset="0"/>
              </a:rPr>
              <a:t>(</a:t>
            </a:r>
            <a:r>
              <a:rPr lang="en-US" sz="2400" i="1" kern="0" dirty="0" err="1">
                <a:latin typeface="Arial" charset="0"/>
                <a:cs typeface="Arial" charset="0"/>
              </a:rPr>
              <a:t>Poulin</a:t>
            </a:r>
            <a:r>
              <a:rPr lang="en-US" sz="2400" i="1" kern="0" dirty="0">
                <a:latin typeface="Arial" charset="0"/>
                <a:cs typeface="Arial" charset="0"/>
              </a:rPr>
              <a:t>, 2005 and Bacon, 2006)</a:t>
            </a:r>
          </a:p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endParaRPr lang="en-US" sz="2800" kern="0" dirty="0">
              <a:latin typeface="Arial" charset="0"/>
              <a:cs typeface="Arial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66738" y="4000500"/>
            <a:ext cx="82724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Topological quantum codes                                              </a:t>
            </a:r>
            <a:r>
              <a:rPr lang="en-US" sz="2400" i="1" kern="0" dirty="0">
                <a:latin typeface="Arial" charset="0"/>
                <a:cs typeface="Arial" charset="0"/>
              </a:rPr>
              <a:t>(</a:t>
            </a:r>
            <a:r>
              <a:rPr lang="en-US" sz="2400" i="1" kern="0" dirty="0" err="1">
                <a:latin typeface="Arial" charset="0"/>
                <a:cs typeface="Arial" charset="0"/>
              </a:rPr>
              <a:t>Kitaev</a:t>
            </a:r>
            <a:r>
              <a:rPr lang="en-US" sz="2400" i="1" kern="0" dirty="0">
                <a:latin typeface="Arial" charset="0"/>
                <a:cs typeface="Arial" charset="0"/>
              </a:rPr>
              <a:t>, 1997)</a:t>
            </a:r>
          </a:p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endParaRPr lang="en-US" sz="2800" kern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91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Correcting Z Errors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2724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Find the smallest possible weight error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6738" y="2438400"/>
            <a:ext cx="82724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Minimum weight matching algorithm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Match pairs of non-trivial syndromes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Minimize total weight of the matching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Correct Z errors on lines connecting matched syndromes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6738" y="5257800"/>
            <a:ext cx="8272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Error correction fails if </a:t>
            </a:r>
            <a:r>
              <a:rPr lang="en-US" sz="2800" kern="0" dirty="0" err="1">
                <a:latin typeface="Arial" charset="0"/>
                <a:cs typeface="Arial" charset="0"/>
              </a:rPr>
              <a:t>E</a:t>
            </a:r>
            <a:r>
              <a:rPr lang="en-US" sz="2800" kern="0" baseline="-25000" dirty="0" err="1">
                <a:latin typeface="Arial" charset="0"/>
                <a:cs typeface="Arial" charset="0"/>
              </a:rPr>
              <a:t>actual</a:t>
            </a:r>
            <a:r>
              <a:rPr lang="en-US" sz="2800" kern="0" dirty="0" err="1">
                <a:latin typeface="Arial" charset="0"/>
                <a:cs typeface="Arial" charset="0"/>
              </a:rPr>
              <a:t>E</a:t>
            </a:r>
            <a:r>
              <a:rPr lang="en-US" sz="2800" kern="0" baseline="-25000" dirty="0" err="1">
                <a:latin typeface="Arial" charset="0"/>
                <a:cs typeface="Arial" charset="0"/>
              </a:rPr>
              <a:t>guessed</a:t>
            </a:r>
            <a:r>
              <a:rPr lang="en-US" sz="2800" kern="0" dirty="0">
                <a:latin typeface="Arial" charset="0"/>
                <a:cs typeface="Arial" charset="0"/>
              </a:rPr>
              <a:t> is a logical operator</a:t>
            </a:r>
          </a:p>
        </p:txBody>
      </p:sp>
    </p:spTree>
    <p:extLst>
      <p:ext uri="{BB962C8B-B14F-4D97-AF65-F5344CB8AC3E}">
        <p14:creationId xmlns:p14="http://schemas.microsoft.com/office/powerpoint/2010/main" val="881760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76400"/>
            <a:ext cx="8348662" cy="609600"/>
          </a:xfrm>
        </p:spPr>
        <p:txBody>
          <a:bodyPr/>
          <a:lstStyle/>
          <a:p>
            <a:pPr marL="571500" indent="-571500" eaLnBrk="1" hangingPunct="1">
              <a:buClr>
                <a:srgbClr val="FF9900"/>
              </a:buClr>
              <a:buFont typeface="+mj-lt"/>
              <a:buAutoNum type="romanUcPeriod"/>
            </a:pPr>
            <a:r>
              <a:rPr lang="en-US" sz="2800" dirty="0">
                <a:latin typeface="Arial" charset="0"/>
                <a:cs typeface="Arial" charset="0"/>
              </a:rPr>
              <a:t>Construction of topological subsystem codes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6738" y="30480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romanUcPeriod" startAt="3"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Experimental evaluation of the threshold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66738" y="36576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romanUcPeriod" startAt="4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Conclusion</a:t>
            </a:r>
            <a:endParaRPr lang="en-US" sz="2400" i="1" dirty="0">
              <a:latin typeface="Arial" charset="0"/>
              <a:cs typeface="Arial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66738" y="23622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+mj-lt"/>
              <a:buAutoNum type="romanUcPeriod" startAt="2"/>
              <a:tabLst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The five-squares code</a:t>
            </a:r>
            <a:endParaRPr lang="en-US" sz="2400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49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Assumptions and Experimental Setup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2724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Depolarizing error model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X, Y and Z errors with probability p/3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66738" y="3048000"/>
            <a:ext cx="82724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Noiseless syndrome measurements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6738" y="3886200"/>
            <a:ext cx="82724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Monte Carlo simulation in C++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640 to 40,960 </a:t>
            </a:r>
            <a:r>
              <a:rPr lang="en-US" sz="2800" kern="0" dirty="0" err="1">
                <a:latin typeface="Arial" charset="0"/>
                <a:cs typeface="Arial" charset="0"/>
              </a:rPr>
              <a:t>qubits</a:t>
            </a:r>
            <a:endParaRPr lang="en-US" sz="2800" kern="0" dirty="0">
              <a:latin typeface="Arial" charset="0"/>
              <a:cs typeface="Arial" charset="0"/>
            </a:endParaRP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Generate and correct random error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Repeat 1,000 times</a:t>
            </a:r>
          </a:p>
        </p:txBody>
      </p:sp>
    </p:spTree>
    <p:extLst>
      <p:ext uri="{BB962C8B-B14F-4D97-AF65-F5344CB8AC3E}">
        <p14:creationId xmlns:p14="http://schemas.microsoft.com/office/powerpoint/2010/main" val="2839193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Threshold – Simple Decoding Algorithm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6738" y="5334000"/>
            <a:ext cx="82724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Transition sharper for larger lattice size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4" y="1600199"/>
            <a:ext cx="7992046" cy="3581401"/>
          </a:xfrm>
          <a:prstGeom prst="rect">
            <a:avLst/>
          </a:prstGeom>
        </p:spPr>
      </p:pic>
      <p:sp>
        <p:nvSpPr>
          <p:cNvPr id="15" name="Rounded Rectangular Callout 14"/>
          <p:cNvSpPr>
            <a:spLocks noChangeArrowheads="1"/>
          </p:cNvSpPr>
          <p:nvPr/>
        </p:nvSpPr>
        <p:spPr bwMode="auto">
          <a:xfrm>
            <a:off x="5181599" y="2663952"/>
            <a:ext cx="2439629" cy="762000"/>
          </a:xfrm>
          <a:prstGeom prst="wedgeRoundRectCallout">
            <a:avLst>
              <a:gd name="adj1" fmla="val -101913"/>
              <a:gd name="adj2" fmla="val 17003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storage threshold</a:t>
            </a:r>
          </a:p>
          <a:p>
            <a:r>
              <a:rPr lang="en-US" sz="1900" b="1" dirty="0">
                <a:latin typeface="Arial" charset="0"/>
                <a:cs typeface="Arial" charset="0"/>
              </a:rPr>
              <a:t> ~ 1.5%</a:t>
            </a:r>
          </a:p>
        </p:txBody>
      </p:sp>
    </p:spTree>
    <p:extLst>
      <p:ext uri="{BB962C8B-B14F-4D97-AF65-F5344CB8AC3E}">
        <p14:creationId xmlns:p14="http://schemas.microsoft.com/office/powerpoint/2010/main" val="1386048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Improving the Threshold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272462" cy="9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In the first two correction steps guess the smallest weight error!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55727" y="5610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96743" y="4758750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74726" y="4758750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72545" y="5667643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1614" y="4766579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72546" y="3843606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534445" y="3812039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4"/>
          <p:cNvSpPr txBox="1"/>
          <p:nvPr/>
        </p:nvSpPr>
        <p:spPr>
          <a:xfrm>
            <a:off x="1298018" y="36581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4"/>
          <p:cNvSpPr txBox="1"/>
          <p:nvPr/>
        </p:nvSpPr>
        <p:spPr>
          <a:xfrm>
            <a:off x="2008519" y="36581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7" name="TextBox 4"/>
          <p:cNvSpPr txBox="1"/>
          <p:nvPr/>
        </p:nvSpPr>
        <p:spPr>
          <a:xfrm>
            <a:off x="2008519" y="408650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8" name="TextBox 4"/>
          <p:cNvSpPr txBox="1"/>
          <p:nvPr/>
        </p:nvSpPr>
        <p:spPr>
          <a:xfrm>
            <a:off x="1298592" y="40722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9" name="TextBox 4"/>
          <p:cNvSpPr txBox="1"/>
          <p:nvPr/>
        </p:nvSpPr>
        <p:spPr>
          <a:xfrm>
            <a:off x="533400" y="449335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0" name="TextBox 4"/>
          <p:cNvSpPr txBox="1"/>
          <p:nvPr/>
        </p:nvSpPr>
        <p:spPr>
          <a:xfrm>
            <a:off x="916000" y="449335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1" name="TextBox 4"/>
          <p:cNvSpPr txBox="1"/>
          <p:nvPr/>
        </p:nvSpPr>
        <p:spPr>
          <a:xfrm>
            <a:off x="918383" y="515735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2" name="TextBox 4"/>
          <p:cNvSpPr txBox="1"/>
          <p:nvPr/>
        </p:nvSpPr>
        <p:spPr>
          <a:xfrm>
            <a:off x="533400" y="515735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43" name="TextBox 4"/>
          <p:cNvSpPr txBox="1"/>
          <p:nvPr/>
        </p:nvSpPr>
        <p:spPr>
          <a:xfrm>
            <a:off x="2381250" y="44933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"/>
          <p:cNvSpPr txBox="1"/>
          <p:nvPr/>
        </p:nvSpPr>
        <p:spPr>
          <a:xfrm>
            <a:off x="2763850" y="449335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45" name="TextBox 4"/>
          <p:cNvSpPr txBox="1"/>
          <p:nvPr/>
        </p:nvSpPr>
        <p:spPr>
          <a:xfrm>
            <a:off x="2766233" y="515735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sp>
        <p:nvSpPr>
          <p:cNvPr id="46" name="TextBox 4"/>
          <p:cNvSpPr txBox="1"/>
          <p:nvPr/>
        </p:nvSpPr>
        <p:spPr>
          <a:xfrm>
            <a:off x="2381250" y="515735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47" name="TextBox 4"/>
          <p:cNvSpPr txBox="1"/>
          <p:nvPr/>
        </p:nvSpPr>
        <p:spPr>
          <a:xfrm>
            <a:off x="1231231" y="558846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</a:p>
        </p:txBody>
      </p:sp>
      <p:sp>
        <p:nvSpPr>
          <p:cNvPr id="48" name="TextBox 4"/>
          <p:cNvSpPr txBox="1"/>
          <p:nvPr/>
        </p:nvSpPr>
        <p:spPr>
          <a:xfrm>
            <a:off x="2021099" y="558846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49" name="TextBox 4"/>
          <p:cNvSpPr txBox="1"/>
          <p:nvPr/>
        </p:nvSpPr>
        <p:spPr>
          <a:xfrm>
            <a:off x="2021099" y="60168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</a:p>
        </p:txBody>
      </p:sp>
      <p:sp>
        <p:nvSpPr>
          <p:cNvPr id="50" name="TextBox 4"/>
          <p:cNvSpPr txBox="1"/>
          <p:nvPr/>
        </p:nvSpPr>
        <p:spPr>
          <a:xfrm>
            <a:off x="1231805" y="600252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51" name="TextBox 4"/>
          <p:cNvSpPr txBox="1"/>
          <p:nvPr/>
        </p:nvSpPr>
        <p:spPr>
          <a:xfrm>
            <a:off x="1495597" y="449364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2" name="TextBox 4"/>
          <p:cNvSpPr txBox="1"/>
          <p:nvPr/>
        </p:nvSpPr>
        <p:spPr>
          <a:xfrm>
            <a:off x="1749660" y="449335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53" name="TextBox 4"/>
          <p:cNvSpPr txBox="1"/>
          <p:nvPr/>
        </p:nvSpPr>
        <p:spPr>
          <a:xfrm>
            <a:off x="1749660" y="515735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54" name="TextBox 4"/>
          <p:cNvSpPr txBox="1"/>
          <p:nvPr/>
        </p:nvSpPr>
        <p:spPr>
          <a:xfrm>
            <a:off x="1495597" y="515764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4394286" y="5609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535302" y="4758200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613285" y="4758200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611104" y="5667093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690173" y="4766029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611105" y="3843056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573004" y="3811489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4"/>
          <p:cNvSpPr txBox="1"/>
          <p:nvPr/>
        </p:nvSpPr>
        <p:spPr>
          <a:xfrm>
            <a:off x="4336577" y="3657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9" name="TextBox 4"/>
          <p:cNvSpPr txBox="1"/>
          <p:nvPr/>
        </p:nvSpPr>
        <p:spPr>
          <a:xfrm>
            <a:off x="5047078" y="3657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0" name="TextBox 4"/>
          <p:cNvSpPr txBox="1"/>
          <p:nvPr/>
        </p:nvSpPr>
        <p:spPr>
          <a:xfrm>
            <a:off x="5047078" y="408595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81" name="TextBox 4"/>
          <p:cNvSpPr txBox="1"/>
          <p:nvPr/>
        </p:nvSpPr>
        <p:spPr>
          <a:xfrm>
            <a:off x="4337151" y="40716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82" name="TextBox 4"/>
          <p:cNvSpPr txBox="1"/>
          <p:nvPr/>
        </p:nvSpPr>
        <p:spPr>
          <a:xfrm>
            <a:off x="3571959" y="449280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3" name="TextBox 4"/>
          <p:cNvSpPr txBox="1"/>
          <p:nvPr/>
        </p:nvSpPr>
        <p:spPr>
          <a:xfrm>
            <a:off x="3954559" y="449280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4" name="TextBox 4"/>
          <p:cNvSpPr txBox="1"/>
          <p:nvPr/>
        </p:nvSpPr>
        <p:spPr>
          <a:xfrm>
            <a:off x="3956942" y="515680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85" name="TextBox 4"/>
          <p:cNvSpPr txBox="1"/>
          <p:nvPr/>
        </p:nvSpPr>
        <p:spPr>
          <a:xfrm>
            <a:off x="3571959" y="515680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86" name="TextBox 4"/>
          <p:cNvSpPr txBox="1"/>
          <p:nvPr/>
        </p:nvSpPr>
        <p:spPr>
          <a:xfrm>
            <a:off x="5419809" y="44928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TextBox 4"/>
          <p:cNvSpPr txBox="1"/>
          <p:nvPr/>
        </p:nvSpPr>
        <p:spPr>
          <a:xfrm>
            <a:off x="5802409" y="449280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88" name="TextBox 4"/>
          <p:cNvSpPr txBox="1"/>
          <p:nvPr/>
        </p:nvSpPr>
        <p:spPr>
          <a:xfrm>
            <a:off x="5804792" y="515680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sp>
        <p:nvSpPr>
          <p:cNvPr id="89" name="TextBox 4"/>
          <p:cNvSpPr txBox="1"/>
          <p:nvPr/>
        </p:nvSpPr>
        <p:spPr>
          <a:xfrm>
            <a:off x="5419809" y="515680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90" name="TextBox 4"/>
          <p:cNvSpPr txBox="1"/>
          <p:nvPr/>
        </p:nvSpPr>
        <p:spPr>
          <a:xfrm>
            <a:off x="4269790" y="558791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</a:p>
        </p:txBody>
      </p:sp>
      <p:sp>
        <p:nvSpPr>
          <p:cNvPr id="91" name="TextBox 4"/>
          <p:cNvSpPr txBox="1"/>
          <p:nvPr/>
        </p:nvSpPr>
        <p:spPr>
          <a:xfrm>
            <a:off x="5059658" y="558791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92" name="TextBox 4"/>
          <p:cNvSpPr txBox="1"/>
          <p:nvPr/>
        </p:nvSpPr>
        <p:spPr>
          <a:xfrm>
            <a:off x="5059658" y="601627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</a:p>
        </p:txBody>
      </p:sp>
      <p:sp>
        <p:nvSpPr>
          <p:cNvPr id="93" name="TextBox 4"/>
          <p:cNvSpPr txBox="1"/>
          <p:nvPr/>
        </p:nvSpPr>
        <p:spPr>
          <a:xfrm>
            <a:off x="4270364" y="600197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94" name="TextBox 4"/>
          <p:cNvSpPr txBox="1"/>
          <p:nvPr/>
        </p:nvSpPr>
        <p:spPr>
          <a:xfrm>
            <a:off x="4534156" y="44930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95" name="TextBox 4"/>
          <p:cNvSpPr txBox="1"/>
          <p:nvPr/>
        </p:nvSpPr>
        <p:spPr>
          <a:xfrm>
            <a:off x="4788219" y="449280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96" name="TextBox 4"/>
          <p:cNvSpPr txBox="1"/>
          <p:nvPr/>
        </p:nvSpPr>
        <p:spPr>
          <a:xfrm>
            <a:off x="4788219" y="515680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97" name="TextBox 4"/>
          <p:cNvSpPr txBox="1"/>
          <p:nvPr/>
        </p:nvSpPr>
        <p:spPr>
          <a:xfrm>
            <a:off x="4534156" y="515709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7289886" y="5609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7508880" y="4300256"/>
            <a:ext cx="0" cy="457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11" name="Rectangle 110"/>
          <p:cNvSpPr/>
          <p:nvPr/>
        </p:nvSpPr>
        <p:spPr>
          <a:xfrm>
            <a:off x="8430902" y="4758200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508885" y="4758200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506704" y="5667093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585773" y="4766029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506705" y="3843056"/>
            <a:ext cx="457203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TextBox 4"/>
          <p:cNvSpPr txBox="1"/>
          <p:nvPr/>
        </p:nvSpPr>
        <p:spPr>
          <a:xfrm>
            <a:off x="7232177" y="3657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22" name="TextBox 4"/>
          <p:cNvSpPr txBox="1"/>
          <p:nvPr/>
        </p:nvSpPr>
        <p:spPr>
          <a:xfrm>
            <a:off x="7942678" y="3657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23" name="TextBox 4"/>
          <p:cNvSpPr txBox="1"/>
          <p:nvPr/>
        </p:nvSpPr>
        <p:spPr>
          <a:xfrm>
            <a:off x="7942678" y="408595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24" name="TextBox 4"/>
          <p:cNvSpPr txBox="1"/>
          <p:nvPr/>
        </p:nvSpPr>
        <p:spPr>
          <a:xfrm>
            <a:off x="7232751" y="40716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25" name="TextBox 4"/>
          <p:cNvSpPr txBox="1"/>
          <p:nvPr/>
        </p:nvSpPr>
        <p:spPr>
          <a:xfrm>
            <a:off x="6467559" y="449280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26" name="TextBox 4"/>
          <p:cNvSpPr txBox="1"/>
          <p:nvPr/>
        </p:nvSpPr>
        <p:spPr>
          <a:xfrm>
            <a:off x="6850159" y="449280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27" name="TextBox 4"/>
          <p:cNvSpPr txBox="1"/>
          <p:nvPr/>
        </p:nvSpPr>
        <p:spPr>
          <a:xfrm>
            <a:off x="6852542" y="515680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28" name="TextBox 4"/>
          <p:cNvSpPr txBox="1"/>
          <p:nvPr/>
        </p:nvSpPr>
        <p:spPr>
          <a:xfrm>
            <a:off x="6467559" y="515680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29" name="TextBox 4"/>
          <p:cNvSpPr txBox="1"/>
          <p:nvPr/>
        </p:nvSpPr>
        <p:spPr>
          <a:xfrm>
            <a:off x="8315409" y="44928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TextBox 4"/>
          <p:cNvSpPr txBox="1"/>
          <p:nvPr/>
        </p:nvSpPr>
        <p:spPr>
          <a:xfrm>
            <a:off x="8698009" y="449280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131" name="TextBox 4"/>
          <p:cNvSpPr txBox="1"/>
          <p:nvPr/>
        </p:nvSpPr>
        <p:spPr>
          <a:xfrm>
            <a:off x="8700392" y="515680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sp>
        <p:nvSpPr>
          <p:cNvPr id="132" name="TextBox 4"/>
          <p:cNvSpPr txBox="1"/>
          <p:nvPr/>
        </p:nvSpPr>
        <p:spPr>
          <a:xfrm>
            <a:off x="8315409" y="515680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133" name="TextBox 4"/>
          <p:cNvSpPr txBox="1"/>
          <p:nvPr/>
        </p:nvSpPr>
        <p:spPr>
          <a:xfrm>
            <a:off x="7165390" y="558791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</a:p>
        </p:txBody>
      </p:sp>
      <p:sp>
        <p:nvSpPr>
          <p:cNvPr id="134" name="TextBox 4"/>
          <p:cNvSpPr txBox="1"/>
          <p:nvPr/>
        </p:nvSpPr>
        <p:spPr>
          <a:xfrm>
            <a:off x="7955258" y="558791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135" name="TextBox 4"/>
          <p:cNvSpPr txBox="1"/>
          <p:nvPr/>
        </p:nvSpPr>
        <p:spPr>
          <a:xfrm>
            <a:off x="7955258" y="601627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</a:p>
        </p:txBody>
      </p:sp>
      <p:sp>
        <p:nvSpPr>
          <p:cNvPr id="136" name="TextBox 4"/>
          <p:cNvSpPr txBox="1"/>
          <p:nvPr/>
        </p:nvSpPr>
        <p:spPr>
          <a:xfrm>
            <a:off x="7165964" y="600197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137" name="TextBox 4"/>
          <p:cNvSpPr txBox="1"/>
          <p:nvPr/>
        </p:nvSpPr>
        <p:spPr>
          <a:xfrm>
            <a:off x="7429756" y="44930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38" name="TextBox 4"/>
          <p:cNvSpPr txBox="1"/>
          <p:nvPr/>
        </p:nvSpPr>
        <p:spPr>
          <a:xfrm>
            <a:off x="7683819" y="449280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39" name="TextBox 4"/>
          <p:cNvSpPr txBox="1"/>
          <p:nvPr/>
        </p:nvSpPr>
        <p:spPr>
          <a:xfrm>
            <a:off x="7683819" y="515680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140" name="TextBox 4"/>
          <p:cNvSpPr txBox="1"/>
          <p:nvPr/>
        </p:nvSpPr>
        <p:spPr>
          <a:xfrm>
            <a:off x="7429756" y="515709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41" name="Oval 140"/>
          <p:cNvSpPr/>
          <p:nvPr/>
        </p:nvSpPr>
        <p:spPr>
          <a:xfrm>
            <a:off x="613514" y="4729980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459730" y="4709381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652073" y="4720650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Rounded Rectangular Callout 153"/>
          <p:cNvSpPr>
            <a:spLocks noChangeArrowheads="1"/>
          </p:cNvSpPr>
          <p:nvPr/>
        </p:nvSpPr>
        <p:spPr bwMode="auto">
          <a:xfrm>
            <a:off x="1202436" y="2591350"/>
            <a:ext cx="2074164" cy="762000"/>
          </a:xfrm>
          <a:prstGeom prst="wedgeRoundRectCallout">
            <a:avLst>
              <a:gd name="adj1" fmla="val -31159"/>
              <a:gd name="adj2" fmla="val 108203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Original X error locations</a:t>
            </a:r>
          </a:p>
        </p:txBody>
      </p:sp>
      <p:sp>
        <p:nvSpPr>
          <p:cNvPr id="155" name="Rounded Rectangular Callout 154"/>
          <p:cNvSpPr>
            <a:spLocks noChangeArrowheads="1"/>
          </p:cNvSpPr>
          <p:nvPr/>
        </p:nvSpPr>
        <p:spPr bwMode="auto">
          <a:xfrm>
            <a:off x="4218861" y="2591350"/>
            <a:ext cx="2248698" cy="762000"/>
          </a:xfrm>
          <a:prstGeom prst="wedgeRoundRectCallout">
            <a:avLst>
              <a:gd name="adj1" fmla="val -31159"/>
              <a:gd name="adj2" fmla="val 108203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Syndrome B does not change </a:t>
            </a:r>
          </a:p>
        </p:txBody>
      </p:sp>
      <p:sp>
        <p:nvSpPr>
          <p:cNvPr id="157" name="Isosceles Triangle 156"/>
          <p:cNvSpPr/>
          <p:nvPr/>
        </p:nvSpPr>
        <p:spPr>
          <a:xfrm>
            <a:off x="2031929" y="4305788"/>
            <a:ext cx="451805" cy="446675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Isosceles Triangle 157"/>
          <p:cNvSpPr/>
          <p:nvPr/>
        </p:nvSpPr>
        <p:spPr>
          <a:xfrm>
            <a:off x="1109246" y="4305787"/>
            <a:ext cx="472824" cy="460791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Isosceles Triangle 158"/>
          <p:cNvSpPr/>
          <p:nvPr/>
        </p:nvSpPr>
        <p:spPr>
          <a:xfrm flipV="1">
            <a:off x="1109246" y="5223776"/>
            <a:ext cx="468731" cy="443866"/>
          </a:xfrm>
          <a:prstGeom prst="triangle">
            <a:avLst>
              <a:gd name="adj" fmla="val 9689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Isosceles Triangle 159"/>
          <p:cNvSpPr/>
          <p:nvPr/>
        </p:nvSpPr>
        <p:spPr>
          <a:xfrm flipV="1">
            <a:off x="2031929" y="5214654"/>
            <a:ext cx="465901" cy="452988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1543970" y="4716867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539877" y="5628993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Isosceles Triangle 162"/>
          <p:cNvSpPr/>
          <p:nvPr/>
        </p:nvSpPr>
        <p:spPr>
          <a:xfrm>
            <a:off x="5070488" y="4312075"/>
            <a:ext cx="451805" cy="446675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Isosceles Triangle 163"/>
          <p:cNvSpPr/>
          <p:nvPr/>
        </p:nvSpPr>
        <p:spPr>
          <a:xfrm>
            <a:off x="4147805" y="4307289"/>
            <a:ext cx="472824" cy="460791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 flipV="1">
            <a:off x="4147376" y="5220511"/>
            <a:ext cx="468731" cy="443866"/>
          </a:xfrm>
          <a:prstGeom prst="triangle">
            <a:avLst>
              <a:gd name="adj" fmla="val 9689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Isosceles Triangle 165"/>
          <p:cNvSpPr/>
          <p:nvPr/>
        </p:nvSpPr>
        <p:spPr>
          <a:xfrm flipV="1">
            <a:off x="5070488" y="5215950"/>
            <a:ext cx="465901" cy="452988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Isosceles Triangle 166"/>
          <p:cNvSpPr/>
          <p:nvPr/>
        </p:nvSpPr>
        <p:spPr>
          <a:xfrm>
            <a:off x="7960983" y="4311874"/>
            <a:ext cx="451805" cy="446675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Isosceles Triangle 167"/>
          <p:cNvSpPr/>
          <p:nvPr/>
        </p:nvSpPr>
        <p:spPr>
          <a:xfrm>
            <a:off x="7036061" y="4311873"/>
            <a:ext cx="472824" cy="460791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Isosceles Triangle 168"/>
          <p:cNvSpPr/>
          <p:nvPr/>
        </p:nvSpPr>
        <p:spPr>
          <a:xfrm flipV="1">
            <a:off x="7042976" y="5209893"/>
            <a:ext cx="468731" cy="443866"/>
          </a:xfrm>
          <a:prstGeom prst="triangle">
            <a:avLst>
              <a:gd name="adj" fmla="val 9689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Isosceles Triangle 169"/>
          <p:cNvSpPr/>
          <p:nvPr/>
        </p:nvSpPr>
        <p:spPr>
          <a:xfrm flipV="1">
            <a:off x="7966088" y="5211389"/>
            <a:ext cx="465901" cy="452988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5021558" y="4716317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5032388" y="5628993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5497202" y="4716317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Rounded Rectangular Callout 173"/>
          <p:cNvSpPr>
            <a:spLocks noChangeArrowheads="1"/>
          </p:cNvSpPr>
          <p:nvPr/>
        </p:nvSpPr>
        <p:spPr bwMode="auto">
          <a:xfrm>
            <a:off x="6850159" y="2591350"/>
            <a:ext cx="2215258" cy="762000"/>
          </a:xfrm>
          <a:prstGeom prst="wedgeRoundRectCallout">
            <a:avLst>
              <a:gd name="adj1" fmla="val -20579"/>
              <a:gd name="adj2" fmla="val 221803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Syndrome B changes</a:t>
            </a:r>
          </a:p>
        </p:txBody>
      </p:sp>
      <p:sp>
        <p:nvSpPr>
          <p:cNvPr id="175" name="Oval 174"/>
          <p:cNvSpPr/>
          <p:nvPr/>
        </p:nvSpPr>
        <p:spPr>
          <a:xfrm>
            <a:off x="6994568" y="4729980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8393889" y="5171793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7478703" y="5620017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7931244" y="4257393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7470785" y="4730797"/>
            <a:ext cx="76200" cy="762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5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Threshold – Improved Decoding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6738" y="5638800"/>
            <a:ext cx="82724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Noticeable improvement of threshold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1524000"/>
            <a:ext cx="7967662" cy="3581400"/>
          </a:xfrm>
          <a:prstGeom prst="rect">
            <a:avLst/>
          </a:prstGeom>
        </p:spPr>
      </p:pic>
      <p:sp>
        <p:nvSpPr>
          <p:cNvPr id="13" name="Rounded Rectangular Callout 12"/>
          <p:cNvSpPr>
            <a:spLocks noChangeArrowheads="1"/>
          </p:cNvSpPr>
          <p:nvPr/>
        </p:nvSpPr>
        <p:spPr bwMode="auto">
          <a:xfrm>
            <a:off x="1752600" y="1905000"/>
            <a:ext cx="2439629" cy="762000"/>
          </a:xfrm>
          <a:prstGeom prst="wedgeRoundRectCallout">
            <a:avLst>
              <a:gd name="adj1" fmla="val 57506"/>
              <a:gd name="adj2" fmla="val 113003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900" b="1" dirty="0">
                <a:latin typeface="Arial" charset="0"/>
                <a:cs typeface="Arial" charset="0"/>
              </a:rPr>
              <a:t>storage threshold</a:t>
            </a:r>
          </a:p>
          <a:p>
            <a:r>
              <a:rPr lang="en-US" sz="1900" b="1" dirty="0">
                <a:latin typeface="Arial" charset="0"/>
                <a:cs typeface="Arial" charset="0"/>
              </a:rPr>
              <a:t> ~ 2%</a:t>
            </a:r>
          </a:p>
        </p:txBody>
      </p:sp>
    </p:spTree>
    <p:extLst>
      <p:ext uri="{BB962C8B-B14F-4D97-AF65-F5344CB8AC3E}">
        <p14:creationId xmlns:p14="http://schemas.microsoft.com/office/powerpoint/2010/main" val="719619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76400"/>
            <a:ext cx="8348662" cy="609600"/>
          </a:xfrm>
        </p:spPr>
        <p:txBody>
          <a:bodyPr/>
          <a:lstStyle/>
          <a:p>
            <a:pPr marL="571500" indent="-571500" eaLnBrk="1" hangingPunct="1">
              <a:buClr>
                <a:srgbClr val="FF9900"/>
              </a:buClr>
              <a:buFont typeface="+mj-lt"/>
              <a:buAutoNum type="romanUcPeriod"/>
            </a:pPr>
            <a:r>
              <a:rPr lang="en-US" sz="2800" dirty="0">
                <a:latin typeface="Arial" charset="0"/>
                <a:cs typeface="Arial" charset="0"/>
              </a:rPr>
              <a:t>Construction of topological subsystem codes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6738" y="30480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romanUcPeriod" startAt="3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Experimental evaluation of the threshold</a:t>
            </a:r>
            <a:endParaRPr lang="en-US" sz="2400" i="1" dirty="0">
              <a:latin typeface="Arial" charset="0"/>
              <a:cs typeface="Arial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66738" y="36576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romanUcPeriod" startAt="4"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Conclusion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66738" y="23622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+mj-lt"/>
              <a:buAutoNum type="romanUcPeriod" startAt="2"/>
              <a:tabLst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The five-squares code</a:t>
            </a:r>
            <a:endParaRPr lang="en-US" sz="2400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49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37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Construction of new codes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that only require two-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qubit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measurements for error correction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400" y="2667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Decoder</a:t>
            </a:r>
            <a:r>
              <a:rPr lang="en-US" sz="2800" kern="0" dirty="0">
                <a:latin typeface="Arial" charset="0"/>
                <a:cs typeface="Arial" charset="0"/>
              </a:rPr>
              <a:t> for the five-squares code achieves 2% storage threshold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33400" y="3733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Price to pay: </a:t>
            </a:r>
            <a:r>
              <a:rPr lang="en-US" sz="2800" kern="0" dirty="0">
                <a:latin typeface="Arial" charset="0"/>
                <a:cs typeface="Arial" charset="0"/>
              </a:rPr>
              <a:t>threshold value and number of measurements needed for syndrome calculation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33400" y="5257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Open question: </a:t>
            </a:r>
            <a:r>
              <a:rPr lang="en-US" sz="2800" kern="0" dirty="0">
                <a:latin typeface="Arial" charset="0"/>
                <a:cs typeface="Arial" charset="0"/>
              </a:rPr>
              <a:t>how to encode multiple logical </a:t>
            </a:r>
            <a:r>
              <a:rPr lang="en-US" sz="2800" kern="0" dirty="0" err="1">
                <a:latin typeface="Arial" charset="0"/>
                <a:cs typeface="Arial" charset="0"/>
              </a:rPr>
              <a:t>qubits</a:t>
            </a:r>
            <a:r>
              <a:rPr lang="en-US" sz="2800" kern="0" dirty="0">
                <a:latin typeface="Arial" charset="0"/>
                <a:cs typeface="Arial" charset="0"/>
              </a:rPr>
              <a:t> by creating holes?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C2CAE-AA9D-490A-BCB0-610B339F914B}" type="slidenum">
              <a:rPr lang="zh-CN" altLang="en-US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1216025"/>
          </a:xfrm>
        </p:spPr>
        <p:txBody>
          <a:bodyPr/>
          <a:lstStyle/>
          <a:p>
            <a:pPr algn="ctr" eaLnBrk="1" hangingPunct="1"/>
            <a:r>
              <a:rPr lang="en-US" altLang="zh-CN" sz="3700" dirty="0">
                <a:solidFill>
                  <a:srgbClr val="FF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Thank You!</a:t>
            </a:r>
          </a:p>
        </p:txBody>
      </p:sp>
      <p:cxnSp>
        <p:nvCxnSpPr>
          <p:cNvPr id="50180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0181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2" name="Rectangle 8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Example – Topological Quantum Memory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6738" y="5105400"/>
            <a:ext cx="8272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 err="1">
                <a:latin typeface="Arial" charset="0"/>
                <a:cs typeface="Arial" charset="0"/>
              </a:rPr>
              <a:t>Qubits</a:t>
            </a:r>
            <a:r>
              <a:rPr lang="en-US" sz="2800" kern="0" dirty="0">
                <a:latin typeface="Arial" charset="0"/>
                <a:cs typeface="Arial" charset="0"/>
              </a:rPr>
              <a:t> on links (or sites) in the lattice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66738" y="5714999"/>
            <a:ext cx="8272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Measuring these “check” operators  yields error syndromes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570255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14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Example – Topological Quantum Memory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6738" y="5372100"/>
            <a:ext cx="8272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Logical operators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4" y="1604963"/>
            <a:ext cx="6259886" cy="378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50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Advantages of Topological Stabilizer Codes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272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 err="1">
                <a:latin typeface="Arial" charset="0"/>
                <a:cs typeface="Arial" charset="0"/>
              </a:rPr>
              <a:t>Qubits</a:t>
            </a:r>
            <a:r>
              <a:rPr lang="en-US" sz="2800" kern="0" dirty="0">
                <a:latin typeface="Arial" charset="0"/>
                <a:cs typeface="Arial" charset="0"/>
              </a:rPr>
              <a:t> laid 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on two-dimensional grid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6738" y="2362200"/>
            <a:ext cx="8272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Local</a:t>
            </a:r>
            <a:r>
              <a:rPr lang="en-US" sz="2800" kern="0" dirty="0">
                <a:latin typeface="Arial" charset="0"/>
                <a:cs typeface="Arial" charset="0"/>
              </a:rPr>
              <a:t> syndrome measurements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6738" y="3124200"/>
            <a:ext cx="82724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Can 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increase lattice size </a:t>
            </a:r>
            <a:r>
              <a:rPr lang="en-US" sz="2800" kern="0" dirty="0">
                <a:latin typeface="Arial" charset="0"/>
                <a:cs typeface="Arial" charset="0"/>
              </a:rPr>
              <a:t>rather than concatenate smaller blocks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6738" y="4953000"/>
            <a:ext cx="82724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Permit encoding of multiple </a:t>
            </a:r>
            <a:r>
              <a:rPr lang="en-US" sz="2800" kern="0" dirty="0" err="1">
                <a:latin typeface="Arial" charset="0"/>
                <a:cs typeface="Arial" charset="0"/>
              </a:rPr>
              <a:t>qubits</a:t>
            </a:r>
            <a:r>
              <a:rPr lang="en-US" sz="2800" kern="0" dirty="0">
                <a:latin typeface="Arial" charset="0"/>
                <a:cs typeface="Arial" charset="0"/>
              </a:rPr>
              <a:t> and implementation of some gates by code deformation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66738" y="4191000"/>
            <a:ext cx="8272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High 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threshold</a:t>
            </a:r>
          </a:p>
        </p:txBody>
      </p:sp>
    </p:spTree>
    <p:extLst>
      <p:ext uri="{BB962C8B-B14F-4D97-AF65-F5344CB8AC3E}">
        <p14:creationId xmlns:p14="http://schemas.microsoft.com/office/powerpoint/2010/main" val="212924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Error Correction with 2-Body Measurements (</a:t>
            </a:r>
            <a:r>
              <a:rPr lang="en-US" sz="3700" i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Bombin</a:t>
            </a:r>
            <a:r>
              <a:rPr lang="en-US" sz="3700" i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2010</a:t>
            </a:r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272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Earlier codes: measurements of at least 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four neighboring </a:t>
            </a:r>
            <a:r>
              <a:rPr lang="en-US" sz="2800" dirty="0" err="1">
                <a:solidFill>
                  <a:srgbClr val="FF9900"/>
                </a:solidFill>
                <a:latin typeface="Arial" charset="0"/>
                <a:cs typeface="Arial" charset="0"/>
              </a:rPr>
              <a:t>qubits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6738" y="3467100"/>
            <a:ext cx="82724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Simplifies physical implementation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6738" y="2743200"/>
            <a:ext cx="82724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Our code: only local 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two-</a:t>
            </a:r>
            <a:r>
              <a:rPr lang="en-US" sz="2800" dirty="0" err="1">
                <a:solidFill>
                  <a:srgbClr val="FF9900"/>
                </a:solidFill>
                <a:latin typeface="Arial" charset="0"/>
                <a:cs typeface="Arial" charset="0"/>
              </a:rPr>
              <a:t>qubit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 measurements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6738" y="4190999"/>
            <a:ext cx="8272462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Main questions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How should the lattice look like?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How should the decoding algorithm work?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Numerical value of the threshold?</a:t>
            </a:r>
          </a:p>
        </p:txBody>
      </p:sp>
    </p:spTree>
    <p:extLst>
      <p:ext uri="{BB962C8B-B14F-4D97-AF65-F5344CB8AC3E}">
        <p14:creationId xmlns:p14="http://schemas.microsoft.com/office/powerpoint/2010/main" val="203644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76400"/>
            <a:ext cx="8348662" cy="609600"/>
          </a:xfrm>
        </p:spPr>
        <p:txBody>
          <a:bodyPr/>
          <a:lstStyle/>
          <a:p>
            <a:pPr marL="571500" indent="-571500" eaLnBrk="1" hangingPunct="1">
              <a:buClr>
                <a:srgbClr val="FF9900"/>
              </a:buClr>
              <a:buFont typeface="+mj-lt"/>
              <a:buAutoNum type="romanUcPeriod"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Construction of topological subsystem codes</a:t>
            </a:r>
            <a:endParaRPr lang="en-US" sz="2400" i="1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6738" y="30480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romanUcPeriod" startAt="3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Experimental evaluation of the threshold</a:t>
            </a:r>
            <a:endParaRPr lang="en-US" sz="2400" i="1" dirty="0">
              <a:latin typeface="Arial" charset="0"/>
              <a:cs typeface="Arial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66738" y="36576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20000"/>
              </a:spcBef>
              <a:buClr>
                <a:srgbClr val="FF9900"/>
              </a:buClr>
              <a:buFont typeface="+mj-lt"/>
              <a:buAutoNum type="romanUcPeriod" startAt="4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Conclusion</a:t>
            </a:r>
            <a:endParaRPr lang="en-US" sz="2400" i="1" dirty="0">
              <a:latin typeface="Arial" charset="0"/>
              <a:cs typeface="Arial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66738" y="2362200"/>
            <a:ext cx="8348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+mj-lt"/>
              <a:buAutoNum type="romanUcPeriod" startAt="2"/>
              <a:tabLst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The five-squares code</a:t>
            </a:r>
            <a:endParaRPr lang="en-US" sz="2400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/>
          <a:p>
            <a:pPr>
              <a:defRPr/>
            </a:pPr>
            <a:fld id="{781E6D83-A576-41E7-80BA-5DC4169F01B4}" type="slidenum">
              <a:rPr lang="zh-CN" altLang="en-US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001000" cy="1216025"/>
          </a:xfrm>
        </p:spPr>
        <p:txBody>
          <a:bodyPr/>
          <a:lstStyle/>
          <a:p>
            <a:pPr eaLnBrk="1" hangingPunct="1"/>
            <a:r>
              <a:rPr lang="en-US" sz="37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Error Correcting Codes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0525" y="660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>
            <a:off x="457200" y="1446213"/>
            <a:ext cx="80772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 rot="5400000">
            <a:off x="-1028700" y="5600700"/>
            <a:ext cx="2286000" cy="228600"/>
          </a:xfrm>
          <a:prstGeom prst="rect">
            <a:avLst/>
          </a:prstGeom>
          <a:solidFill>
            <a:schemeClr val="tx1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 rot="5400000">
            <a:off x="-1028700" y="1028700"/>
            <a:ext cx="2286000" cy="228600"/>
          </a:xfrm>
          <a:prstGeom prst="rect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 rot="5400000">
            <a:off x="-1028700" y="3314700"/>
            <a:ext cx="2286000" cy="228600"/>
          </a:xfrm>
          <a:prstGeom prst="rect">
            <a:avLst/>
          </a:prstGeom>
          <a:solidFill>
            <a:srgbClr val="FF99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6738" y="1600200"/>
            <a:ext cx="8272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kern="0" dirty="0" err="1">
                <a:latin typeface="Arial" charset="0"/>
                <a:cs typeface="Arial" charset="0"/>
              </a:rPr>
              <a:t>Codespace</a:t>
            </a:r>
            <a:r>
              <a:rPr lang="en-US" sz="2800" kern="0" dirty="0">
                <a:latin typeface="Arial" charset="0"/>
                <a:cs typeface="Arial" charset="0"/>
              </a:rPr>
              <a:t> is a subspace of a larger Hilbert space that encodes </a:t>
            </a: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logical information</a:t>
            </a:r>
            <a:endParaRPr lang="en-US" sz="2800" kern="0" dirty="0">
              <a:latin typeface="Arial" charset="0"/>
              <a:cs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6738" y="2743200"/>
            <a:ext cx="8272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Syndrome measurements</a:t>
            </a:r>
            <a:r>
              <a:rPr lang="en-US" sz="2800" kern="0" dirty="0">
                <a:latin typeface="Arial" charset="0"/>
                <a:cs typeface="Arial" charset="0"/>
              </a:rPr>
              <a:t> diagnose errors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6738" y="3505200"/>
            <a:ext cx="82724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  <a:defRPr/>
            </a:pPr>
            <a:r>
              <a:rPr lang="en-US" sz="2800" dirty="0">
                <a:solidFill>
                  <a:srgbClr val="FF9900"/>
                </a:solidFill>
                <a:latin typeface="Arial" charset="0"/>
                <a:cs typeface="Arial" charset="0"/>
              </a:rPr>
              <a:t>Decoding algorithm </a:t>
            </a:r>
            <a:r>
              <a:rPr lang="en-US" sz="2800" kern="0" dirty="0">
                <a:latin typeface="Arial" charset="0"/>
                <a:cs typeface="Arial" charset="0"/>
              </a:rPr>
              <a:t>returns system to the original logical state</a:t>
            </a:r>
            <a:endParaRPr lang="en-US" sz="2800" dirty="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pPr marL="908050" lvl="1" indent="-436563" eaLnBrk="1" hangingPunct="1"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Arial" charset="0"/>
                <a:cs typeface="Arial" charset="0"/>
              </a:rPr>
              <a:t>Threshold: below some noise level error correction succeeds w. h. p.</a:t>
            </a:r>
          </a:p>
        </p:txBody>
      </p:sp>
    </p:spTree>
    <p:extLst>
      <p:ext uri="{BB962C8B-B14F-4D97-AF65-F5344CB8AC3E}">
        <p14:creationId xmlns:p14="http://schemas.microsoft.com/office/powerpoint/2010/main" val="10983074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RTIN@8KGLQPQV198ADKKR" val="3765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68857</TotalTime>
  <Words>1392</Words>
  <Application>Microsoft Macintosh PowerPoint</Application>
  <PresentationFormat>On-screen Show (4:3)</PresentationFormat>
  <Paragraphs>567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Times New Roman</vt:lpstr>
      <vt:lpstr>Book Antiqua</vt:lpstr>
      <vt:lpstr>Calibri</vt:lpstr>
      <vt:lpstr>宋体</vt:lpstr>
      <vt:lpstr>Arial</vt:lpstr>
      <vt:lpstr>Wingdings</vt:lpstr>
      <vt:lpstr>Verdana</vt:lpstr>
      <vt:lpstr>Profile</vt:lpstr>
      <vt:lpstr>Topological Subsystem Codes with Local Gauge Group Generators</vt:lpstr>
      <vt:lpstr>Quantum Error Correction (QEC)</vt:lpstr>
      <vt:lpstr>Some Milestones in QEC Research</vt:lpstr>
      <vt:lpstr>Example – Topological Quantum Memory</vt:lpstr>
      <vt:lpstr>Example – Topological Quantum Memory</vt:lpstr>
      <vt:lpstr>Advantages of Topological Stabilizer Codes</vt:lpstr>
      <vt:lpstr>Error Correction with 2-Body Measurements (Bombin 2010)</vt:lpstr>
      <vt:lpstr>Overview</vt:lpstr>
      <vt:lpstr>Error Correcting Codes</vt:lpstr>
      <vt:lpstr>Stabilizer Subsystem Codes</vt:lpstr>
      <vt:lpstr>Desired Code Properties</vt:lpstr>
      <vt:lpstr>Kitaev’s Honeycomb Model on a Torus</vt:lpstr>
      <vt:lpstr>Generalizing the 3-Valent Lattice</vt:lpstr>
      <vt:lpstr>Generalizing the 3-Valent Lattice</vt:lpstr>
      <vt:lpstr>Generalizing the 3-Valent Lattice</vt:lpstr>
      <vt:lpstr>The Square-Octagonal Lattice The Logical Operators</vt:lpstr>
      <vt:lpstr>The Square-Octagonal Lattice The Stabilizers</vt:lpstr>
      <vt:lpstr>The Gauge Group Generators</vt:lpstr>
      <vt:lpstr>Overview</vt:lpstr>
      <vt:lpstr>The Five-Squares Lattice The Logical Operators</vt:lpstr>
      <vt:lpstr>Examples of Lattices (with Stabilizers) Five-Squares Lattice</vt:lpstr>
      <vt:lpstr>The Gauge Group Generators</vt:lpstr>
      <vt:lpstr>The Stabilizers</vt:lpstr>
      <vt:lpstr>Measuring the Stabilizers</vt:lpstr>
      <vt:lpstr>The Stabilizers</vt:lpstr>
      <vt:lpstr>Correcting X Errors</vt:lpstr>
      <vt:lpstr>Correcting Z Errors</vt:lpstr>
      <vt:lpstr>Correcting Z Errors</vt:lpstr>
      <vt:lpstr>Correcting Z Errors</vt:lpstr>
      <vt:lpstr>Correcting Z Errors</vt:lpstr>
      <vt:lpstr>Overview</vt:lpstr>
      <vt:lpstr>Assumptions and Experimental Setup</vt:lpstr>
      <vt:lpstr>Threshold – Simple Decoding Algorithm</vt:lpstr>
      <vt:lpstr>Improving the Threshold</vt:lpstr>
      <vt:lpstr>Threshold – Improved Decoding</vt:lpstr>
      <vt:lpstr>Overview</vt:lpstr>
      <vt:lpstr>Conclusion</vt:lpstr>
      <vt:lpstr>Thank You!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Topological Subsystem Codes with Local Gauge Group Generators</dc:title>
  <dc:subject/>
  <dc:creator>Martin Suchara</dc:creator>
  <cp:keywords/>
  <dc:description/>
  <cp:lastModifiedBy>Suchara, Martin</cp:lastModifiedBy>
  <cp:revision>1556</cp:revision>
  <dcterms:created xsi:type="dcterms:W3CDTF">2005-11-03T21:28:14Z</dcterms:created>
  <dcterms:modified xsi:type="dcterms:W3CDTF">2019-12-24T15:47:38Z</dcterms:modified>
  <cp:category/>
</cp:coreProperties>
</file>