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</p:sldMasterIdLst>
  <p:notesMasterIdLst>
    <p:notesMasterId r:id="rId22"/>
  </p:notesMasterIdLst>
  <p:sldIdLst>
    <p:sldId id="316" r:id="rId2"/>
    <p:sldId id="257" r:id="rId3"/>
    <p:sldId id="281" r:id="rId4"/>
    <p:sldId id="296" r:id="rId5"/>
    <p:sldId id="323" r:id="rId6"/>
    <p:sldId id="315" r:id="rId7"/>
    <p:sldId id="263" r:id="rId8"/>
    <p:sldId id="269" r:id="rId9"/>
    <p:sldId id="326" r:id="rId10"/>
    <p:sldId id="327" r:id="rId11"/>
    <p:sldId id="328" r:id="rId12"/>
    <p:sldId id="280" r:id="rId13"/>
    <p:sldId id="294" r:id="rId14"/>
    <p:sldId id="949" r:id="rId15"/>
    <p:sldId id="273" r:id="rId16"/>
    <p:sldId id="297" r:id="rId17"/>
    <p:sldId id="260" r:id="rId18"/>
    <p:sldId id="950" r:id="rId19"/>
    <p:sldId id="305" r:id="rId20"/>
    <p:sldId id="324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7836"/>
    <a:srgbClr val="F5FF76"/>
    <a:srgbClr val="ECAC00"/>
    <a:srgbClr val="ECAA00"/>
    <a:srgbClr val="FFFC00"/>
    <a:srgbClr val="0B1F8F"/>
    <a:srgbClr val="A12B2F"/>
    <a:srgbClr val="76777B"/>
    <a:srgbClr val="0060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977" autoAdjust="0"/>
    <p:restoredTop sz="95439" autoAdjust="0"/>
  </p:normalViewPr>
  <p:slideViewPr>
    <p:cSldViewPr snapToGrid="0" showGuides="1">
      <p:cViewPr varScale="1">
        <p:scale>
          <a:sx n="122" d="100"/>
          <a:sy n="122" d="100"/>
        </p:scale>
        <p:origin x="216" y="416"/>
      </p:cViewPr>
      <p:guideLst>
        <p:guide orient="horz" pos="271"/>
        <p:guide orient="horz" pos="3092"/>
        <p:guide orient="horz" pos="517"/>
        <p:guide orient="horz" pos="895"/>
        <p:guide orient="horz" pos="2387"/>
        <p:guide pos="5565"/>
        <p:guide pos="317"/>
        <p:guide pos="1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12/24/19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55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46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68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E32D4C35-D35C-4948-9286-D54759536498}" type="slidenum">
              <a:rPr lang="en-US" sz="1400" b="0" strike="noStrike" spc="-1" smtClean="0">
                <a:latin typeface="Times New Roman"/>
              </a:rPr>
              <a:t>12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0320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E32D4C35-D35C-4948-9286-D54759536498}" type="slidenum">
              <a:rPr lang="en-US" sz="1400" b="0" strike="noStrike" spc="-1" smtClean="0">
                <a:latin typeface="Times New Roman"/>
              </a:rPr>
              <a:t>13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726697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941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74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330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29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0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31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01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74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E32D4C35-D35C-4948-9286-D54759536498}" type="slidenum">
              <a:rPr lang="en-US" sz="1400" b="0" strike="noStrike" spc="-1" smtClean="0">
                <a:latin typeface="Times New Roman"/>
              </a:rPr>
              <a:t>7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19262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E32D4C35-D35C-4948-9286-D54759536498}" type="slidenum">
              <a:rPr lang="en-US" sz="1400" b="0" strike="noStrike" spc="-1" smtClean="0">
                <a:latin typeface="Times New Roman"/>
              </a:rPr>
              <a:t>8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25860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2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604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976" y="4545002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265"/>
            <a:ext cx="9144000" cy="4508954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0265"/>
            <a:ext cx="9144000" cy="4508954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976" y="82331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976" y="170633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47484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1667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3028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28723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418007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89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1490" y="4799992"/>
            <a:ext cx="775768" cy="27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4827084"/>
            <a:ext cx="1418753" cy="1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76" r:id="rId10"/>
    <p:sldLayoutId id="2147483709" r:id="rId11"/>
    <p:sldLayoutId id="2147483695" r:id="rId12"/>
    <p:sldLayoutId id="2147483739" r:id="rId13"/>
    <p:sldLayoutId id="2147483696" r:id="rId14"/>
    <p:sldLayoutId id="2147483689" r:id="rId15"/>
    <p:sldLayoutId id="2147483710" r:id="rId16"/>
    <p:sldLayoutId id="2147483706" r:id="rId17"/>
    <p:sldLayoutId id="2147483704" r:id="rId18"/>
    <p:sldLayoutId id="2147483769" r:id="rId19"/>
    <p:sldLayoutId id="2147483770" r:id="rId20"/>
    <p:sldLayoutId id="2147483771" r:id="rId21"/>
    <p:sldLayoutId id="2147483772" r:id="rId22"/>
    <p:sldLayoutId id="2147483761" r:id="rId23"/>
    <p:sldLayoutId id="2147483762" r:id="rId24"/>
    <p:sldLayoutId id="2147483763" r:id="rId25"/>
    <p:sldLayoutId id="2147483765" r:id="rId26"/>
    <p:sldLayoutId id="2147483766" r:id="rId27"/>
    <p:sldLayoutId id="2147483777" r:id="rId2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wmf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emf"/><Relationship Id="rId4" Type="http://schemas.openxmlformats.org/officeDocument/2006/relationships/image" Target="../media/image70.pn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24.tiff"/><Relationship Id="rId7" Type="http://schemas.openxmlformats.org/officeDocument/2006/relationships/image" Target="../media/image2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Relationship Id="rId9" Type="http://schemas.openxmlformats.org/officeDocument/2006/relationships/image" Target="../media/image3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88300F0-4B80-134A-9AB5-44C9E898072F}"/>
              </a:ext>
            </a:extLst>
          </p:cNvPr>
          <p:cNvSpPr txBox="1">
            <a:spLocks/>
          </p:cNvSpPr>
          <p:nvPr/>
        </p:nvSpPr>
        <p:spPr>
          <a:xfrm>
            <a:off x="4863726" y="1266825"/>
            <a:ext cx="4280274" cy="20299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457200" tIns="0" rIns="91440" bIns="0" rtlCol="0" anchor="ctr">
            <a:norm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cap="non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266825"/>
            <a:ext cx="5000262" cy="2029968"/>
          </a:xfrm>
        </p:spPr>
        <p:txBody>
          <a:bodyPr/>
          <a:lstStyle/>
          <a:p>
            <a:r>
              <a:rPr lang="en-US" cap="none" dirty="0"/>
              <a:t>Simulation-Driven Design of Photonic Quantum Communication Networks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erhtjhtyhy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Martin </a:t>
            </a:r>
            <a:r>
              <a:rPr lang="en-US" dirty="0" err="1"/>
              <a:t>Suchara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6360197" y="4480560"/>
            <a:ext cx="2692872" cy="476709"/>
          </a:xfrm>
        </p:spPr>
        <p:txBody>
          <a:bodyPr/>
          <a:lstStyle/>
          <a:p>
            <a:r>
              <a:rPr lang="en-US" dirty="0"/>
              <a:t>November 18, 2019</a:t>
            </a:r>
          </a:p>
          <a:p>
            <a:r>
              <a:rPr lang="en-US" dirty="0"/>
              <a:t>SC19, Denver, CO</a:t>
            </a:r>
          </a:p>
        </p:txBody>
      </p:sp>
      <p:sp>
        <p:nvSpPr>
          <p:cNvPr id="14" name="Text Placeholder 48">
            <a:extLst>
              <a:ext uri="{FF2B5EF4-FFF2-40B4-BE49-F238E27FC236}">
                <a16:creationId xmlns:a16="http://schemas.microsoft.com/office/drawing/2014/main" id="{EA0BEFFE-7EF1-D340-9BC3-DC76C80846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796" y="3961397"/>
            <a:ext cx="2692871" cy="44469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Argonne National Laboratory</a:t>
            </a:r>
          </a:p>
          <a:p>
            <a:r>
              <a:rPr lang="en-US" u="sng" dirty="0" err="1">
                <a:solidFill>
                  <a:schemeClr val="tx2"/>
                </a:solidFill>
              </a:rPr>
              <a:t>msuchara@anl.gov</a:t>
            </a:r>
            <a:endParaRPr lang="en-US" u="sng" dirty="0">
              <a:solidFill>
                <a:schemeClr val="tx2"/>
              </a:solidFill>
            </a:endParaRPr>
          </a:p>
        </p:txBody>
      </p:sp>
      <p:sp>
        <p:nvSpPr>
          <p:cNvPr id="12" name="Text Placeholder 50">
            <a:extLst>
              <a:ext uri="{FF2B5EF4-FFF2-40B4-BE49-F238E27FC236}">
                <a16:creationId xmlns:a16="http://schemas.microsoft.com/office/drawing/2014/main" id="{0CE27FA2-D7B8-654C-985B-6A63F146861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877521" y="3525491"/>
            <a:ext cx="4710896" cy="534445"/>
          </a:xfrm>
        </p:spPr>
        <p:txBody>
          <a:bodyPr anchor="t">
            <a:noAutofit/>
          </a:bodyPr>
          <a:lstStyle/>
          <a:p>
            <a:r>
              <a:rPr lang="en-US" b="0" cap="none" dirty="0"/>
              <a:t>Work with </a:t>
            </a:r>
            <a:r>
              <a:rPr lang="en-US" b="0" cap="none" dirty="0" err="1"/>
              <a:t>Xiaoliang</a:t>
            </a:r>
            <a:r>
              <a:rPr lang="en-US" b="0" cap="none" dirty="0"/>
              <a:t> Wu, Joaquin Chung, Alexander Kolar, Eugene Wang, Tian Zhong, and </a:t>
            </a:r>
            <a:r>
              <a:rPr lang="en-US" b="0" cap="none" dirty="0" err="1"/>
              <a:t>Rajkumar</a:t>
            </a:r>
            <a:r>
              <a:rPr lang="en-US" b="0" cap="none" dirty="0"/>
              <a:t> </a:t>
            </a:r>
            <a:r>
              <a:rPr lang="en-US" b="0" cap="none" dirty="0" err="1"/>
              <a:t>Kettimuthu</a:t>
            </a:r>
            <a:endParaRPr lang="en-US" b="0" cap="none" dirty="0"/>
          </a:p>
        </p:txBody>
      </p:sp>
      <p:pic>
        <p:nvPicPr>
          <p:cNvPr id="17" name="Picture 196">
            <a:extLst>
              <a:ext uri="{FF2B5EF4-FFF2-40B4-BE49-F238E27FC236}">
                <a16:creationId xmlns:a16="http://schemas.microsoft.com/office/drawing/2014/main" id="{778919EC-EA2B-2742-936C-FB48421A64BF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344985" y="1267113"/>
            <a:ext cx="3561120" cy="20296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247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lide Number Placeholder 4">
            <a:extLst>
              <a:ext uri="{FF2B5EF4-FFF2-40B4-BE49-F238E27FC236}">
                <a16:creationId xmlns:a16="http://schemas.microsoft.com/office/drawing/2014/main" id="{A83D6164-7C24-0146-8630-5C95DB508796}"/>
              </a:ext>
            </a:extLst>
          </p:cNvPr>
          <p:cNvSpPr txBox="1">
            <a:spLocks/>
          </p:cNvSpPr>
          <p:nvPr/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D03B88AA-0C60-0545-B246-529CEE2B4D9D}"/>
              </a:ext>
            </a:extLst>
          </p:cNvPr>
          <p:cNvSpPr/>
          <p:nvPr/>
        </p:nvSpPr>
        <p:spPr>
          <a:xfrm>
            <a:off x="436700" y="3705480"/>
            <a:ext cx="3932640" cy="47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en-US" sz="900" b="0" strike="noStrike" spc="-1" dirty="0">
              <a:latin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A0D03B9-BFC9-6E40-BB65-15F242A81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47144"/>
            <a:ext cx="8372901" cy="790859"/>
          </a:xfrm>
        </p:spPr>
        <p:txBody>
          <a:bodyPr/>
          <a:lstStyle/>
          <a:p>
            <a:r>
              <a:rPr lang="en-US" dirty="0"/>
              <a:t>Simulations to Validate or Predict Experimental Results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9F9E1AD-4D39-FB4F-9324-E4BCBF9C1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00" y="1167516"/>
            <a:ext cx="4343399" cy="3259904"/>
          </a:xfrm>
          <a:prstGeom prst="rect">
            <a:avLst/>
          </a:prstGeom>
        </p:spPr>
      </p:pic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B7D276A1-D5F9-EF4C-9F97-14F6721E91DA}"/>
              </a:ext>
            </a:extLst>
          </p:cNvPr>
          <p:cNvSpPr txBox="1">
            <a:spLocks/>
          </p:cNvSpPr>
          <p:nvPr/>
        </p:nvSpPr>
        <p:spPr>
          <a:xfrm>
            <a:off x="5039452" y="1217987"/>
            <a:ext cx="3790650" cy="1719219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0000"/>
                </a:solidFill>
              </a:rPr>
              <a:t>Simulation of BB84 protocol with time bin encoding transmitting 256-bit keys</a:t>
            </a:r>
          </a:p>
          <a:p>
            <a:r>
              <a:rPr lang="en-US" sz="1600" dirty="0">
                <a:solidFill>
                  <a:srgbClr val="000000"/>
                </a:solidFill>
              </a:rPr>
              <a:t>Careful modeling and validation against experiments is important</a:t>
            </a:r>
          </a:p>
          <a:p>
            <a:r>
              <a:rPr lang="en-US" sz="1600" dirty="0">
                <a:solidFill>
                  <a:srgbClr val="000000"/>
                </a:solidFill>
              </a:rPr>
              <a:t>Must be done in collaboration with experimental groups</a:t>
            </a:r>
          </a:p>
          <a:p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ECCDD5E-3E3A-F84B-BE44-44DF8650187D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3780148" y="3346515"/>
            <a:ext cx="1488928" cy="1013630"/>
          </a:xfrm>
          <a:prstGeom prst="straightConnector1">
            <a:avLst/>
          </a:prstGeom>
          <a:ln w="25400">
            <a:solidFill>
              <a:srgbClr val="00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3B4BA7E-B768-E441-B781-CB0A15AB6262}"/>
              </a:ext>
            </a:extLst>
          </p:cNvPr>
          <p:cNvSpPr txBox="1"/>
          <p:nvPr/>
        </p:nvSpPr>
        <p:spPr>
          <a:xfrm>
            <a:off x="5269076" y="4190868"/>
            <a:ext cx="2133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cs typeface="Arial"/>
              </a:rPr>
              <a:t>Theoretical rate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B45232B-1AA5-1D46-B873-7F11B8A050E9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4260915" y="3004481"/>
            <a:ext cx="1008162" cy="922005"/>
          </a:xfrm>
          <a:prstGeom prst="straightConnector1">
            <a:avLst/>
          </a:prstGeom>
          <a:ln w="25400">
            <a:solidFill>
              <a:srgbClr val="0432FF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2535CE0-3312-5548-AF1C-EBD910C6F153}"/>
              </a:ext>
            </a:extLst>
          </p:cNvPr>
          <p:cNvSpPr txBox="1"/>
          <p:nvPr/>
        </p:nvSpPr>
        <p:spPr>
          <a:xfrm>
            <a:off x="5269077" y="3757209"/>
            <a:ext cx="2133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cs typeface="Arial"/>
              </a:rPr>
              <a:t>Measured rate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A4C6740-6A43-F643-B6B1-2DBB37F57248}"/>
              </a:ext>
            </a:extLst>
          </p:cNvPr>
          <p:cNvCxnSpPr>
            <a:cxnSpLocks/>
            <a:stCxn id="36" idx="1"/>
          </p:cNvCxnSpPr>
          <p:nvPr/>
        </p:nvCxnSpPr>
        <p:spPr>
          <a:xfrm flipH="1" flipV="1">
            <a:off x="4260915" y="1953348"/>
            <a:ext cx="1008160" cy="1491936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4D90618D-44C5-6342-9640-FBE249DA1B1E}"/>
              </a:ext>
            </a:extLst>
          </p:cNvPr>
          <p:cNvSpPr txBox="1"/>
          <p:nvPr/>
        </p:nvSpPr>
        <p:spPr>
          <a:xfrm>
            <a:off x="5269075" y="3152896"/>
            <a:ext cx="3007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cs typeface="Arial"/>
              </a:rPr>
              <a:t>Measured rate after inclusion of phase modulator error</a:t>
            </a:r>
          </a:p>
        </p:txBody>
      </p:sp>
    </p:spTree>
    <p:extLst>
      <p:ext uri="{BB962C8B-B14F-4D97-AF65-F5344CB8AC3E}">
        <p14:creationId xmlns:p14="http://schemas.microsoft.com/office/powerpoint/2010/main" val="103670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lide Number Placeholder 4">
            <a:extLst>
              <a:ext uri="{FF2B5EF4-FFF2-40B4-BE49-F238E27FC236}">
                <a16:creationId xmlns:a16="http://schemas.microsoft.com/office/drawing/2014/main" id="{A83D6164-7C24-0146-8630-5C95DB508796}"/>
              </a:ext>
            </a:extLst>
          </p:cNvPr>
          <p:cNvSpPr txBox="1">
            <a:spLocks/>
          </p:cNvSpPr>
          <p:nvPr/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D03B88AA-0C60-0545-B246-529CEE2B4D9D}"/>
              </a:ext>
            </a:extLst>
          </p:cNvPr>
          <p:cNvSpPr/>
          <p:nvPr/>
        </p:nvSpPr>
        <p:spPr>
          <a:xfrm>
            <a:off x="436700" y="3705480"/>
            <a:ext cx="3932640" cy="47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en-US" sz="900" b="0" strike="noStrike" spc="-1" dirty="0">
              <a:latin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A0D03B9-BFC9-6E40-BB65-15F242A81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47144"/>
            <a:ext cx="8372901" cy="790859"/>
          </a:xfrm>
        </p:spPr>
        <p:txBody>
          <a:bodyPr/>
          <a:lstStyle/>
          <a:p>
            <a:r>
              <a:rPr lang="en-US" dirty="0"/>
              <a:t>Simulations to Validate or Predict Experimental Results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7B56DB-CC02-A442-85B0-47418C9B4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30" y="2101831"/>
            <a:ext cx="3550877" cy="2665084"/>
          </a:xfrm>
          <a:prstGeom prst="rect">
            <a:avLst/>
          </a:prstGeom>
        </p:spPr>
      </p:pic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D521D277-6085-EC4C-9002-3F26B47DFE08}"/>
              </a:ext>
            </a:extLst>
          </p:cNvPr>
          <p:cNvSpPr txBox="1">
            <a:spLocks/>
          </p:cNvSpPr>
          <p:nvPr/>
        </p:nvSpPr>
        <p:spPr>
          <a:xfrm>
            <a:off x="4622703" y="3484522"/>
            <a:ext cx="4021674" cy="1370759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0000"/>
                </a:solidFill>
              </a:rPr>
              <a:t>Cascade suffers from large latency due to the need to construct a 10,240-bit frame before error correction can begin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Use of light source with higher frequencies dramatically improves latency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C34FB6-B5E4-B44D-82AD-134A736A9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427" y="938003"/>
            <a:ext cx="3403076" cy="2554152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7E5988C1-99F4-D949-BE2A-304A7BB1EC8D}"/>
              </a:ext>
            </a:extLst>
          </p:cNvPr>
          <p:cNvSpPr txBox="1">
            <a:spLocks/>
          </p:cNvSpPr>
          <p:nvPr/>
        </p:nvSpPr>
        <p:spPr>
          <a:xfrm>
            <a:off x="466642" y="1052276"/>
            <a:ext cx="3992235" cy="1049554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0000"/>
                </a:solidFill>
              </a:rPr>
              <a:t>The raw bit rate (throughput of BB84) and the key formation rate (throughput of the Cascade protocol) decrease exponentially with increasing distance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70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4">
            <a:extLst>
              <a:ext uri="{FF2B5EF4-FFF2-40B4-BE49-F238E27FC236}">
                <a16:creationId xmlns:a16="http://schemas.microsoft.com/office/drawing/2014/main" id="{0865CCD0-4E63-1D46-988D-65993C018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506" y="2173184"/>
            <a:ext cx="6165041" cy="2776183"/>
          </a:xfrm>
          <a:prstGeom prst="rect">
            <a:avLst/>
          </a:prstGeom>
        </p:spPr>
      </p:pic>
      <p:sp>
        <p:nvSpPr>
          <p:cNvPr id="4" name="CustomShape 3">
            <a:extLst>
              <a:ext uri="{FF2B5EF4-FFF2-40B4-BE49-F238E27FC236}">
                <a16:creationId xmlns:a16="http://schemas.microsoft.com/office/drawing/2014/main" id="{34E74BC7-A469-E644-A001-E016E4E6DB0A}"/>
              </a:ext>
            </a:extLst>
          </p:cNvPr>
          <p:cNvSpPr/>
          <p:nvPr/>
        </p:nvSpPr>
        <p:spPr>
          <a:xfrm>
            <a:off x="488080" y="162560"/>
            <a:ext cx="8371440" cy="59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95000"/>
              </a:lnSpc>
            </a:pPr>
            <a:r>
              <a:rPr lang="en-US" sz="2800" b="1" strike="noStrike" cap="all" spc="-1" dirty="0">
                <a:solidFill>
                  <a:srgbClr val="232425"/>
                </a:solidFill>
                <a:latin typeface="Arial"/>
                <a:ea typeface="DejaVu Sans"/>
              </a:rPr>
              <a:t>Simulating quantum teleportation</a:t>
            </a:r>
            <a:endParaRPr lang="en-US" sz="2800" b="0" strike="noStrike" spc="-1" dirty="0"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6D412C-B342-474E-A273-224EAA1E36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80" y="902524"/>
            <a:ext cx="4514003" cy="12706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F530F9-F42F-5C4A-9795-6F84D59247AD}"/>
              </a:ext>
            </a:extLst>
          </p:cNvPr>
          <p:cNvSpPr txBox="1"/>
          <p:nvPr/>
        </p:nvSpPr>
        <p:spPr>
          <a:xfrm>
            <a:off x="488080" y="3052420"/>
            <a:ext cx="1759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accent2"/>
                </a:solidFill>
              </a:rPr>
              <a:t>Our simulation setup: 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6A78E64E-291E-804B-82DE-0AEE8DA6E813}"/>
              </a:ext>
            </a:extLst>
          </p:cNvPr>
          <p:cNvSpPr txBox="1">
            <a:spLocks/>
          </p:cNvSpPr>
          <p:nvPr/>
        </p:nvSpPr>
        <p:spPr>
          <a:xfrm>
            <a:off x="4986033" y="834765"/>
            <a:ext cx="3873487" cy="1212459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>
                <a:solidFill>
                  <a:srgbClr val="000000"/>
                </a:solidFill>
              </a:rPr>
              <a:t>Calgary experiment: </a:t>
            </a:r>
          </a:p>
          <a:p>
            <a:r>
              <a:rPr lang="en-US" sz="1600" i="1" dirty="0" err="1">
                <a:solidFill>
                  <a:srgbClr val="000000"/>
                </a:solidFill>
              </a:rPr>
              <a:t>Valivarthi</a:t>
            </a:r>
            <a:r>
              <a:rPr lang="en-US" sz="1600" i="1" dirty="0">
                <a:solidFill>
                  <a:srgbClr val="000000"/>
                </a:solidFill>
              </a:rPr>
              <a:t> et al., “Quantum teleportation across a metropolitan </a:t>
            </a:r>
            <a:r>
              <a:rPr lang="en-US" sz="1600" i="1" dirty="0" err="1">
                <a:solidFill>
                  <a:srgbClr val="000000"/>
                </a:solidFill>
              </a:rPr>
              <a:t>fibre</a:t>
            </a:r>
            <a:r>
              <a:rPr lang="en-US" sz="1600" i="1" dirty="0">
                <a:solidFill>
                  <a:srgbClr val="000000"/>
                </a:solidFill>
              </a:rPr>
              <a:t> network”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914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64C4B14-383D-EA42-BDEC-1EFF71B185A2}"/>
              </a:ext>
            </a:extLst>
          </p:cNvPr>
          <p:cNvSpPr txBox="1">
            <a:spLocks/>
          </p:cNvSpPr>
          <p:nvPr/>
        </p:nvSpPr>
        <p:spPr>
          <a:xfrm>
            <a:off x="480950" y="164595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cap="all" spc="-1" dirty="0">
                <a:solidFill>
                  <a:srgbClr val="232425"/>
                </a:solidFill>
                <a:latin typeface="Arial"/>
                <a:cs typeface="+mn-cs"/>
              </a:rPr>
              <a:t>Results – Teleportation simulation</a:t>
            </a:r>
          </a:p>
        </p:txBody>
      </p:sp>
      <p:pic>
        <p:nvPicPr>
          <p:cNvPr id="4" name="Content Placeholder 46">
            <a:extLst>
              <a:ext uri="{FF2B5EF4-FFF2-40B4-BE49-F238E27FC236}">
                <a16:creationId xmlns:a16="http://schemas.microsoft.com/office/drawing/2014/main" id="{EEA20512-569B-0D45-B3AA-93B016791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730" y="1280450"/>
            <a:ext cx="3533124" cy="2651759"/>
          </a:xfrm>
          <a:prstGeom prst="rect">
            <a:avLst/>
          </a:prstGeom>
        </p:spPr>
      </p:pic>
      <p:pic>
        <p:nvPicPr>
          <p:cNvPr id="5" name="Content Placeholder 52">
            <a:extLst>
              <a:ext uri="{FF2B5EF4-FFF2-40B4-BE49-F238E27FC236}">
                <a16:creationId xmlns:a16="http://schemas.microsoft.com/office/drawing/2014/main" id="{83006E3F-B7DA-B64D-AA5D-29E2BC805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9364" y="1280451"/>
            <a:ext cx="3533125" cy="2651759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D2AF300-D108-0742-B863-E92DB1B26164}"/>
              </a:ext>
            </a:extLst>
          </p:cNvPr>
          <p:cNvSpPr txBox="1">
            <a:spLocks/>
          </p:cNvSpPr>
          <p:nvPr/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ECB495F-8EFC-1648-9F6B-0A0A3FA87F95}"/>
              </a:ext>
            </a:extLst>
          </p:cNvPr>
          <p:cNvSpPr txBox="1">
            <a:spLocks/>
          </p:cNvSpPr>
          <p:nvPr/>
        </p:nvSpPr>
        <p:spPr>
          <a:xfrm>
            <a:off x="1017639" y="1023195"/>
            <a:ext cx="3325761" cy="39265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Z-basis measurement by Bob: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E4ECEE2-5665-5A45-A329-F1B2E68F36F3}"/>
              </a:ext>
            </a:extLst>
          </p:cNvPr>
          <p:cNvSpPr txBox="1">
            <a:spLocks/>
          </p:cNvSpPr>
          <p:nvPr/>
        </p:nvSpPr>
        <p:spPr>
          <a:xfrm>
            <a:off x="5047844" y="1023195"/>
            <a:ext cx="3325761" cy="39265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X-basis measurement by Bob: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D824B51E-7F48-9047-A3C3-C29B44AA4244}"/>
              </a:ext>
            </a:extLst>
          </p:cNvPr>
          <p:cNvSpPr txBox="1">
            <a:spLocks/>
          </p:cNvSpPr>
          <p:nvPr/>
        </p:nvSpPr>
        <p:spPr>
          <a:xfrm>
            <a:off x="457201" y="4070555"/>
            <a:ext cx="8126360" cy="622024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Lower fidelity for X-basis measurement due to errors in the interferometer and use of two single-photon detectors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479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3999" cy="4499372"/>
          </a:xfrm>
        </p:spPr>
        <p:txBody>
          <a:bodyPr anchor="t"/>
          <a:lstStyle/>
          <a:p>
            <a:endParaRPr lang="en-US" dirty="0"/>
          </a:p>
          <a:p>
            <a:pPr algn="ctr"/>
            <a:r>
              <a:rPr lang="en-US" dirty="0"/>
              <a:t>Building the Quantum Internet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8FF1B03C-6C48-6648-87D3-DF0A503CF27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588167" y="1130971"/>
            <a:ext cx="4526576" cy="2779157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01223D-0BD4-7747-92CE-317089B2A7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742" y="3079042"/>
            <a:ext cx="1814066" cy="8310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FD6058-3DFB-2346-8EC5-C489356612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742" y="1130970"/>
            <a:ext cx="1814064" cy="1020083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DA7CF30F-8777-8E43-9275-65E7D068B946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114743" y="2035062"/>
            <a:ext cx="1814065" cy="10431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915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4" name="CustomShape 1">
            <a:extLst>
              <a:ext uri="{FF2B5EF4-FFF2-40B4-BE49-F238E27FC236}">
                <a16:creationId xmlns:a16="http://schemas.microsoft.com/office/drawing/2014/main" id="{3456D3C1-CC20-AE42-8531-DE5CB8E75BB7}"/>
              </a:ext>
            </a:extLst>
          </p:cNvPr>
          <p:cNvSpPr/>
          <p:nvPr/>
        </p:nvSpPr>
        <p:spPr>
          <a:xfrm>
            <a:off x="456840" y="195366"/>
            <a:ext cx="8371440" cy="83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95000"/>
              </a:lnSpc>
            </a:pPr>
            <a:r>
              <a:rPr lang="en-US" sz="2800" b="1" strike="noStrike" cap="all" spc="-1" dirty="0">
                <a:solidFill>
                  <a:srgbClr val="232425"/>
                </a:solidFill>
                <a:latin typeface="Arial"/>
                <a:ea typeface="DejaVu Sans"/>
              </a:rPr>
              <a:t>Quantum Teleportation at the Chicago quantum exchange</a:t>
            </a:r>
            <a:endParaRPr lang="en-US" sz="2800" b="0" strike="noStrike" spc="-1" dirty="0">
              <a:latin typeface="Arial"/>
            </a:endParaRPr>
          </a:p>
        </p:txBody>
      </p:sp>
      <p:pic>
        <p:nvPicPr>
          <p:cNvPr id="55" name="Picture 49">
            <a:extLst>
              <a:ext uri="{FF2B5EF4-FFF2-40B4-BE49-F238E27FC236}">
                <a16:creationId xmlns:a16="http://schemas.microsoft.com/office/drawing/2014/main" id="{7EDCDE86-9C4A-0245-A4CE-A58963DE529B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74840" y="1120198"/>
            <a:ext cx="4240800" cy="2384280"/>
          </a:xfrm>
          <a:prstGeom prst="rect">
            <a:avLst/>
          </a:prstGeom>
          <a:ln>
            <a:noFill/>
          </a:ln>
        </p:spPr>
      </p:pic>
      <p:sp>
        <p:nvSpPr>
          <p:cNvPr id="56" name="CustomShape 3">
            <a:extLst>
              <a:ext uri="{FF2B5EF4-FFF2-40B4-BE49-F238E27FC236}">
                <a16:creationId xmlns:a16="http://schemas.microsoft.com/office/drawing/2014/main" id="{5DC55908-CBC5-6942-836F-26E2E368F666}"/>
              </a:ext>
            </a:extLst>
          </p:cNvPr>
          <p:cNvSpPr/>
          <p:nvPr/>
        </p:nvSpPr>
        <p:spPr>
          <a:xfrm>
            <a:off x="502560" y="3601678"/>
            <a:ext cx="4160160" cy="90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45000"/>
          <a:lstStyle/>
          <a:p>
            <a:pPr algn="ctr">
              <a:lnSpc>
                <a:spcPct val="100000"/>
              </a:lnSpc>
              <a:spcBef>
                <a:spcPts val="601"/>
              </a:spcBef>
            </a:pPr>
            <a:r>
              <a:rPr lang="en-US" sz="1600" b="1" strike="noStrike" spc="-1">
                <a:solidFill>
                  <a:srgbClr val="232425"/>
                </a:solidFill>
                <a:latin typeface="Arial"/>
                <a:ea typeface="DejaVu Sans"/>
              </a:rPr>
              <a:t>Optical table demonstrating the principles of quantum teleportation in the Awschalom Lab (University of Chicago and Argonne)</a:t>
            </a:r>
            <a:endParaRPr lang="en-US" sz="1600" b="0" strike="noStrike" spc="-1">
              <a:latin typeface="Arial"/>
            </a:endParaRPr>
          </a:p>
        </p:txBody>
      </p:sp>
      <p:pic>
        <p:nvPicPr>
          <p:cNvPr id="57" name="Picture 3">
            <a:extLst>
              <a:ext uri="{FF2B5EF4-FFF2-40B4-BE49-F238E27FC236}">
                <a16:creationId xmlns:a16="http://schemas.microsoft.com/office/drawing/2014/main" id="{49041B42-000B-294D-B5B0-8162C91D35AC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791600" y="1107238"/>
            <a:ext cx="4168800" cy="2397240"/>
          </a:xfrm>
          <a:prstGeom prst="rect">
            <a:avLst/>
          </a:prstGeom>
          <a:ln>
            <a:noFill/>
          </a:ln>
        </p:spPr>
      </p:pic>
      <p:sp>
        <p:nvSpPr>
          <p:cNvPr id="58" name="CustomShape 4">
            <a:extLst>
              <a:ext uri="{FF2B5EF4-FFF2-40B4-BE49-F238E27FC236}">
                <a16:creationId xmlns:a16="http://schemas.microsoft.com/office/drawing/2014/main" id="{EBFEA519-8822-F447-9785-B5A10A53E509}"/>
              </a:ext>
            </a:extLst>
          </p:cNvPr>
          <p:cNvSpPr/>
          <p:nvPr/>
        </p:nvSpPr>
        <p:spPr>
          <a:xfrm>
            <a:off x="4846320" y="3607798"/>
            <a:ext cx="4114080" cy="90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  <a:spcBef>
                <a:spcPts val="601"/>
              </a:spcBef>
            </a:pPr>
            <a:r>
              <a:rPr lang="en-US" sz="1600" b="1" strike="noStrike" spc="-1">
                <a:solidFill>
                  <a:srgbClr val="232425"/>
                </a:solidFill>
                <a:latin typeface="Arial"/>
                <a:ea typeface="DejaVu Sans"/>
              </a:rPr>
              <a:t>Quantum teleportation allows transmission of quantum states between two network hosts (Argonne and Fermilab)</a:t>
            </a:r>
            <a:endParaRPr lang="en-US" sz="16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596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BF7CC6-13FD-844C-8877-E50A4D95E5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055" y="3096855"/>
            <a:ext cx="2874931" cy="804769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302E02B1-7EA6-574C-9530-3FECF7685213}"/>
              </a:ext>
            </a:extLst>
          </p:cNvPr>
          <p:cNvSpPr txBox="1">
            <a:spLocks/>
          </p:cNvSpPr>
          <p:nvPr/>
        </p:nvSpPr>
        <p:spPr>
          <a:xfrm>
            <a:off x="456840" y="3058056"/>
            <a:ext cx="4895627" cy="882368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New protocol and control plane design – </a:t>
            </a:r>
            <a:r>
              <a:rPr lang="en-US" dirty="0"/>
              <a:t>evaluate performance of specialized network protocols for e.g. entanglement purification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9C235477-9747-494B-87C0-246A30F0E89B}"/>
              </a:ext>
            </a:extLst>
          </p:cNvPr>
          <p:cNvSpPr txBox="1">
            <a:spLocks/>
          </p:cNvSpPr>
          <p:nvPr/>
        </p:nvSpPr>
        <p:spPr>
          <a:xfrm>
            <a:off x="457200" y="1065317"/>
            <a:ext cx="5901069" cy="67457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Network architecture design –</a:t>
            </a:r>
            <a:r>
              <a:rPr lang="en-US" dirty="0"/>
              <a:t> topology and architecture that allows scalability and long-distance communication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1A4C31BE-1D36-EF43-8880-2AF3B43F826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343400" y="4855282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324AD0C5-B0EA-7746-839A-8E3E7D982599}"/>
              </a:ext>
            </a:extLst>
          </p:cNvPr>
          <p:cNvSpPr/>
          <p:nvPr/>
        </p:nvSpPr>
        <p:spPr>
          <a:xfrm>
            <a:off x="456840" y="195366"/>
            <a:ext cx="8371440" cy="83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95000"/>
              </a:lnSpc>
            </a:pPr>
            <a:r>
              <a:rPr lang="en-US" sz="2800" b="1" strike="noStrike" cap="all" spc="-1" dirty="0">
                <a:solidFill>
                  <a:srgbClr val="232425"/>
                </a:solidFill>
                <a:latin typeface="Arial"/>
              </a:rPr>
              <a:t>What Are Quantum</a:t>
            </a:r>
            <a:r>
              <a:rPr lang="en-US" sz="2800" b="1" cap="all" spc="-1" dirty="0">
                <a:solidFill>
                  <a:srgbClr val="232425"/>
                </a:solidFill>
                <a:latin typeface="Arial"/>
              </a:rPr>
              <a:t> Network Simulations Useful for?</a:t>
            </a:r>
            <a:endParaRPr lang="en-US" sz="2800" b="0" strike="noStrike" spc="-1" dirty="0">
              <a:latin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AA63536-AFDF-414D-AD7D-D580907176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" y="1900816"/>
            <a:ext cx="1482881" cy="11129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ADE386-5727-AF47-95BD-1205A01CB00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7557" y="707345"/>
            <a:ext cx="1951435" cy="1243342"/>
          </a:xfrm>
          <a:prstGeom prst="rect">
            <a:avLst/>
          </a:prstGeom>
        </p:spPr>
      </p:pic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7295FABA-076A-9D41-9089-B2E7B9D49396}"/>
              </a:ext>
            </a:extLst>
          </p:cNvPr>
          <p:cNvSpPr txBox="1">
            <a:spLocks/>
          </p:cNvSpPr>
          <p:nvPr/>
        </p:nvSpPr>
        <p:spPr>
          <a:xfrm>
            <a:off x="2199009" y="2036817"/>
            <a:ext cx="6495753" cy="882368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Experiment planning and validation – </a:t>
            </a:r>
            <a:r>
              <a:rPr lang="en-US" dirty="0"/>
              <a:t>facilitate system integration with hundreds of optical components, allow easy parameter tuning, predict and validate results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1ECFE1-765B-DE44-8AC7-261A524C23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88" y="3929036"/>
            <a:ext cx="1581645" cy="845894"/>
          </a:xfrm>
          <a:prstGeom prst="rect">
            <a:avLst/>
          </a:prstGeom>
        </p:spPr>
      </p:pic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C388BA03-ADF2-6D44-AD86-0A2561FE074C}"/>
              </a:ext>
            </a:extLst>
          </p:cNvPr>
          <p:cNvSpPr txBox="1">
            <a:spLocks/>
          </p:cNvSpPr>
          <p:nvPr/>
        </p:nvSpPr>
        <p:spPr>
          <a:xfrm>
            <a:off x="2206893" y="4142358"/>
            <a:ext cx="6362099" cy="882368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Motivate experimental advances – </a:t>
            </a:r>
            <a:r>
              <a:rPr lang="en-US" dirty="0"/>
              <a:t>what are the benefits of building better detectors, memories, or light sources?  </a:t>
            </a:r>
          </a:p>
        </p:txBody>
      </p:sp>
    </p:spTree>
    <p:extLst>
      <p:ext uri="{BB962C8B-B14F-4D97-AF65-F5344CB8AC3E}">
        <p14:creationId xmlns:p14="http://schemas.microsoft.com/office/powerpoint/2010/main" val="11438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 dirty="0"/>
              <a:t>Thank You!</a:t>
            </a:r>
          </a:p>
          <a:p>
            <a:endParaRPr lang="en-US" sz="32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8436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sz="32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4590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lide Number Placeholder 4">
            <a:extLst>
              <a:ext uri="{FF2B5EF4-FFF2-40B4-BE49-F238E27FC236}">
                <a16:creationId xmlns:a16="http://schemas.microsoft.com/office/drawing/2014/main" id="{A83D6164-7C24-0146-8630-5C95DB508796}"/>
              </a:ext>
            </a:extLst>
          </p:cNvPr>
          <p:cNvSpPr txBox="1">
            <a:spLocks/>
          </p:cNvSpPr>
          <p:nvPr/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0BDC3E99-95EC-3E4C-A8F3-90E77843F9C0}"/>
              </a:ext>
            </a:extLst>
          </p:cNvPr>
          <p:cNvSpPr/>
          <p:nvPr/>
        </p:nvSpPr>
        <p:spPr>
          <a:xfrm>
            <a:off x="457200" y="352926"/>
            <a:ext cx="8371440" cy="4786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95000"/>
              </a:lnSpc>
            </a:pPr>
            <a:r>
              <a:rPr lang="en-US" sz="2800" b="1" strike="noStrike" cap="all" spc="-1" dirty="0">
                <a:solidFill>
                  <a:srgbClr val="232425"/>
                </a:solidFill>
                <a:latin typeface="Arial"/>
                <a:ea typeface="DejaVu Sans"/>
              </a:rPr>
              <a:t>Orchestration - Entanglement swapping</a:t>
            </a:r>
            <a:endParaRPr lang="en-US" sz="2800" b="0" strike="noStrike" spc="-1" dirty="0">
              <a:latin typeface="Arial"/>
            </a:endParaRPr>
          </a:p>
        </p:txBody>
      </p:sp>
      <p:pic>
        <p:nvPicPr>
          <p:cNvPr id="4" name="Picture 244">
            <a:extLst>
              <a:ext uri="{FF2B5EF4-FFF2-40B4-BE49-F238E27FC236}">
                <a16:creationId xmlns:a16="http://schemas.microsoft.com/office/drawing/2014/main" id="{69364E09-C235-854D-8F0C-9893ED8C2740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057856" y="1143067"/>
            <a:ext cx="4811104" cy="3230970"/>
          </a:xfrm>
          <a:prstGeom prst="rect">
            <a:avLst/>
          </a:prstGeom>
          <a:ln>
            <a:noFill/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DE716D-19DE-3F49-8AD6-EC5E4672B8CB}"/>
              </a:ext>
            </a:extLst>
          </p:cNvPr>
          <p:cNvSpPr txBox="1">
            <a:spLocks/>
          </p:cNvSpPr>
          <p:nvPr/>
        </p:nvSpPr>
        <p:spPr>
          <a:xfrm>
            <a:off x="439801" y="1126499"/>
            <a:ext cx="3481750" cy="3398364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Distribution of entangled photons only between nearest neighbors, or not?</a:t>
            </a:r>
          </a:p>
          <a:p>
            <a:r>
              <a:rPr lang="en-US" dirty="0">
                <a:solidFill>
                  <a:srgbClr val="000000"/>
                </a:solidFill>
              </a:rPr>
              <a:t>Photons stored in memories until they are consumed</a:t>
            </a:r>
          </a:p>
          <a:p>
            <a:r>
              <a:rPr lang="en-US" dirty="0">
                <a:solidFill>
                  <a:srgbClr val="000000"/>
                </a:solidFill>
              </a:rPr>
              <a:t>Optional purification techniques to improve fidelity</a:t>
            </a:r>
          </a:p>
          <a:p>
            <a:r>
              <a:rPr lang="en-US" dirty="0">
                <a:solidFill>
                  <a:schemeClr val="accent2"/>
                </a:solidFill>
              </a:rPr>
              <a:t>Requires careful orchestration at the individual photon level!</a:t>
            </a:r>
          </a:p>
          <a:p>
            <a:r>
              <a:rPr lang="en-US" dirty="0">
                <a:solidFill>
                  <a:schemeClr val="accent2"/>
                </a:solidFill>
              </a:rPr>
              <a:t>Different paradigm: need to rethink network architecture</a:t>
            </a:r>
          </a:p>
        </p:txBody>
      </p:sp>
    </p:spTree>
    <p:extLst>
      <p:ext uri="{BB962C8B-B14F-4D97-AF65-F5344CB8AC3E}">
        <p14:creationId xmlns:p14="http://schemas.microsoft.com/office/powerpoint/2010/main" val="55763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76641"/>
            <a:ext cx="8372901" cy="500804"/>
          </a:xfrm>
        </p:spPr>
        <p:txBody>
          <a:bodyPr/>
          <a:lstStyle/>
          <a:p>
            <a:r>
              <a:rPr lang="en-US" dirty="0"/>
              <a:t>Quantum Computing and Communication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84CE7ADB-3648-4B4D-8DD3-29A28E7F3E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177465"/>
              </p:ext>
            </p:extLst>
          </p:nvPr>
        </p:nvGraphicFramePr>
        <p:xfrm>
          <a:off x="457201" y="908927"/>
          <a:ext cx="5973096" cy="236507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94618">
                  <a:extLst>
                    <a:ext uri="{9D8B030D-6E8A-4147-A177-3AD203B41FA5}">
                      <a16:colId xmlns:a16="http://schemas.microsoft.com/office/drawing/2014/main" val="3962153448"/>
                    </a:ext>
                  </a:extLst>
                </a:gridCol>
                <a:gridCol w="2005781">
                  <a:extLst>
                    <a:ext uri="{9D8B030D-6E8A-4147-A177-3AD203B41FA5}">
                      <a16:colId xmlns:a16="http://schemas.microsoft.com/office/drawing/2014/main" val="3774084056"/>
                    </a:ext>
                  </a:extLst>
                </a:gridCol>
                <a:gridCol w="2772697">
                  <a:extLst>
                    <a:ext uri="{9D8B030D-6E8A-4147-A177-3AD203B41FA5}">
                      <a16:colId xmlns:a16="http://schemas.microsoft.com/office/drawing/2014/main" val="1478040535"/>
                    </a:ext>
                  </a:extLst>
                </a:gridCol>
              </a:tblGrid>
              <a:tr h="42140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Classical bit: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Qubit: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Multi-qubit systems: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8232475"/>
                  </a:ext>
                </a:extLst>
              </a:tr>
              <a:tr h="172499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351621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BD6168AD-98A2-9448-96B8-127A7B00E622}"/>
              </a:ext>
            </a:extLst>
          </p:cNvPr>
          <p:cNvSpPr txBox="1"/>
          <p:nvPr/>
        </p:nvSpPr>
        <p:spPr>
          <a:xfrm>
            <a:off x="3863721" y="1612002"/>
            <a:ext cx="2566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2 qubits: 𝛼|00⟩ + </a:t>
            </a:r>
            <a:r>
              <a:rPr lang="el-GR" sz="1600" dirty="0">
                <a:solidFill>
                  <a:srgbClr val="000000"/>
                </a:solidFill>
              </a:rPr>
              <a:t>β</a:t>
            </a:r>
            <a:r>
              <a:rPr lang="en-US" sz="1600" dirty="0">
                <a:solidFill>
                  <a:srgbClr val="000000"/>
                </a:solidFill>
              </a:rPr>
              <a:t>|01⟩ + 𝛾|10⟩ + 𝛿|11⟩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1FD742-4AD6-E54D-A925-1D4E3E6A5A80}"/>
              </a:ext>
            </a:extLst>
          </p:cNvPr>
          <p:cNvSpPr txBox="1"/>
          <p:nvPr/>
        </p:nvSpPr>
        <p:spPr>
          <a:xfrm>
            <a:off x="3863721" y="2263723"/>
            <a:ext cx="2566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3 qubits: 𝛼|000⟩ + </a:t>
            </a:r>
            <a:r>
              <a:rPr lang="el-GR" sz="1600" dirty="0">
                <a:solidFill>
                  <a:srgbClr val="000000"/>
                </a:solidFill>
              </a:rPr>
              <a:t>β</a:t>
            </a:r>
            <a:r>
              <a:rPr lang="en-US" sz="1600" dirty="0">
                <a:solidFill>
                  <a:srgbClr val="000000"/>
                </a:solidFill>
              </a:rPr>
              <a:t>|001⟩ + 𝛾|010⟩ + 𝛿|011⟩ + 𝜀|100⟩ + 𝜁|101⟩ + 𝜂|110⟩ + 𝜃|111⟩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F98C51F-6399-2949-84A2-D4125808B891}"/>
                  </a:ext>
                </a:extLst>
              </p:cNvPr>
              <p:cNvSpPr txBox="1"/>
              <p:nvPr/>
            </p:nvSpPr>
            <p:spPr>
              <a:xfrm flipH="1">
                <a:off x="1157109" y="1792485"/>
                <a:ext cx="264858" cy="2989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hr-HR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1600" dirty="0" err="1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F98C51F-6399-2949-84A2-D4125808B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157109" y="1792485"/>
                <a:ext cx="264858" cy="2989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146E3DB-CED4-E64B-89A7-38E2F15A0473}"/>
                  </a:ext>
                </a:extLst>
              </p:cNvPr>
              <p:cNvSpPr txBox="1"/>
              <p:nvPr/>
            </p:nvSpPr>
            <p:spPr>
              <a:xfrm flipH="1">
                <a:off x="1157109" y="2674007"/>
                <a:ext cx="264858" cy="2989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hr-HR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600" dirty="0" err="1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146E3DB-CED4-E64B-89A7-38E2F15A0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157109" y="2674007"/>
                <a:ext cx="264858" cy="2989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Oval 50">
            <a:extLst>
              <a:ext uri="{FF2B5EF4-FFF2-40B4-BE49-F238E27FC236}">
                <a16:creationId xmlns:a16="http://schemas.microsoft.com/office/drawing/2014/main" id="{1F8B89BE-05E1-154A-BDDF-8D06D0638F15}"/>
              </a:ext>
            </a:extLst>
          </p:cNvPr>
          <p:cNvSpPr/>
          <p:nvPr/>
        </p:nvSpPr>
        <p:spPr bwMode="auto">
          <a:xfrm>
            <a:off x="943222" y="1850986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1919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BD1D829-1054-4D4E-A30C-2DB8FD66AA9F}"/>
              </a:ext>
            </a:extLst>
          </p:cNvPr>
          <p:cNvSpPr/>
          <p:nvPr/>
        </p:nvSpPr>
        <p:spPr bwMode="auto">
          <a:xfrm>
            <a:off x="943222" y="2715604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rgbClr val="1919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2ACC50B-7798-7B48-ACA5-97BAE781B52C}"/>
              </a:ext>
            </a:extLst>
          </p:cNvPr>
          <p:cNvSpPr txBox="1"/>
          <p:nvPr/>
        </p:nvSpPr>
        <p:spPr>
          <a:xfrm>
            <a:off x="2645146" y="1646715"/>
            <a:ext cx="1154654" cy="34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𝛼|0⟩ + </a:t>
            </a:r>
            <a:r>
              <a:rPr lang="el-GR" sz="1600" dirty="0">
                <a:solidFill>
                  <a:srgbClr val="000000"/>
                </a:solidFill>
              </a:rPr>
              <a:t>β</a:t>
            </a:r>
            <a:r>
              <a:rPr lang="en-US" sz="1600" dirty="0">
                <a:solidFill>
                  <a:srgbClr val="000000"/>
                </a:solidFill>
              </a:rPr>
              <a:t>|1⟩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F1F0C11-F65D-FD45-A9D4-C41F4D8FB307}"/>
              </a:ext>
            </a:extLst>
          </p:cNvPr>
          <p:cNvSpPr txBox="1"/>
          <p:nvPr/>
        </p:nvSpPr>
        <p:spPr>
          <a:xfrm>
            <a:off x="2053942" y="1570094"/>
            <a:ext cx="458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|0⟩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67F5EFD-BFFB-D440-BE28-80E1EFDFD836}"/>
              </a:ext>
            </a:extLst>
          </p:cNvPr>
          <p:cNvSpPr txBox="1"/>
          <p:nvPr/>
        </p:nvSpPr>
        <p:spPr>
          <a:xfrm>
            <a:off x="2073634" y="2927529"/>
            <a:ext cx="458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|1⟩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3764448-7597-304B-84DF-1287654CB6B6}"/>
              </a:ext>
            </a:extLst>
          </p:cNvPr>
          <p:cNvSpPr/>
          <p:nvPr/>
        </p:nvSpPr>
        <p:spPr bwMode="auto">
          <a:xfrm>
            <a:off x="1861023" y="1834621"/>
            <a:ext cx="1196976" cy="1143000"/>
          </a:xfrm>
          <a:prstGeom prst="ellipse">
            <a:avLst/>
          </a:prstGeom>
          <a:noFill/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CCD9372-07CB-4B4D-AA34-DD001B457F9D}"/>
              </a:ext>
            </a:extLst>
          </p:cNvPr>
          <p:cNvSpPr/>
          <p:nvPr/>
        </p:nvSpPr>
        <p:spPr bwMode="auto">
          <a:xfrm>
            <a:off x="2397598" y="2910946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rgbClr val="1919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C8EEBDE-8436-D849-8600-30B2F645C843}"/>
              </a:ext>
            </a:extLst>
          </p:cNvPr>
          <p:cNvSpPr/>
          <p:nvPr/>
        </p:nvSpPr>
        <p:spPr bwMode="auto">
          <a:xfrm>
            <a:off x="2394423" y="1748896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rgbClr val="1919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88DF0FE-1019-4D41-9597-352BCE219C3E}"/>
              </a:ext>
            </a:extLst>
          </p:cNvPr>
          <p:cNvSpPr/>
          <p:nvPr/>
        </p:nvSpPr>
        <p:spPr bwMode="auto">
          <a:xfrm>
            <a:off x="2972273" y="2310871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rgbClr val="1919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F367486-FD16-4B49-9759-6A3D5E51E093}"/>
              </a:ext>
            </a:extLst>
          </p:cNvPr>
          <p:cNvCxnSpPr/>
          <p:nvPr/>
        </p:nvCxnSpPr>
        <p:spPr bwMode="auto">
          <a:xfrm>
            <a:off x="2470623" y="1901296"/>
            <a:ext cx="3175" cy="4921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stealth" w="med" len="med"/>
            <a:tailEnd type="non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247B901-595B-7C42-843C-CED9F6CE3561}"/>
              </a:ext>
            </a:extLst>
          </p:cNvPr>
          <p:cNvCxnSpPr/>
          <p:nvPr/>
        </p:nvCxnSpPr>
        <p:spPr bwMode="auto">
          <a:xfrm flipV="1">
            <a:off x="1934048" y="2396597"/>
            <a:ext cx="536575" cy="63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stealth" w="med" len="med"/>
            <a:tailEnd type="none" w="med" len="med"/>
          </a:ln>
          <a:effectLst/>
        </p:spPr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A0E50B24-3D94-4A49-8B69-07F77272EE0B}"/>
              </a:ext>
            </a:extLst>
          </p:cNvPr>
          <p:cNvSpPr/>
          <p:nvPr/>
        </p:nvSpPr>
        <p:spPr bwMode="auto">
          <a:xfrm>
            <a:off x="1781648" y="2326746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rgbClr val="1919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96B63D3-2B82-C748-9ADA-1A623CD81123}"/>
              </a:ext>
            </a:extLst>
          </p:cNvPr>
          <p:cNvSpPr/>
          <p:nvPr/>
        </p:nvSpPr>
        <p:spPr bwMode="auto">
          <a:xfrm>
            <a:off x="1892773" y="2241021"/>
            <a:ext cx="1143000" cy="323850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975FFD2-60BC-8041-AB80-25256CD2142F}"/>
              </a:ext>
            </a:extLst>
          </p:cNvPr>
          <p:cNvCxnSpPr/>
          <p:nvPr/>
        </p:nvCxnSpPr>
        <p:spPr bwMode="auto">
          <a:xfrm>
            <a:off x="2473798" y="2396596"/>
            <a:ext cx="0" cy="5143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873FAB5-CA9C-934C-9DCE-D2838F912FF6}"/>
              </a:ext>
            </a:extLst>
          </p:cNvPr>
          <p:cNvCxnSpPr/>
          <p:nvPr/>
        </p:nvCxnSpPr>
        <p:spPr bwMode="auto">
          <a:xfrm flipV="1">
            <a:off x="2473798" y="2387071"/>
            <a:ext cx="498475" cy="95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A03474D9-2AD0-3F42-A606-4C844D12A397}"/>
              </a:ext>
            </a:extLst>
          </p:cNvPr>
          <p:cNvSpPr/>
          <p:nvPr/>
        </p:nvSpPr>
        <p:spPr bwMode="auto">
          <a:xfrm>
            <a:off x="2699223" y="1998662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1919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2801F08-EA9A-4F41-9E4A-8DDF9C3382EC}"/>
              </a:ext>
            </a:extLst>
          </p:cNvPr>
          <p:cNvCxnSpPr/>
          <p:nvPr/>
        </p:nvCxnSpPr>
        <p:spPr bwMode="auto">
          <a:xfrm flipH="1">
            <a:off x="2476973" y="2128744"/>
            <a:ext cx="244568" cy="2704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  <a:effectLst/>
        </p:spPr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AEE51E75-F4FE-9544-8280-A0465BE055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5254" y="907707"/>
            <a:ext cx="1035921" cy="12573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80651F3-3152-3343-AF44-C2869A4EF83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959" y="1191600"/>
            <a:ext cx="1011671" cy="12001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DC95660-1924-684E-8AA3-2F8CF973E681}"/>
              </a:ext>
            </a:extLst>
          </p:cNvPr>
          <p:cNvGrpSpPr/>
          <p:nvPr/>
        </p:nvGrpSpPr>
        <p:grpSpPr>
          <a:xfrm>
            <a:off x="6745254" y="2174910"/>
            <a:ext cx="1419276" cy="1152525"/>
            <a:chOff x="6441664" y="3600450"/>
            <a:chExt cx="1419276" cy="115252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5E26188-49F7-FA41-B8AA-1E5290102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1664" y="3600450"/>
              <a:ext cx="1216436" cy="83820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2C60ABD-D328-B94C-A731-C8F5BB719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200" y="4171950"/>
              <a:ext cx="545740" cy="581025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931CB93-5DA0-5042-BAEF-037C3C63CE4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245" y="3556286"/>
            <a:ext cx="1927857" cy="1085098"/>
          </a:xfrm>
          <a:prstGeom prst="rect">
            <a:avLst/>
          </a:prstGeom>
        </p:spPr>
      </p:pic>
      <p:sp>
        <p:nvSpPr>
          <p:cNvPr id="36" name="Content Placeholder 5">
            <a:extLst>
              <a:ext uri="{FF2B5EF4-FFF2-40B4-BE49-F238E27FC236}">
                <a16:creationId xmlns:a16="http://schemas.microsoft.com/office/drawing/2014/main" id="{A87FF356-B6E9-044B-A219-4CA0ACC8B0BA}"/>
              </a:ext>
            </a:extLst>
          </p:cNvPr>
          <p:cNvSpPr txBox="1">
            <a:spLocks/>
          </p:cNvSpPr>
          <p:nvPr/>
        </p:nvSpPr>
        <p:spPr>
          <a:xfrm>
            <a:off x="422236" y="3648162"/>
            <a:ext cx="2600798" cy="890166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Secure communication and teleportation: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F63C12-74A6-E546-B257-ABED0F477B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3034" y="3619853"/>
            <a:ext cx="3837104" cy="107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5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lide Number Placeholder 4">
            <a:extLst>
              <a:ext uri="{FF2B5EF4-FFF2-40B4-BE49-F238E27FC236}">
                <a16:creationId xmlns:a16="http://schemas.microsoft.com/office/drawing/2014/main" id="{A83D6164-7C24-0146-8630-5C95DB508796}"/>
              </a:ext>
            </a:extLst>
          </p:cNvPr>
          <p:cNvSpPr txBox="1">
            <a:spLocks/>
          </p:cNvSpPr>
          <p:nvPr/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900292F3-8118-A041-8998-B46C7708ECF8}"/>
              </a:ext>
            </a:extLst>
          </p:cNvPr>
          <p:cNvSpPr/>
          <p:nvPr/>
        </p:nvSpPr>
        <p:spPr>
          <a:xfrm>
            <a:off x="419133" y="84841"/>
            <a:ext cx="8371440" cy="5263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95000"/>
              </a:lnSpc>
            </a:pPr>
            <a:r>
              <a:rPr lang="en-US" sz="2600" b="1" strike="noStrike" cap="all" spc="-1" dirty="0">
                <a:solidFill>
                  <a:srgbClr val="232425"/>
                </a:solidFill>
                <a:latin typeface="Arial"/>
                <a:ea typeface="DejaVu Sans"/>
              </a:rPr>
              <a:t>Multi-node Quantum network architecture</a:t>
            </a:r>
            <a:endParaRPr lang="en-US" sz="2600" b="0" strike="noStrike" spc="-1" dirty="0">
              <a:latin typeface="Arial"/>
            </a:endParaRPr>
          </a:p>
        </p:txBody>
      </p:sp>
      <p:pic>
        <p:nvPicPr>
          <p:cNvPr id="4" name="Picture 246">
            <a:extLst>
              <a:ext uri="{FF2B5EF4-FFF2-40B4-BE49-F238E27FC236}">
                <a16:creationId xmlns:a16="http://schemas.microsoft.com/office/drawing/2014/main" id="{3B9F880E-AD28-8644-8D0B-4CB95CFF2CEB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541191" y="821075"/>
            <a:ext cx="5479920" cy="3200400"/>
          </a:xfrm>
          <a:prstGeom prst="rect">
            <a:avLst/>
          </a:prstGeom>
          <a:ln>
            <a:noFill/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4A831E-35A6-A247-93B5-B102CDFE2960}"/>
              </a:ext>
            </a:extLst>
          </p:cNvPr>
          <p:cNvSpPr txBox="1">
            <a:spLocks/>
          </p:cNvSpPr>
          <p:nvPr/>
        </p:nvSpPr>
        <p:spPr>
          <a:xfrm>
            <a:off x="419133" y="983821"/>
            <a:ext cx="3012224" cy="326766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Reconfigurable quantum nodes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Memory, photon pair source, BSM unit</a:t>
            </a:r>
          </a:p>
          <a:p>
            <a:r>
              <a:rPr lang="en-US" dirty="0">
                <a:solidFill>
                  <a:srgbClr val="000000"/>
                </a:solidFill>
              </a:rPr>
              <a:t>Coherent quantum materials and photonics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Long coherence memory, classical control of photon</a:t>
            </a:r>
          </a:p>
          <a:p>
            <a:r>
              <a:rPr lang="en-US" dirty="0">
                <a:solidFill>
                  <a:srgbClr val="000000"/>
                </a:solidFill>
              </a:rPr>
              <a:t>Control plane determines role and action of nodes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251794EE-4112-EC42-BD02-8CCF420F972F}"/>
              </a:ext>
            </a:extLst>
          </p:cNvPr>
          <p:cNvSpPr txBox="1">
            <a:spLocks/>
          </p:cNvSpPr>
          <p:nvPr/>
        </p:nvSpPr>
        <p:spPr>
          <a:xfrm>
            <a:off x="419133" y="4372691"/>
            <a:ext cx="8291234" cy="28913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accent2"/>
                </a:solidFill>
              </a:rPr>
              <a:t>Control plane protocols will be needed for networks with 3 or more nodes </a:t>
            </a:r>
          </a:p>
        </p:txBody>
      </p:sp>
    </p:spTree>
    <p:extLst>
      <p:ext uri="{BB962C8B-B14F-4D97-AF65-F5344CB8AC3E}">
        <p14:creationId xmlns:p14="http://schemas.microsoft.com/office/powerpoint/2010/main" val="169056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56110"/>
            <a:ext cx="8569568" cy="462456"/>
          </a:xfrm>
        </p:spPr>
        <p:txBody>
          <a:bodyPr/>
          <a:lstStyle/>
          <a:p>
            <a:r>
              <a:rPr lang="en-US" dirty="0"/>
              <a:t>BB84 Protocol – Bennett &amp; Brassard, 1984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DE92EF1-F2EF-A34C-A56B-DC3EBE5F922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7201" y="2939253"/>
          <a:ext cx="6958738" cy="181356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627680">
                  <a:extLst>
                    <a:ext uri="{9D8B030D-6E8A-4147-A177-3AD203B41FA5}">
                      <a16:colId xmlns:a16="http://schemas.microsoft.com/office/drawing/2014/main" val="3962153448"/>
                    </a:ext>
                  </a:extLst>
                </a:gridCol>
                <a:gridCol w="1619573">
                  <a:extLst>
                    <a:ext uri="{9D8B030D-6E8A-4147-A177-3AD203B41FA5}">
                      <a16:colId xmlns:a16="http://schemas.microsoft.com/office/drawing/2014/main" val="3774084056"/>
                    </a:ext>
                  </a:extLst>
                </a:gridCol>
                <a:gridCol w="534692">
                  <a:extLst>
                    <a:ext uri="{9D8B030D-6E8A-4147-A177-3AD203B41FA5}">
                      <a16:colId xmlns:a16="http://schemas.microsoft.com/office/drawing/2014/main" val="1478040535"/>
                    </a:ext>
                  </a:extLst>
                </a:gridCol>
                <a:gridCol w="542440">
                  <a:extLst>
                    <a:ext uri="{9D8B030D-6E8A-4147-A177-3AD203B41FA5}">
                      <a16:colId xmlns:a16="http://schemas.microsoft.com/office/drawing/2014/main" val="2094857612"/>
                    </a:ext>
                  </a:extLst>
                </a:gridCol>
                <a:gridCol w="519194">
                  <a:extLst>
                    <a:ext uri="{9D8B030D-6E8A-4147-A177-3AD203B41FA5}">
                      <a16:colId xmlns:a16="http://schemas.microsoft.com/office/drawing/2014/main" val="1922898914"/>
                    </a:ext>
                  </a:extLst>
                </a:gridCol>
                <a:gridCol w="503695">
                  <a:extLst>
                    <a:ext uri="{9D8B030D-6E8A-4147-A177-3AD203B41FA5}">
                      <a16:colId xmlns:a16="http://schemas.microsoft.com/office/drawing/2014/main" val="2222907338"/>
                    </a:ext>
                  </a:extLst>
                </a:gridCol>
                <a:gridCol w="526942">
                  <a:extLst>
                    <a:ext uri="{9D8B030D-6E8A-4147-A177-3AD203B41FA5}">
                      <a16:colId xmlns:a16="http://schemas.microsoft.com/office/drawing/2014/main" val="2529851696"/>
                    </a:ext>
                  </a:extLst>
                </a:gridCol>
                <a:gridCol w="495946">
                  <a:extLst>
                    <a:ext uri="{9D8B030D-6E8A-4147-A177-3AD203B41FA5}">
                      <a16:colId xmlns:a16="http://schemas.microsoft.com/office/drawing/2014/main" val="3578478491"/>
                    </a:ext>
                  </a:extLst>
                </a:gridCol>
                <a:gridCol w="542440">
                  <a:extLst>
                    <a:ext uri="{9D8B030D-6E8A-4147-A177-3AD203B41FA5}">
                      <a16:colId xmlns:a16="http://schemas.microsoft.com/office/drawing/2014/main" val="3353097858"/>
                    </a:ext>
                  </a:extLst>
                </a:gridCol>
                <a:gridCol w="534692">
                  <a:extLst>
                    <a:ext uri="{9D8B030D-6E8A-4147-A177-3AD203B41FA5}">
                      <a16:colId xmlns:a16="http://schemas.microsoft.com/office/drawing/2014/main" val="794602864"/>
                    </a:ext>
                  </a:extLst>
                </a:gridCol>
                <a:gridCol w="511444">
                  <a:extLst>
                    <a:ext uri="{9D8B030D-6E8A-4147-A177-3AD203B41FA5}">
                      <a16:colId xmlns:a16="http://schemas.microsoft.com/office/drawing/2014/main" val="650813715"/>
                    </a:ext>
                  </a:extLst>
                </a:gridCol>
              </a:tblGrid>
              <a:tr h="164253"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Step 1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Alice’s bit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351621"/>
                  </a:ext>
                </a:extLst>
              </a:tr>
              <a:tr h="16425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Step 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Alice’s random basis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957573"/>
                  </a:ext>
                </a:extLst>
              </a:tr>
              <a:tr h="16425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Step 3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Alice’s polarization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1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→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↖︎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↖︎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↗︎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↗︎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→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749696"/>
                  </a:ext>
                </a:extLst>
              </a:tr>
              <a:tr h="16425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Step 4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Bob’s random basis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112415"/>
                  </a:ext>
                </a:extLst>
              </a:tr>
              <a:tr h="16425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Step 5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Bob’s measurement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↖︎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↗︎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↗︎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↗︎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262897"/>
                  </a:ext>
                </a:extLst>
              </a:tr>
              <a:tr h="16425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Step 6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Public discussion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Determine which bases match and only retain the corresponding bits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666990"/>
                  </a:ext>
                </a:extLst>
              </a:tr>
              <a:tr h="16425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Step 7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Shared secret key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996462"/>
                  </a:ext>
                </a:extLst>
              </a:tr>
            </a:tbl>
          </a:graphicData>
        </a:graphic>
      </p:graphicFrame>
      <p:sp>
        <p:nvSpPr>
          <p:cNvPr id="12" name="Cube 11">
            <a:extLst>
              <a:ext uri="{FF2B5EF4-FFF2-40B4-BE49-F238E27FC236}">
                <a16:creationId xmlns:a16="http://schemas.microsoft.com/office/drawing/2014/main" id="{521FFA7B-10F9-104A-B219-9C6DF84F2254}"/>
              </a:ext>
            </a:extLst>
          </p:cNvPr>
          <p:cNvSpPr/>
          <p:nvPr/>
        </p:nvSpPr>
        <p:spPr>
          <a:xfrm rot="20964062">
            <a:off x="411768" y="2569739"/>
            <a:ext cx="838489" cy="289530"/>
          </a:xfrm>
          <a:prstGeom prst="cube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B0F864-69AF-E547-A4FB-D3B552BF80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49" y="1111437"/>
            <a:ext cx="865204" cy="12927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C9CDC0-7E74-6841-8A79-EB5EE4B647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2359" y="1211433"/>
            <a:ext cx="779432" cy="12927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9F2E4B-A11C-E046-8F39-E51A575970D3}"/>
              </a:ext>
            </a:extLst>
          </p:cNvPr>
          <p:cNvSpPr txBox="1"/>
          <p:nvPr/>
        </p:nvSpPr>
        <p:spPr>
          <a:xfrm>
            <a:off x="8207801" y="914313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cs typeface="Arial"/>
              </a:rPr>
              <a:t>Bob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96AC1C-B882-3441-AFEF-5F7196E23844}"/>
              </a:ext>
            </a:extLst>
          </p:cNvPr>
          <p:cNvSpPr txBox="1"/>
          <p:nvPr/>
        </p:nvSpPr>
        <p:spPr>
          <a:xfrm>
            <a:off x="457201" y="873644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cs typeface="Arial"/>
              </a:rPr>
              <a:t>Alice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241158-41BD-224C-9C05-1D1B9E7A84C5}"/>
              </a:ext>
            </a:extLst>
          </p:cNvPr>
          <p:cNvSpPr txBox="1"/>
          <p:nvPr/>
        </p:nvSpPr>
        <p:spPr>
          <a:xfrm rot="20938679">
            <a:off x="1339113" y="2637403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cs typeface="Arial"/>
              </a:rPr>
              <a:t>laser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678C81-CFA4-6642-A7D2-960999213735}"/>
              </a:ext>
            </a:extLst>
          </p:cNvPr>
          <p:cNvSpPr txBox="1"/>
          <p:nvPr/>
        </p:nvSpPr>
        <p:spPr>
          <a:xfrm rot="21000915">
            <a:off x="918189" y="1933285"/>
            <a:ext cx="1109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cs typeface="Arial"/>
              </a:rPr>
              <a:t>unpolarized photon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67337B-D014-7F4B-A2D5-860BBA94A7B0}"/>
              </a:ext>
            </a:extLst>
          </p:cNvPr>
          <p:cNvSpPr txBox="1"/>
          <p:nvPr/>
        </p:nvSpPr>
        <p:spPr>
          <a:xfrm>
            <a:off x="1760378" y="1133363"/>
            <a:ext cx="1114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cs typeface="Arial"/>
              </a:rPr>
              <a:t>polarization filter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0C8E6C-85FB-0E4C-8219-DD11B621CC27}"/>
              </a:ext>
            </a:extLst>
          </p:cNvPr>
          <p:cNvSpPr txBox="1"/>
          <p:nvPr/>
        </p:nvSpPr>
        <p:spPr>
          <a:xfrm rot="21075652">
            <a:off x="3364835" y="2265124"/>
            <a:ext cx="2508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cs typeface="Arial"/>
              </a:rPr>
              <a:t>transmitted polarized photons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F765B8-7C4F-0747-BC39-946DB7BC5141}"/>
              </a:ext>
            </a:extLst>
          </p:cNvPr>
          <p:cNvSpPr txBox="1"/>
          <p:nvPr/>
        </p:nvSpPr>
        <p:spPr>
          <a:xfrm>
            <a:off x="6903816" y="2200831"/>
            <a:ext cx="1001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cs typeface="Arial"/>
              </a:rPr>
              <a:t>detection filter</a:t>
            </a:r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1E9A6E25-3C7B-2842-A539-92EADC7CC5C0}"/>
              </a:ext>
            </a:extLst>
          </p:cNvPr>
          <p:cNvSpPr/>
          <p:nvPr/>
        </p:nvSpPr>
        <p:spPr>
          <a:xfrm rot="582885">
            <a:off x="7152162" y="1199867"/>
            <a:ext cx="735724" cy="963674"/>
          </a:xfrm>
          <a:prstGeom prst="parallelogram">
            <a:avLst>
              <a:gd name="adj" fmla="val 16212"/>
            </a:avLst>
          </a:prstGeom>
          <a:solidFill>
            <a:schemeClr val="tx2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B2F4598-4D6C-0441-9F4D-01AF40E8E659}"/>
              </a:ext>
            </a:extLst>
          </p:cNvPr>
          <p:cNvCxnSpPr>
            <a:cxnSpLocks/>
          </p:cNvCxnSpPr>
          <p:nvPr/>
        </p:nvCxnSpPr>
        <p:spPr>
          <a:xfrm>
            <a:off x="7393515" y="1453700"/>
            <a:ext cx="356461" cy="86229"/>
          </a:xfrm>
          <a:prstGeom prst="line">
            <a:avLst/>
          </a:prstGeom>
          <a:ln w="412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72052E-FE96-5441-9759-2354DC2FF6C6}"/>
              </a:ext>
            </a:extLst>
          </p:cNvPr>
          <p:cNvCxnSpPr>
            <a:cxnSpLocks/>
          </p:cNvCxnSpPr>
          <p:nvPr/>
        </p:nvCxnSpPr>
        <p:spPr>
          <a:xfrm flipV="1">
            <a:off x="7520023" y="1346019"/>
            <a:ext cx="90451" cy="286748"/>
          </a:xfrm>
          <a:prstGeom prst="line">
            <a:avLst/>
          </a:prstGeom>
          <a:ln w="412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4ED0FBC-5343-F645-AD19-1C748E2E32C2}"/>
              </a:ext>
            </a:extLst>
          </p:cNvPr>
          <p:cNvCxnSpPr>
            <a:cxnSpLocks/>
          </p:cNvCxnSpPr>
          <p:nvPr/>
        </p:nvCxnSpPr>
        <p:spPr>
          <a:xfrm>
            <a:off x="7340600" y="1792009"/>
            <a:ext cx="231146" cy="238753"/>
          </a:xfrm>
          <a:prstGeom prst="line">
            <a:avLst/>
          </a:prstGeom>
          <a:ln w="412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439F4E6-215A-3040-9C9B-8FE9E76E2140}"/>
              </a:ext>
            </a:extLst>
          </p:cNvPr>
          <p:cNvCxnSpPr>
            <a:cxnSpLocks/>
          </p:cNvCxnSpPr>
          <p:nvPr/>
        </p:nvCxnSpPr>
        <p:spPr>
          <a:xfrm flipV="1">
            <a:off x="7334103" y="1799894"/>
            <a:ext cx="231146" cy="216560"/>
          </a:xfrm>
          <a:prstGeom prst="line">
            <a:avLst/>
          </a:prstGeom>
          <a:ln w="412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D8321278-C52B-AB4E-A56C-C909EA5130BA}"/>
              </a:ext>
            </a:extLst>
          </p:cNvPr>
          <p:cNvSpPr/>
          <p:nvPr/>
        </p:nvSpPr>
        <p:spPr>
          <a:xfrm rot="582885">
            <a:off x="4242869" y="895625"/>
            <a:ext cx="735724" cy="963674"/>
          </a:xfrm>
          <a:prstGeom prst="parallelogram">
            <a:avLst>
              <a:gd name="adj" fmla="val 16212"/>
            </a:avLst>
          </a:prstGeom>
          <a:solidFill>
            <a:schemeClr val="tx2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6E399A4-C0D1-6542-A90E-A103EA45E9B0}"/>
              </a:ext>
            </a:extLst>
          </p:cNvPr>
          <p:cNvCxnSpPr>
            <a:cxnSpLocks/>
          </p:cNvCxnSpPr>
          <p:nvPr/>
        </p:nvCxnSpPr>
        <p:spPr>
          <a:xfrm>
            <a:off x="4496326" y="1140010"/>
            <a:ext cx="332253" cy="66542"/>
          </a:xfrm>
          <a:prstGeom prst="line">
            <a:avLst/>
          </a:prstGeom>
          <a:ln w="412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2D48DEA-EF2E-A242-A891-CAE1A405232B}"/>
              </a:ext>
            </a:extLst>
          </p:cNvPr>
          <p:cNvCxnSpPr>
            <a:cxnSpLocks/>
          </p:cNvCxnSpPr>
          <p:nvPr/>
        </p:nvCxnSpPr>
        <p:spPr>
          <a:xfrm flipV="1">
            <a:off x="4632856" y="1040928"/>
            <a:ext cx="59194" cy="257980"/>
          </a:xfrm>
          <a:prstGeom prst="line">
            <a:avLst/>
          </a:prstGeom>
          <a:ln w="412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323675B-9227-7043-B5CA-A0A0D0D5B3C0}"/>
              </a:ext>
            </a:extLst>
          </p:cNvPr>
          <p:cNvCxnSpPr>
            <a:cxnSpLocks/>
          </p:cNvCxnSpPr>
          <p:nvPr/>
        </p:nvCxnSpPr>
        <p:spPr>
          <a:xfrm>
            <a:off x="4418199" y="1497633"/>
            <a:ext cx="231146" cy="238753"/>
          </a:xfrm>
          <a:prstGeom prst="line">
            <a:avLst/>
          </a:prstGeom>
          <a:ln w="412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9F99B04-91BC-5744-B81F-C34B97BDF307}"/>
              </a:ext>
            </a:extLst>
          </p:cNvPr>
          <p:cNvCxnSpPr>
            <a:cxnSpLocks/>
          </p:cNvCxnSpPr>
          <p:nvPr/>
        </p:nvCxnSpPr>
        <p:spPr>
          <a:xfrm flipV="1">
            <a:off x="4424810" y="1520802"/>
            <a:ext cx="221974" cy="191411"/>
          </a:xfrm>
          <a:prstGeom prst="line">
            <a:avLst/>
          </a:prstGeom>
          <a:ln w="412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D38A657C-4383-6344-B9DA-08315F26C6C3}"/>
              </a:ext>
            </a:extLst>
          </p:cNvPr>
          <p:cNvSpPr txBox="1"/>
          <p:nvPr/>
        </p:nvSpPr>
        <p:spPr>
          <a:xfrm>
            <a:off x="4879835" y="1105695"/>
            <a:ext cx="1001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cs typeface="Arial"/>
              </a:rPr>
              <a:t>detection filter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A3044AA-361D-C74C-81EB-E4C3F1E10E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398" y="898748"/>
            <a:ext cx="818163" cy="112724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28F2888-9BA9-0F41-9074-89FD35027E27}"/>
              </a:ext>
            </a:extLst>
          </p:cNvPr>
          <p:cNvSpPr txBox="1"/>
          <p:nvPr/>
        </p:nvSpPr>
        <p:spPr>
          <a:xfrm>
            <a:off x="3517815" y="626737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Eve</a:t>
            </a:r>
          </a:p>
        </p:txBody>
      </p:sp>
      <p:sp>
        <p:nvSpPr>
          <p:cNvPr id="50" name="Parallelogram 49">
            <a:extLst>
              <a:ext uri="{FF2B5EF4-FFF2-40B4-BE49-F238E27FC236}">
                <a16:creationId xmlns:a16="http://schemas.microsoft.com/office/drawing/2014/main" id="{8E56A95C-84F7-134B-BB75-6B142FDE9EE1}"/>
              </a:ext>
            </a:extLst>
          </p:cNvPr>
          <p:cNvSpPr/>
          <p:nvPr/>
        </p:nvSpPr>
        <p:spPr>
          <a:xfrm rot="908578">
            <a:off x="2001584" y="1715242"/>
            <a:ext cx="893035" cy="963674"/>
          </a:xfrm>
          <a:prstGeom prst="parallelogram">
            <a:avLst>
              <a:gd name="adj" fmla="val 16212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F599F4C-4C99-1545-97CD-88A30138BF1C}"/>
              </a:ext>
            </a:extLst>
          </p:cNvPr>
          <p:cNvCxnSpPr>
            <a:cxnSpLocks/>
          </p:cNvCxnSpPr>
          <p:nvPr/>
        </p:nvCxnSpPr>
        <p:spPr>
          <a:xfrm>
            <a:off x="2248684" y="1914640"/>
            <a:ext cx="218648" cy="62031"/>
          </a:xfrm>
          <a:prstGeom prst="line">
            <a:avLst/>
          </a:prstGeom>
          <a:ln w="412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54785D7-6D7D-6748-97DD-2F403763A55D}"/>
              </a:ext>
            </a:extLst>
          </p:cNvPr>
          <p:cNvCxnSpPr>
            <a:cxnSpLocks/>
          </p:cNvCxnSpPr>
          <p:nvPr/>
        </p:nvCxnSpPr>
        <p:spPr>
          <a:xfrm flipV="1">
            <a:off x="2670209" y="1919835"/>
            <a:ext cx="91871" cy="230374"/>
          </a:xfrm>
          <a:prstGeom prst="line">
            <a:avLst/>
          </a:prstGeom>
          <a:ln w="412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BDA8046-985F-A447-AADF-41F9706DD405}"/>
              </a:ext>
            </a:extLst>
          </p:cNvPr>
          <p:cNvCxnSpPr>
            <a:cxnSpLocks/>
          </p:cNvCxnSpPr>
          <p:nvPr/>
        </p:nvCxnSpPr>
        <p:spPr>
          <a:xfrm>
            <a:off x="2485889" y="2374581"/>
            <a:ext cx="70498" cy="224919"/>
          </a:xfrm>
          <a:prstGeom prst="line">
            <a:avLst/>
          </a:prstGeom>
          <a:ln w="412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7C4B745-0342-5C43-832A-7CCB9EFF18CD}"/>
              </a:ext>
            </a:extLst>
          </p:cNvPr>
          <p:cNvCxnSpPr>
            <a:cxnSpLocks/>
          </p:cNvCxnSpPr>
          <p:nvPr/>
        </p:nvCxnSpPr>
        <p:spPr>
          <a:xfrm flipV="1">
            <a:off x="2059809" y="2318164"/>
            <a:ext cx="219703" cy="117399"/>
          </a:xfrm>
          <a:prstGeom prst="line">
            <a:avLst/>
          </a:prstGeom>
          <a:ln w="412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1BBF25B-D6C4-4844-A406-9D81FA076114}"/>
              </a:ext>
            </a:extLst>
          </p:cNvPr>
          <p:cNvCxnSpPr>
            <a:stCxn id="50" idx="5"/>
            <a:endCxn id="50" idx="2"/>
          </p:cNvCxnSpPr>
          <p:nvPr/>
        </p:nvCxnSpPr>
        <p:spPr>
          <a:xfrm>
            <a:off x="2086964" y="2099346"/>
            <a:ext cx="722275" cy="195466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807D221-20B1-6944-A3F6-B8F7BEBBA5CC}"/>
              </a:ext>
            </a:extLst>
          </p:cNvPr>
          <p:cNvCxnSpPr>
            <a:cxnSpLocks/>
            <a:stCxn id="50" idx="1"/>
            <a:endCxn id="50" idx="3"/>
          </p:cNvCxnSpPr>
          <p:nvPr/>
        </p:nvCxnSpPr>
        <p:spPr>
          <a:xfrm flipH="1">
            <a:off x="2252356" y="1750883"/>
            <a:ext cx="391491" cy="892392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F92DD08-3234-B74B-B005-9FD4DABE8A00}"/>
              </a:ext>
            </a:extLst>
          </p:cNvPr>
          <p:cNvCxnSpPr>
            <a:cxnSpLocks/>
            <a:stCxn id="42" idx="5"/>
            <a:endCxn id="42" idx="2"/>
          </p:cNvCxnSpPr>
          <p:nvPr/>
        </p:nvCxnSpPr>
        <p:spPr>
          <a:xfrm>
            <a:off x="4306927" y="1325451"/>
            <a:ext cx="607608" cy="104022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B5F649C-B8D3-874A-831E-CBC4A03AB17B}"/>
              </a:ext>
            </a:extLst>
          </p:cNvPr>
          <p:cNvCxnSpPr>
            <a:cxnSpLocks/>
          </p:cNvCxnSpPr>
          <p:nvPr/>
        </p:nvCxnSpPr>
        <p:spPr>
          <a:xfrm flipV="1">
            <a:off x="1204824" y="1716160"/>
            <a:ext cx="6237707" cy="934020"/>
          </a:xfrm>
          <a:prstGeom prst="line">
            <a:avLst/>
          </a:prstGeom>
          <a:ln w="2540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89EF664-589A-064C-A150-FC2C40042D08}"/>
              </a:ext>
            </a:extLst>
          </p:cNvPr>
          <p:cNvCxnSpPr>
            <a:cxnSpLocks/>
            <a:stCxn id="3" idx="5"/>
            <a:endCxn id="3" idx="2"/>
          </p:cNvCxnSpPr>
          <p:nvPr/>
        </p:nvCxnSpPr>
        <p:spPr>
          <a:xfrm>
            <a:off x="7216220" y="1629693"/>
            <a:ext cx="607608" cy="104022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Oval 82">
            <a:extLst>
              <a:ext uri="{FF2B5EF4-FFF2-40B4-BE49-F238E27FC236}">
                <a16:creationId xmlns:a16="http://schemas.microsoft.com/office/drawing/2014/main" id="{332ED266-7D45-D541-A7FB-06C6C1F16CB0}"/>
              </a:ext>
            </a:extLst>
          </p:cNvPr>
          <p:cNvSpPr/>
          <p:nvPr/>
        </p:nvSpPr>
        <p:spPr>
          <a:xfrm>
            <a:off x="1447698" y="2471350"/>
            <a:ext cx="226888" cy="22831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9DF09B49-C306-5C42-8191-76AE6BCAF5E1}"/>
              </a:ext>
            </a:extLst>
          </p:cNvPr>
          <p:cNvCxnSpPr>
            <a:cxnSpLocks/>
          </p:cNvCxnSpPr>
          <p:nvPr/>
        </p:nvCxnSpPr>
        <p:spPr bwMode="auto">
          <a:xfrm>
            <a:off x="2840478" y="2362813"/>
            <a:ext cx="415658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  <a:scene3d>
            <a:camera prst="orthographicFront"/>
            <a:lightRig rig="balanced" dir="t"/>
          </a:scene3d>
          <a:sp3d prstMaterial="matte"/>
        </p:spPr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D2123B85-5C63-D744-B4AC-70E838979E2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451225" y="2025995"/>
            <a:ext cx="66590" cy="40956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  <a:scene3d>
            <a:camera prst="orthographicFront"/>
            <a:lightRig rig="balanced" dir="t"/>
          </a:scene3d>
          <a:sp3d prstMaterial="matte"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9C2D3096-2BF3-1C4C-9A74-8452488623ED}"/>
              </a:ext>
            </a:extLst>
          </p:cNvPr>
          <p:cNvCxnSpPr>
            <a:cxnSpLocks/>
            <a:endCxn id="48" idx="2"/>
          </p:cNvCxnSpPr>
          <p:nvPr/>
        </p:nvCxnSpPr>
        <p:spPr bwMode="auto">
          <a:xfrm flipH="1" flipV="1">
            <a:off x="3786480" y="2025995"/>
            <a:ext cx="383848" cy="27201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  <a:scene3d>
            <a:camera prst="orthographicFront"/>
            <a:lightRig rig="balanced" dir="t"/>
          </a:scene3d>
          <a:sp3d prstMaterial="matte"/>
        </p:spPr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03067373-868C-DD45-947D-77CEC22CD510}"/>
              </a:ext>
            </a:extLst>
          </p:cNvPr>
          <p:cNvCxnSpPr>
            <a:cxnSpLocks/>
          </p:cNvCxnSpPr>
          <p:nvPr/>
        </p:nvCxnSpPr>
        <p:spPr bwMode="auto">
          <a:xfrm>
            <a:off x="4412921" y="2127482"/>
            <a:ext cx="415658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  <a:scene3d>
            <a:camera prst="orthographicFront"/>
            <a:lightRig rig="balanced" dir="t"/>
          </a:scene3d>
          <a:sp3d prstMaterial="matte"/>
        </p:spPr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FCE27455-2059-A945-A0B6-1BC5C66B18B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823861" y="1897932"/>
            <a:ext cx="369435" cy="26203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  <a:scene3d>
            <a:camera prst="orthographicFront"/>
            <a:lightRig rig="balanced" dir="t"/>
          </a:scene3d>
          <a:sp3d prstMaterial="matte"/>
        </p:spPr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624FB4F7-54E7-054D-8D1E-91A0E9846271}"/>
              </a:ext>
            </a:extLst>
          </p:cNvPr>
          <p:cNvCxnSpPr>
            <a:cxnSpLocks/>
          </p:cNvCxnSpPr>
          <p:nvPr/>
        </p:nvCxnSpPr>
        <p:spPr bwMode="auto">
          <a:xfrm flipV="1">
            <a:off x="5477793" y="1784566"/>
            <a:ext cx="282290" cy="32735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  <a:scene3d>
            <a:camera prst="orthographicFront"/>
            <a:lightRig rig="balanced" dir="t"/>
          </a:scene3d>
          <a:sp3d prstMaterial="matte"/>
        </p:spPr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3096C22D-74E3-3748-9081-E88D0181F1E3}"/>
              </a:ext>
            </a:extLst>
          </p:cNvPr>
          <p:cNvCxnSpPr>
            <a:cxnSpLocks/>
          </p:cNvCxnSpPr>
          <p:nvPr/>
        </p:nvCxnSpPr>
        <p:spPr bwMode="auto">
          <a:xfrm flipV="1">
            <a:off x="5970340" y="1712213"/>
            <a:ext cx="282290" cy="32735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  <a:scene3d>
            <a:camera prst="orthographicFront"/>
            <a:lightRig rig="balanced" dir="t"/>
          </a:scene3d>
          <a:sp3d prstMaterial="matte"/>
        </p:spPr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FCC148FC-9358-2E42-A049-308292F9D005}"/>
              </a:ext>
            </a:extLst>
          </p:cNvPr>
          <p:cNvCxnSpPr>
            <a:cxnSpLocks/>
          </p:cNvCxnSpPr>
          <p:nvPr/>
        </p:nvCxnSpPr>
        <p:spPr bwMode="auto">
          <a:xfrm>
            <a:off x="6988876" y="1754044"/>
            <a:ext cx="415658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  <a:scene3d>
            <a:camera prst="orthographicFront"/>
            <a:lightRig rig="balanced" dir="t"/>
          </a:scene3d>
          <a:sp3d prstMaterial="matte"/>
        </p:spPr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4A617E88-F5BB-1744-B66B-64DBFE991BA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572388" y="1587225"/>
            <a:ext cx="66590" cy="40956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  <a:scene3d>
            <a:camera prst="orthographicFront"/>
            <a:lightRig rig="balanced" dir="t"/>
          </a:scene3d>
          <a:sp3d prstMaterial="matte"/>
        </p:spPr>
      </p:cxnSp>
      <p:sp>
        <p:nvSpPr>
          <p:cNvPr id="86" name="Oval 85">
            <a:extLst>
              <a:ext uri="{FF2B5EF4-FFF2-40B4-BE49-F238E27FC236}">
                <a16:creationId xmlns:a16="http://schemas.microsoft.com/office/drawing/2014/main" id="{0491D1BE-F144-A24F-8FA6-1C9EEA5A432B}"/>
              </a:ext>
            </a:extLst>
          </p:cNvPr>
          <p:cNvSpPr/>
          <p:nvPr/>
        </p:nvSpPr>
        <p:spPr>
          <a:xfrm>
            <a:off x="3923086" y="2093887"/>
            <a:ext cx="226888" cy="22831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D36035CA-412F-2C47-A92A-28156F377A3B}"/>
              </a:ext>
            </a:extLst>
          </p:cNvPr>
          <p:cNvSpPr/>
          <p:nvPr/>
        </p:nvSpPr>
        <p:spPr>
          <a:xfrm>
            <a:off x="4461127" y="2013327"/>
            <a:ext cx="226888" cy="22831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1D546C58-8733-B643-A83D-9C102CDD8283}"/>
              </a:ext>
            </a:extLst>
          </p:cNvPr>
          <p:cNvSpPr/>
          <p:nvPr/>
        </p:nvSpPr>
        <p:spPr>
          <a:xfrm>
            <a:off x="4941181" y="1940860"/>
            <a:ext cx="226888" cy="22831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ADFBA594-F66A-D144-9722-7858A06034D1}"/>
              </a:ext>
            </a:extLst>
          </p:cNvPr>
          <p:cNvSpPr/>
          <p:nvPr/>
        </p:nvSpPr>
        <p:spPr>
          <a:xfrm>
            <a:off x="5475687" y="1871036"/>
            <a:ext cx="226888" cy="22831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584643F5-7013-154D-8C8F-667C9211D4A5}"/>
              </a:ext>
            </a:extLst>
          </p:cNvPr>
          <p:cNvSpPr/>
          <p:nvPr/>
        </p:nvSpPr>
        <p:spPr>
          <a:xfrm>
            <a:off x="5967045" y="1799032"/>
            <a:ext cx="226888" cy="22831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97A86F34-1BD4-8048-88F1-8D7B827C72CF}"/>
              </a:ext>
            </a:extLst>
          </p:cNvPr>
          <p:cNvSpPr/>
          <p:nvPr/>
        </p:nvSpPr>
        <p:spPr>
          <a:xfrm>
            <a:off x="6503657" y="1726520"/>
            <a:ext cx="226888" cy="22831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A33A9DA1-D669-7C49-BE9B-806961895E64}"/>
              </a:ext>
            </a:extLst>
          </p:cNvPr>
          <p:cNvSpPr/>
          <p:nvPr/>
        </p:nvSpPr>
        <p:spPr>
          <a:xfrm>
            <a:off x="7054141" y="1636728"/>
            <a:ext cx="226888" cy="22831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CF037824-4F4F-4E41-BA4D-BE2C8807A924}"/>
              </a:ext>
            </a:extLst>
          </p:cNvPr>
          <p:cNvSpPr/>
          <p:nvPr/>
        </p:nvSpPr>
        <p:spPr>
          <a:xfrm>
            <a:off x="2881286" y="2245802"/>
            <a:ext cx="226888" cy="22831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CCE331FD-5C44-624C-947F-FAED0181C407}"/>
              </a:ext>
            </a:extLst>
          </p:cNvPr>
          <p:cNvSpPr/>
          <p:nvPr/>
        </p:nvSpPr>
        <p:spPr>
          <a:xfrm>
            <a:off x="3385045" y="2174355"/>
            <a:ext cx="226888" cy="22831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Slide Number Placeholder 4">
            <a:extLst>
              <a:ext uri="{FF2B5EF4-FFF2-40B4-BE49-F238E27FC236}">
                <a16:creationId xmlns:a16="http://schemas.microsoft.com/office/drawing/2014/main" id="{D3228900-7928-3149-8F98-08016BBFAD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343400" y="4855282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66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91523"/>
            <a:ext cx="8372901" cy="462456"/>
          </a:xfrm>
        </p:spPr>
        <p:txBody>
          <a:bodyPr/>
          <a:lstStyle/>
          <a:p>
            <a:r>
              <a:rPr lang="en-US" dirty="0"/>
              <a:t>Quantum Teleportation Networks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85B023-CE35-BD48-8C5B-42B96DE6C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535" y="916682"/>
            <a:ext cx="5122777" cy="2551937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81E2A70-E712-5443-BB9B-598B46009C69}"/>
              </a:ext>
            </a:extLst>
          </p:cNvPr>
          <p:cNvSpPr txBox="1">
            <a:spLocks/>
          </p:cNvSpPr>
          <p:nvPr/>
        </p:nvSpPr>
        <p:spPr>
          <a:xfrm>
            <a:off x="457201" y="3700631"/>
            <a:ext cx="4376056" cy="991948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Teleportation of quantum state |𝜓⟩ from Alice to Bob using a quantum channel (QC) and a classical channel (CC)</a:t>
            </a:r>
          </a:p>
          <a:p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A26943C-A78E-3143-ABEB-677D39ABFBCE}"/>
              </a:ext>
            </a:extLst>
          </p:cNvPr>
          <p:cNvSpPr txBox="1">
            <a:spLocks/>
          </p:cNvSpPr>
          <p:nvPr/>
        </p:nvSpPr>
        <p:spPr>
          <a:xfrm>
            <a:off x="5084466" y="3700630"/>
            <a:ext cx="3974897" cy="991949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Quantum communication does </a:t>
            </a:r>
            <a:r>
              <a:rPr lang="en-US" u="sng" dirty="0"/>
              <a:t>not</a:t>
            </a:r>
            <a:r>
              <a:rPr lang="en-US" dirty="0"/>
              <a:t> require a quantum channel between Alice and Bob 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8D2F42B5-5C10-A742-B1E2-F96B77737E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343400" y="4855282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95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47144"/>
            <a:ext cx="8372901" cy="437451"/>
          </a:xfrm>
        </p:spPr>
        <p:txBody>
          <a:bodyPr/>
          <a:lstStyle/>
          <a:p>
            <a:r>
              <a:rPr lang="en-US" dirty="0"/>
              <a:t>New Quantum Network Applications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50381073-DD02-D941-8998-9B7F1EDD53F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343400" y="4855282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45D21F-052F-F340-9DC3-A326CEE581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8012" y="723981"/>
            <a:ext cx="2405176" cy="12404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871411-7203-A042-871D-D59590B4E1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973" y="1019561"/>
            <a:ext cx="2481323" cy="94383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2885D8D-80ED-5146-9332-E3A776C2B46D}"/>
              </a:ext>
            </a:extLst>
          </p:cNvPr>
          <p:cNvGrpSpPr/>
          <p:nvPr/>
        </p:nvGrpSpPr>
        <p:grpSpPr>
          <a:xfrm>
            <a:off x="481585" y="2429525"/>
            <a:ext cx="4041402" cy="2518721"/>
            <a:chOff x="530598" y="2338674"/>
            <a:chExt cx="4041402" cy="2518721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6F16A87-CAE7-244D-9917-BEECF2055876}"/>
                </a:ext>
              </a:extLst>
            </p:cNvPr>
            <p:cNvSpPr/>
            <p:nvPr/>
          </p:nvSpPr>
          <p:spPr>
            <a:xfrm>
              <a:off x="530598" y="2338674"/>
              <a:ext cx="3858522" cy="2257710"/>
            </a:xfrm>
            <a:prstGeom prst="round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ustomShape 2">
              <a:extLst>
                <a:ext uri="{FF2B5EF4-FFF2-40B4-BE49-F238E27FC236}">
                  <a16:creationId xmlns:a16="http://schemas.microsoft.com/office/drawing/2014/main" id="{B098BA21-C29C-5247-BA99-43AF72D73C6E}"/>
                </a:ext>
              </a:extLst>
            </p:cNvPr>
            <p:cNvSpPr/>
            <p:nvPr/>
          </p:nvSpPr>
          <p:spPr>
            <a:xfrm>
              <a:off x="701532" y="2499234"/>
              <a:ext cx="3870468" cy="235816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45000" anchor="t"/>
            <a:lstStyle/>
            <a:p>
              <a:pPr marL="342900" indent="-342900">
                <a:spcBef>
                  <a:spcPts val="600"/>
                </a:spcBef>
                <a:buClr>
                  <a:schemeClr val="tx1"/>
                </a:buClr>
                <a:buFont typeface="Wingdings" pitchFamily="2" charset="2"/>
                <a:buChar char="Ø"/>
              </a:pPr>
              <a:r>
                <a:rPr lang="en-US" sz="1600" spc="-1" dirty="0">
                  <a:solidFill>
                    <a:srgbClr val="000000"/>
                  </a:solidFill>
                  <a:latin typeface="Arial"/>
                </a:rPr>
                <a:t>Heterogeneous applications – each with different specialized function</a:t>
              </a:r>
            </a:p>
            <a:p>
              <a:pPr marL="342900" indent="-342900">
                <a:spcBef>
                  <a:spcPts val="600"/>
                </a:spcBef>
                <a:buClr>
                  <a:schemeClr val="tx1"/>
                </a:buClr>
                <a:buFont typeface="Wingdings" pitchFamily="2" charset="2"/>
                <a:buChar char="Ø"/>
              </a:pPr>
              <a:r>
                <a:rPr lang="en-US" sz="1600" spc="-1" dirty="0">
                  <a:solidFill>
                    <a:srgbClr val="000000"/>
                  </a:solidFill>
                </a:rPr>
                <a:t>Bandwidth, latency and security requirements vary </a:t>
              </a:r>
            </a:p>
            <a:p>
              <a:pPr marL="342900" indent="-342900">
                <a:spcBef>
                  <a:spcPts val="600"/>
                </a:spcBef>
                <a:buClr>
                  <a:schemeClr val="tx1"/>
                </a:buClr>
                <a:buFont typeface="Wingdings" pitchFamily="2" charset="2"/>
                <a:buChar char="Ø"/>
              </a:pPr>
              <a:r>
                <a:rPr lang="en-US" sz="1600" spc="-1" dirty="0">
                  <a:solidFill>
                    <a:srgbClr val="000000"/>
                  </a:solidFill>
                </a:rPr>
                <a:t>Many applications require long-distance communication</a:t>
              </a:r>
            </a:p>
            <a:p>
              <a:pPr marL="342900" indent="-342900">
                <a:spcBef>
                  <a:spcPts val="600"/>
                </a:spcBef>
                <a:buClr>
                  <a:schemeClr val="tx1"/>
                </a:buClr>
                <a:buFont typeface="Wingdings" pitchFamily="2" charset="2"/>
                <a:buChar char="Ø"/>
              </a:pPr>
              <a:r>
                <a:rPr lang="en-US" sz="1600" spc="-1" dirty="0">
                  <a:solidFill>
                    <a:srgbClr val="000000"/>
                  </a:solidFill>
                  <a:latin typeface="Arial"/>
                </a:rPr>
                <a:t>Challenge as well as opportunity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DF72BE1-89E2-A341-9772-6E9C7F710719}"/>
              </a:ext>
            </a:extLst>
          </p:cNvPr>
          <p:cNvSpPr txBox="1"/>
          <p:nvPr/>
        </p:nvSpPr>
        <p:spPr>
          <a:xfrm>
            <a:off x="747687" y="674030"/>
            <a:ext cx="2167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cs typeface="Arial"/>
              </a:rPr>
              <a:t>clock synchronization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B5658A-D02B-DD43-897E-780B70AD3F9E}"/>
              </a:ext>
            </a:extLst>
          </p:cNvPr>
          <p:cNvSpPr txBox="1"/>
          <p:nvPr/>
        </p:nvSpPr>
        <p:spPr>
          <a:xfrm>
            <a:off x="3669731" y="1955690"/>
            <a:ext cx="2133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cs typeface="Arial"/>
              </a:rPr>
              <a:t>distributed computing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4EBE3D-E5E2-0E45-8340-5663F08E7346}"/>
              </a:ext>
            </a:extLst>
          </p:cNvPr>
          <p:cNvSpPr txBox="1"/>
          <p:nvPr/>
        </p:nvSpPr>
        <p:spPr>
          <a:xfrm>
            <a:off x="6813971" y="699477"/>
            <a:ext cx="1769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cs typeface="Arial"/>
              </a:rPr>
              <a:t>quantum sensing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EB9EB79-461F-8642-A3EB-40C0314E7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6257" y="1037400"/>
            <a:ext cx="2143845" cy="17799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E796A8F-9020-7645-AD37-F97E4B314D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7051" y="3089105"/>
            <a:ext cx="3365702" cy="150642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7589E39-9A7D-5745-9B59-A07AB6047C9E}"/>
              </a:ext>
            </a:extLst>
          </p:cNvPr>
          <p:cNvSpPr txBox="1"/>
          <p:nvPr/>
        </p:nvSpPr>
        <p:spPr>
          <a:xfrm>
            <a:off x="5301108" y="4516728"/>
            <a:ext cx="2416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cs typeface="Arial"/>
              </a:rPr>
              <a:t>quantum key distribution</a:t>
            </a:r>
          </a:p>
        </p:txBody>
      </p:sp>
    </p:spTree>
    <p:extLst>
      <p:ext uri="{BB962C8B-B14F-4D97-AF65-F5344CB8AC3E}">
        <p14:creationId xmlns:p14="http://schemas.microsoft.com/office/powerpoint/2010/main" val="418387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3999" cy="4499372"/>
          </a:xfrm>
        </p:spPr>
        <p:txBody>
          <a:bodyPr anchor="t"/>
          <a:lstStyle/>
          <a:p>
            <a:endParaRPr lang="en-US" dirty="0"/>
          </a:p>
          <a:p>
            <a:pPr algn="ctr"/>
            <a:r>
              <a:rPr lang="en-US" dirty="0"/>
              <a:t>Simulations of Quantum Networks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D703A1-6A9F-DF45-B623-7D983B609921}"/>
              </a:ext>
            </a:extLst>
          </p:cNvPr>
          <p:cNvSpPr/>
          <p:nvPr/>
        </p:nvSpPr>
        <p:spPr>
          <a:xfrm>
            <a:off x="1287378" y="1299411"/>
            <a:ext cx="7062537" cy="268303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ED4085BD-CD7A-0048-B9E6-5D8F43084C88}"/>
              </a:ext>
            </a:extLst>
          </p:cNvPr>
          <p:cNvSpPr txBox="1">
            <a:spLocks/>
          </p:cNvSpPr>
          <p:nvPr/>
        </p:nvSpPr>
        <p:spPr>
          <a:xfrm>
            <a:off x="2658503" y="3437730"/>
            <a:ext cx="3942921" cy="5761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Quantum Network Simulation Team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1E2A4C7-4B8C-8C4F-B012-B25800E629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940" y="1674617"/>
            <a:ext cx="914777" cy="9147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0041246-A554-924E-8B7E-FE60F3FC08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7336" y="2386778"/>
            <a:ext cx="937906" cy="9360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F382FEB-AA67-7645-8E1C-210F867558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933" y="1638838"/>
            <a:ext cx="1031855" cy="9943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558694B-D835-9046-95CA-B333A4E638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1592" y="2429951"/>
            <a:ext cx="933737" cy="9529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4746A3B-1870-0D45-9ED6-8E878A988CC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4349" y="1657412"/>
            <a:ext cx="924897" cy="9649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E6FFBAC-42C1-CB4F-B94B-007799D87F3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06" y="1651305"/>
            <a:ext cx="977181" cy="9771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2B04D29-D935-DA46-BF5D-8498CCA5AC3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941" y="2385927"/>
            <a:ext cx="958554" cy="95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6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icture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349200" y="872520"/>
            <a:ext cx="4754160" cy="3959640"/>
          </a:xfrm>
          <a:prstGeom prst="rect">
            <a:avLst/>
          </a:prstGeom>
          <a:ln>
            <a:noFill/>
          </a:ln>
        </p:spPr>
      </p:pic>
      <p:sp>
        <p:nvSpPr>
          <p:cNvPr id="280" name="CustomShape 1"/>
          <p:cNvSpPr/>
          <p:nvPr/>
        </p:nvSpPr>
        <p:spPr>
          <a:xfrm>
            <a:off x="456840" y="147240"/>
            <a:ext cx="8371440" cy="83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95000"/>
              </a:lnSpc>
            </a:pPr>
            <a:r>
              <a:rPr lang="en-US" sz="2800" b="1" strike="noStrike" cap="all" spc="-1" dirty="0">
                <a:solidFill>
                  <a:srgbClr val="232425"/>
                </a:solidFill>
                <a:latin typeface="Arial"/>
                <a:ea typeface="DejaVu Sans"/>
              </a:rPr>
              <a:t>Simulator of quantum network communication (S</a:t>
            </a:r>
            <a:r>
              <a:rPr lang="en-US" sz="2800" b="1" strike="noStrike" spc="-1" dirty="0">
                <a:solidFill>
                  <a:srgbClr val="232425"/>
                </a:solidFill>
                <a:latin typeface="Arial"/>
                <a:ea typeface="DejaVu Sans"/>
              </a:rPr>
              <a:t>e</a:t>
            </a:r>
            <a:r>
              <a:rPr lang="en-US" sz="2800" b="1" strike="noStrike" cap="all" spc="-1" dirty="0">
                <a:solidFill>
                  <a:srgbClr val="232425"/>
                </a:solidFill>
                <a:latin typeface="Arial"/>
                <a:ea typeface="DejaVu Sans"/>
              </a:rPr>
              <a:t>qu</a:t>
            </a:r>
            <a:r>
              <a:rPr lang="en-US" sz="2800" b="1" spc="-1" dirty="0">
                <a:solidFill>
                  <a:srgbClr val="232425"/>
                </a:solidFill>
              </a:rPr>
              <a:t>e</a:t>
            </a:r>
            <a:r>
              <a:rPr lang="en-US" sz="2800" b="1" strike="noStrike" cap="all" spc="-1" dirty="0">
                <a:solidFill>
                  <a:srgbClr val="232425"/>
                </a:solidFill>
                <a:latin typeface="Arial"/>
                <a:ea typeface="DejaVu Sans"/>
              </a:rPr>
              <a:t>nc</a:t>
            </a:r>
            <a:r>
              <a:rPr lang="en-US" sz="2800" b="1" spc="-1" dirty="0">
                <a:solidFill>
                  <a:srgbClr val="232425"/>
                </a:solidFill>
              </a:rPr>
              <a:t>e</a:t>
            </a:r>
            <a:r>
              <a:rPr lang="en-US" sz="2800" b="1" strike="noStrike" cap="all" spc="-1" dirty="0">
                <a:solidFill>
                  <a:srgbClr val="232425"/>
                </a:solidFill>
                <a:latin typeface="Arial"/>
                <a:ea typeface="DejaVu Sans"/>
              </a:rPr>
              <a:t>)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5" name="CustomShape 3">
            <a:extLst>
              <a:ext uri="{FF2B5EF4-FFF2-40B4-BE49-F238E27FC236}">
                <a16:creationId xmlns:a16="http://schemas.microsoft.com/office/drawing/2014/main" id="{0B5C910C-71FD-2B47-BDE8-9DC2CB63465F}"/>
              </a:ext>
            </a:extLst>
          </p:cNvPr>
          <p:cNvSpPr/>
          <p:nvPr/>
        </p:nvSpPr>
        <p:spPr>
          <a:xfrm>
            <a:off x="436700" y="3705480"/>
            <a:ext cx="3932640" cy="47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en-US" sz="900" b="0" strike="noStrike" spc="-1" dirty="0">
              <a:latin typeface="Arial"/>
            </a:endParaRPr>
          </a:p>
        </p:txBody>
      </p:sp>
      <p:sp>
        <p:nvSpPr>
          <p:cNvPr id="6" name="TextShape 2">
            <a:extLst>
              <a:ext uri="{FF2B5EF4-FFF2-40B4-BE49-F238E27FC236}">
                <a16:creationId xmlns:a16="http://schemas.microsoft.com/office/drawing/2014/main" id="{BD86DC98-B6BF-EA43-A098-B126CEC4B618}"/>
              </a:ext>
            </a:extLst>
          </p:cNvPr>
          <p:cNvSpPr txBox="1"/>
          <p:nvPr/>
        </p:nvSpPr>
        <p:spPr>
          <a:xfrm>
            <a:off x="355677" y="1305338"/>
            <a:ext cx="3730186" cy="346782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85750" indent="-285750">
              <a:spcAft>
                <a:spcPts val="60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Modularized discrete event simulator with a scheduler and entanglement manager</a:t>
            </a:r>
          </a:p>
          <a:p>
            <a:pPr marL="285750" indent="-285750">
              <a:spcAft>
                <a:spcPts val="60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Simulates quantum communication at photon-level with picosecond accuracy</a:t>
            </a:r>
          </a:p>
          <a:p>
            <a:pPr marL="285750" indent="-285750">
              <a:spcAft>
                <a:spcPts val="60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Models of light sources, SPDCs, quantum and classical channels, single photon detectors, beam splitters, interferometers, BSMs</a:t>
            </a:r>
          </a:p>
          <a:p>
            <a:pPr marL="285750" indent="-285750">
              <a:spcAft>
                <a:spcPts val="60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Simulations with different parameters, protocols, topologies, and network architectures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3E019C14-D1D5-A84F-9A8E-8E4F580AA7DB}"/>
              </a:ext>
            </a:extLst>
          </p:cNvPr>
          <p:cNvSpPr txBox="1">
            <a:spLocks/>
          </p:cNvSpPr>
          <p:nvPr/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45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04A7E0-AB3B-B94A-BA93-2F7D1F3663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988" y="1121434"/>
            <a:ext cx="1615055" cy="1164384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216B82AD-63AD-8F4A-BFA2-F08014BABE14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582885" y="828649"/>
            <a:ext cx="2929086" cy="1439934"/>
          </a:xfrm>
          <a:prstGeom prst="rect">
            <a:avLst/>
          </a:prstGeom>
          <a:ln>
            <a:noFill/>
          </a:ln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2A815221-B050-2D4A-B3A9-3E429659B0D3}"/>
              </a:ext>
            </a:extLst>
          </p:cNvPr>
          <p:cNvSpPr txBox="1">
            <a:spLocks/>
          </p:cNvSpPr>
          <p:nvPr/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23B4CF3-4813-124F-926F-F9C22F15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76641"/>
            <a:ext cx="8372901" cy="500804"/>
          </a:xfrm>
        </p:spPr>
        <p:txBody>
          <a:bodyPr/>
          <a:lstStyle/>
          <a:p>
            <a:r>
              <a:rPr lang="en-US" dirty="0"/>
              <a:t>Specifying Parameters of a Simulation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D34E74A7-BCEA-E544-8DE3-B40175D639E2}"/>
              </a:ext>
            </a:extLst>
          </p:cNvPr>
          <p:cNvSpPr txBox="1">
            <a:spLocks/>
          </p:cNvSpPr>
          <p:nvPr/>
        </p:nvSpPr>
        <p:spPr>
          <a:xfrm>
            <a:off x="457201" y="802144"/>
            <a:ext cx="5901069" cy="36934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Network topology specification: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987EBDD1-6967-BB4A-AA6E-1C2FE66A0467}"/>
              </a:ext>
            </a:extLst>
          </p:cNvPr>
          <p:cNvSpPr txBox="1">
            <a:spLocks/>
          </p:cNvSpPr>
          <p:nvPr/>
        </p:nvSpPr>
        <p:spPr>
          <a:xfrm>
            <a:off x="457201" y="2726559"/>
            <a:ext cx="3071060" cy="63239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 startAt="2"/>
            </a:pPr>
            <a:r>
              <a:rPr lang="en-US" dirty="0">
                <a:solidFill>
                  <a:srgbClr val="000000"/>
                </a:solidFill>
              </a:rPr>
              <a:t>Properties of optical components: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5FCA5815-CB3E-B64D-8B29-0566712A81E9}"/>
              </a:ext>
            </a:extLst>
          </p:cNvPr>
          <p:cNvSpPr txBox="1">
            <a:spLocks/>
          </p:cNvSpPr>
          <p:nvPr/>
        </p:nvSpPr>
        <p:spPr>
          <a:xfrm>
            <a:off x="457201" y="3884379"/>
            <a:ext cx="3559213" cy="919116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 startAt="3"/>
            </a:pPr>
            <a:r>
              <a:rPr lang="en-US" dirty="0">
                <a:solidFill>
                  <a:srgbClr val="000000"/>
                </a:solidFill>
              </a:rPr>
              <a:t>Choose quantum network protocols from a library: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BA3722-5A72-2141-A876-6DC98DBD2A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5937" y="2419787"/>
            <a:ext cx="1205350" cy="8377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99D212-C8ED-5444-8815-61709CFBA62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7830" y="1339601"/>
            <a:ext cx="864625" cy="7608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D5097B-FC09-6849-BB6E-9F19F812F92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3334031"/>
            <a:ext cx="2329167" cy="15116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5CCFA6-1AD4-0D4C-875E-4190F24BD1D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1106" y="2419787"/>
            <a:ext cx="1187261" cy="9724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FE6C40-6236-1547-9A55-F308EB53A88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857" y="2459041"/>
            <a:ext cx="1419564" cy="7592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8FD026-7D23-F74A-B982-E7B2109D956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3519" y="2521565"/>
            <a:ext cx="768936" cy="76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593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lide Number Placeholder 4">
            <a:extLst>
              <a:ext uri="{FF2B5EF4-FFF2-40B4-BE49-F238E27FC236}">
                <a16:creationId xmlns:a16="http://schemas.microsoft.com/office/drawing/2014/main" id="{A83D6164-7C24-0146-8630-5C95DB508796}"/>
              </a:ext>
            </a:extLst>
          </p:cNvPr>
          <p:cNvSpPr txBox="1">
            <a:spLocks/>
          </p:cNvSpPr>
          <p:nvPr/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D03B88AA-0C60-0545-B246-529CEE2B4D9D}"/>
              </a:ext>
            </a:extLst>
          </p:cNvPr>
          <p:cNvSpPr/>
          <p:nvPr/>
        </p:nvSpPr>
        <p:spPr>
          <a:xfrm>
            <a:off x="436700" y="3705480"/>
            <a:ext cx="3932640" cy="47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en-US" sz="900" b="0" strike="noStrike" spc="-1" dirty="0">
              <a:latin typeface="Arial"/>
            </a:endParaRP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2A2D2632-C779-6548-BFFC-B43A26706F8A}"/>
              </a:ext>
            </a:extLst>
          </p:cNvPr>
          <p:cNvSpPr txBox="1">
            <a:spLocks/>
          </p:cNvSpPr>
          <p:nvPr/>
        </p:nvSpPr>
        <p:spPr>
          <a:xfrm>
            <a:off x="457200" y="2554664"/>
            <a:ext cx="3398363" cy="206447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>
                <a:solidFill>
                  <a:schemeClr val="accent2"/>
                </a:solidFill>
              </a:rPr>
              <a:t>Our simulation setup: 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Implements BB84 and CASCADE with time-bin encoded qubits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Simplified models of optical components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Tracks individual photons with picosecond accuracy</a:t>
            </a:r>
          </a:p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A0D03B9-BFC9-6E40-BB65-15F242A81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47144"/>
            <a:ext cx="8372901" cy="437451"/>
          </a:xfrm>
        </p:spPr>
        <p:txBody>
          <a:bodyPr/>
          <a:lstStyle/>
          <a:p>
            <a:r>
              <a:rPr lang="en-US" dirty="0"/>
              <a:t>Simulating Quantum Key Distribution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5F494F-9FAB-0F46-92A3-2CD03429A7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465" y="938003"/>
            <a:ext cx="4057110" cy="1263252"/>
          </a:xfrm>
          <a:prstGeom prst="rect">
            <a:avLst/>
          </a:prstGeom>
        </p:spPr>
      </p:pic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CBCAC78F-80DE-2345-AE03-33C28BBEC760}"/>
              </a:ext>
            </a:extLst>
          </p:cNvPr>
          <p:cNvSpPr txBox="1">
            <a:spLocks/>
          </p:cNvSpPr>
          <p:nvPr/>
        </p:nvSpPr>
        <p:spPr>
          <a:xfrm>
            <a:off x="4838550" y="938003"/>
            <a:ext cx="3398363" cy="1212459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>
                <a:solidFill>
                  <a:srgbClr val="000000"/>
                </a:solidFill>
              </a:rPr>
              <a:t>Original experimental setup: </a:t>
            </a:r>
          </a:p>
          <a:p>
            <a:r>
              <a:rPr lang="en-US" sz="1600" i="1" dirty="0" err="1">
                <a:solidFill>
                  <a:srgbClr val="000000"/>
                </a:solidFill>
              </a:rPr>
              <a:t>Gobby</a:t>
            </a:r>
            <a:r>
              <a:rPr lang="en-US" sz="1600" i="1" dirty="0">
                <a:solidFill>
                  <a:srgbClr val="000000"/>
                </a:solidFill>
              </a:rPr>
              <a:t> et al., “Quantum key distribution over 122 km of standard telecom fiber”</a:t>
            </a: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2164FE-38E2-554F-A0EF-1738F3913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475" y="2619470"/>
            <a:ext cx="5114034" cy="199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5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Argonne presentation_16x9</Template>
  <TotalTime>2633</TotalTime>
  <Words>897</Words>
  <Application>Microsoft Macintosh PowerPoint</Application>
  <PresentationFormat>On-screen Show (16:9)</PresentationFormat>
  <Paragraphs>201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Book Antiqua</vt:lpstr>
      <vt:lpstr>Calibri</vt:lpstr>
      <vt:lpstr>Cambria Math</vt:lpstr>
      <vt:lpstr>DejaVu Sans</vt:lpstr>
      <vt:lpstr>Times New Roman</vt:lpstr>
      <vt:lpstr>Wingdings</vt:lpstr>
      <vt:lpstr>presentation_16x9</vt:lpstr>
      <vt:lpstr>Simulation-Driven Design of Photonic Quantum Communication Networks</vt:lpstr>
      <vt:lpstr>Quantum Computing and Communication</vt:lpstr>
      <vt:lpstr>BB84 Protocol – Bennett &amp; Brassard, 1984</vt:lpstr>
      <vt:lpstr>Quantum Teleportation Networks</vt:lpstr>
      <vt:lpstr>New Quantum Network Applications</vt:lpstr>
      <vt:lpstr>PowerPoint Presentation</vt:lpstr>
      <vt:lpstr>PowerPoint Presentation</vt:lpstr>
      <vt:lpstr>Specifying Parameters of a Simulation</vt:lpstr>
      <vt:lpstr>Simulating Quantum Key Distribution</vt:lpstr>
      <vt:lpstr>Simulations to Validate or Predict Experimental Results</vt:lpstr>
      <vt:lpstr>Simulations to Validate or Predict Experimental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Simulation-Driven Design of Photonic Quantum Communication Networks</dc:title>
  <dc:subject/>
  <dc:creator>Martin Suchara</dc:creator>
  <cp:keywords/>
  <dc:description/>
  <cp:lastModifiedBy>Suchara, Martin</cp:lastModifiedBy>
  <cp:revision>192</cp:revision>
  <cp:lastPrinted>2015-09-08T15:35:42Z</cp:lastPrinted>
  <dcterms:created xsi:type="dcterms:W3CDTF">2018-07-03T17:34:09Z</dcterms:created>
  <dcterms:modified xsi:type="dcterms:W3CDTF">2019-12-24T15:52:10Z</dcterms:modified>
  <cp:category/>
</cp:coreProperties>
</file>