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18"/>
  </p:notesMasterIdLst>
  <p:sldIdLst>
    <p:sldId id="987" r:id="rId2"/>
    <p:sldId id="954" r:id="rId3"/>
    <p:sldId id="989" r:id="rId4"/>
    <p:sldId id="955" r:id="rId5"/>
    <p:sldId id="960" r:id="rId6"/>
    <p:sldId id="959" r:id="rId7"/>
    <p:sldId id="928" r:id="rId8"/>
    <p:sldId id="947" r:id="rId9"/>
    <p:sldId id="958" r:id="rId10"/>
    <p:sldId id="297" r:id="rId11"/>
    <p:sldId id="327" r:id="rId12"/>
    <p:sldId id="269" r:id="rId13"/>
    <p:sldId id="326" r:id="rId14"/>
    <p:sldId id="280" r:id="rId15"/>
    <p:sldId id="329" r:id="rId16"/>
    <p:sldId id="990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F76"/>
    <a:srgbClr val="000000"/>
    <a:srgbClr val="76777B"/>
    <a:srgbClr val="00609C"/>
    <a:srgbClr val="ECAC00"/>
    <a:srgbClr val="007836"/>
    <a:srgbClr val="ECAA00"/>
    <a:srgbClr val="FFFC00"/>
    <a:srgbClr val="0B1F8F"/>
    <a:srgbClr val="A12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 autoAdjust="0"/>
    <p:restoredTop sz="71429" autoAdjust="0"/>
  </p:normalViewPr>
  <p:slideViewPr>
    <p:cSldViewPr snapToGrid="0" showGuides="1">
      <p:cViewPr varScale="1">
        <p:scale>
          <a:sx n="119" d="100"/>
          <a:sy n="119" d="100"/>
        </p:scale>
        <p:origin x="2136" y="184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10/4/21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27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99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63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E32D4C35-D35C-4948-9286-D54759536498}" type="slidenum">
              <a:rPr lang="en-US" sz="1400" b="0" strike="noStrike" spc="-1" smtClean="0">
                <a:latin typeface="Times New Roman"/>
              </a:rPr>
              <a:t>12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5447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60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E32D4C35-D35C-4948-9286-D54759536498}" type="slidenum">
              <a:rPr lang="en-US" sz="1400" b="0" strike="noStrike" spc="-1" smtClean="0">
                <a:latin typeface="Times New Roman"/>
              </a:rPr>
              <a:t>14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4419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E32D4C35-D35C-4948-9286-D54759536498}" type="slidenum">
              <a:rPr lang="en-US" sz="1400" b="0" strike="noStrike" spc="-1" smtClean="0">
                <a:latin typeface="Times New Roman"/>
              </a:rPr>
              <a:t>15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9101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7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60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47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79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58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71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63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84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47484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74279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23">
            <a:extLst>
              <a:ext uri="{FF2B5EF4-FFF2-40B4-BE49-F238E27FC236}">
                <a16:creationId xmlns:a16="http://schemas.microsoft.com/office/drawing/2014/main" id="{17B73C8C-09DD-7348-9E41-375A19A55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266"/>
            <a:ext cx="9144000" cy="516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46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  <p:sldLayoutId id="2147483777" r:id="rId28"/>
    <p:sldLayoutId id="2147483778" r:id="rId2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emf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6.emf"/><Relationship Id="rId4" Type="http://schemas.openxmlformats.org/officeDocument/2006/relationships/image" Target="../media/image5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hyperlink" Target="https://github.com/" TargetMode="External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10" Type="http://schemas.openxmlformats.org/officeDocument/2006/relationships/image" Target="../media/image38.tiff"/><Relationship Id="rId4" Type="http://schemas.openxmlformats.org/officeDocument/2006/relationships/image" Target="../media/image32.tiff"/><Relationship Id="rId9" Type="http://schemas.openxmlformats.org/officeDocument/2006/relationships/image" Target="../media/image3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5847447-EBB9-D142-9492-1C5D76D28AD5}"/>
              </a:ext>
            </a:extLst>
          </p:cNvPr>
          <p:cNvSpPr txBox="1">
            <a:spLocks/>
          </p:cNvSpPr>
          <p:nvPr/>
        </p:nvSpPr>
        <p:spPr>
          <a:xfrm>
            <a:off x="0" y="-15040"/>
            <a:ext cx="9144000" cy="5158540"/>
          </a:xfrm>
          <a:prstGeom prst="rect">
            <a:avLst/>
          </a:prstGeom>
          <a:solidFill>
            <a:schemeClr val="tx1">
              <a:lumMod val="50000"/>
              <a:alpha val="23000"/>
            </a:schemeClr>
          </a:solidFill>
        </p:spPr>
        <p:txBody>
          <a:bodyPr vert="horz" lIns="457200" tIns="0" rIns="0" bIns="45720" rtlCol="0" anchor="ctr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EB84E92-8740-B54E-A656-06D0D6C259A2}"/>
              </a:ext>
            </a:extLst>
          </p:cNvPr>
          <p:cNvSpPr txBox="1">
            <a:spLocks/>
          </p:cNvSpPr>
          <p:nvPr/>
        </p:nvSpPr>
        <p:spPr>
          <a:xfrm>
            <a:off x="8474" y="-15040"/>
            <a:ext cx="9144000" cy="5158540"/>
          </a:xfrm>
          <a:prstGeom prst="rect">
            <a:avLst/>
          </a:prstGeom>
          <a:solidFill>
            <a:schemeClr val="tx2">
              <a:alpha val="23000"/>
            </a:schemeClr>
          </a:solidFill>
        </p:spPr>
        <p:txBody>
          <a:bodyPr vert="horz" lIns="457200" tIns="0" rIns="0" bIns="45720" rtlCol="0" anchor="ctr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048AD8C-FDEA-EB44-A29E-C84E0DEB8C32}"/>
              </a:ext>
            </a:extLst>
          </p:cNvPr>
          <p:cNvSpPr txBox="1">
            <a:spLocks/>
          </p:cNvSpPr>
          <p:nvPr/>
        </p:nvSpPr>
        <p:spPr>
          <a:xfrm>
            <a:off x="0" y="1123950"/>
            <a:ext cx="9144000" cy="2665413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vert="horz" lIns="457200" tIns="0" rIns="0" bIns="45720" rtlCol="0" anchor="ctr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-1" y="1123950"/>
            <a:ext cx="9135527" cy="2665413"/>
          </a:xfrm>
          <a:solidFill>
            <a:schemeClr val="tx2">
              <a:alpha val="40000"/>
            </a:schemeClr>
          </a:solidFill>
        </p:spPr>
        <p:txBody>
          <a:bodyPr lIns="457200" anchor="ctr"/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 b="1" dirty="0">
                <a:solidFill>
                  <a:schemeClr val="bg1"/>
                </a:solidFill>
              </a:rPr>
              <a:t>Quantum Information Science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bg1"/>
                </a:solidFill>
              </a:rPr>
              <a:t>at Argonne National Laboratory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5384C1D-070D-A145-83D3-809DAB6BCE10}"/>
              </a:ext>
            </a:extLst>
          </p:cNvPr>
          <p:cNvSpPr txBox="1">
            <a:spLocks/>
          </p:cNvSpPr>
          <p:nvPr/>
        </p:nvSpPr>
        <p:spPr>
          <a:xfrm>
            <a:off x="5465248" y="2571750"/>
            <a:ext cx="3369189" cy="1042819"/>
          </a:xfrm>
          <a:prstGeom prst="rect">
            <a:avLst/>
          </a:prstGeom>
        </p:spPr>
        <p:txBody>
          <a:bodyPr lIns="0" tIns="0" rIns="0" bIns="0" anchor="t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MARTIN SUCHARA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400" dirty="0">
                <a:solidFill>
                  <a:schemeClr val="bg1"/>
                </a:solidFill>
              </a:rPr>
              <a:t>Computational Scientist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Mathematics and Computer Science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400" b="1" dirty="0" err="1">
                <a:solidFill>
                  <a:schemeClr val="bg2"/>
                </a:solidFill>
              </a:rPr>
              <a:t>msuchara@anl.gov</a:t>
            </a:r>
            <a:endParaRPr lang="en-US" sz="1400" b="1" dirty="0">
              <a:solidFill>
                <a:schemeClr val="bg2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C998A6A-7FB3-264D-9CEB-B9F025D67D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5262" y="754356"/>
            <a:ext cx="1400175" cy="1600200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614A201-B897-2D40-8673-C62E54EDE51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91367" y="4257964"/>
            <a:ext cx="1961791" cy="767658"/>
            <a:chOff x="4398" y="-378"/>
            <a:chExt cx="1104" cy="43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CE2A14-4AEC-2448-B444-CE1FBDA40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4D303B1-D3D9-3747-8DB9-BAF63BBD36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06E591A-7221-E149-81DF-C8D1EF5F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EF309E8-C941-604F-87C4-F1BDF0C083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194F139-FEEB-AE4B-AA45-3EA257FB9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AAB5AE-369F-434F-B5B4-F9AF803E4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3F85BE0-3F65-F845-B276-DF191DC3F1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5808341-8704-1143-9E86-64F8135DD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F958C4E-23BA-FF4F-8A55-3B0B9C4FD2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99CB751-ECC6-1845-9D58-DA8E407F1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5EE7350-8CA0-FE43-A5B4-A495C2C89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401F883-56B9-7B44-AB5C-11E19AE653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D17D5DB-D008-7843-A89C-88F0DE79AA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CF9B16E-DD4E-D447-BEDE-C7D90CA41E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1538221-5EBD-4340-8AE8-B1CB6EA1BA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75C1F7D-BC3D-5A4C-A414-78B90F9A18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02F7FBA-7485-7D46-A7C0-BF75B55654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B7F12E1-C06E-5D4E-AB9C-4932BEC0E8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5BEE576-05F5-2F46-8621-96FA28170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BA054E3-CFD0-6142-9D05-A00464B1F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65FCCCD-E3D7-3442-B3FA-4937DDEE5A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B22C881-3BD1-7B44-B928-5EC72DC6B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B561526-C13D-2C41-870A-2B6A1571AD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05A2ED7-AB46-5A49-AE76-F005A2B4E8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1E78702-9C66-3F49-AF4C-D1866DA92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35C4E2D-4E1F-F944-A922-816EA55F4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1099397-21D5-EE4F-ABC7-6D49B9DC03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0198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BF7CC6-13FD-844C-8877-E50A4D95E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" y="1993480"/>
            <a:ext cx="2874931" cy="804769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302E02B1-7EA6-574C-9530-3FECF7685213}"/>
              </a:ext>
            </a:extLst>
          </p:cNvPr>
          <p:cNvSpPr txBox="1">
            <a:spLocks/>
          </p:cNvSpPr>
          <p:nvPr/>
        </p:nvSpPr>
        <p:spPr>
          <a:xfrm>
            <a:off x="3673195" y="1943923"/>
            <a:ext cx="4895627" cy="88236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New protocol and control plane design – </a:t>
            </a:r>
            <a:r>
              <a:rPr lang="en-US" dirty="0"/>
              <a:t>evaluate performance of specialized network protocols for e.g. entanglement purification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9C235477-9747-494B-87C0-246A30F0E89B}"/>
              </a:ext>
            </a:extLst>
          </p:cNvPr>
          <p:cNvSpPr txBox="1">
            <a:spLocks/>
          </p:cNvSpPr>
          <p:nvPr/>
        </p:nvSpPr>
        <p:spPr>
          <a:xfrm>
            <a:off x="457200" y="1065317"/>
            <a:ext cx="5901069" cy="67457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Network architecture design –</a:t>
            </a:r>
            <a:r>
              <a:rPr lang="en-US" dirty="0"/>
              <a:t> topology and architecture that allows scalability and long-distance communication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1A4C31BE-1D36-EF43-8880-2AF3B43F826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43400" y="485528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324AD0C5-B0EA-7746-839A-8E3E7D982599}"/>
              </a:ext>
            </a:extLst>
          </p:cNvPr>
          <p:cNvSpPr/>
          <p:nvPr/>
        </p:nvSpPr>
        <p:spPr>
          <a:xfrm>
            <a:off x="456840" y="195366"/>
            <a:ext cx="8371440" cy="83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95000"/>
              </a:lnSpc>
            </a:pPr>
            <a:r>
              <a:rPr lang="en-US" sz="2800" b="1" strike="noStrike" cap="all" spc="-1" dirty="0">
                <a:solidFill>
                  <a:srgbClr val="232425"/>
                </a:solidFill>
                <a:latin typeface="Arial"/>
              </a:rPr>
              <a:t>Why Are Quantum</a:t>
            </a:r>
            <a:r>
              <a:rPr lang="en-US" sz="2800" b="1" cap="all" spc="-1" dirty="0">
                <a:solidFill>
                  <a:srgbClr val="232425"/>
                </a:solidFill>
                <a:latin typeface="Arial"/>
              </a:rPr>
              <a:t> Network Simulations Important?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A63536-AFDF-414D-AD7D-D580907176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213" y="2945166"/>
            <a:ext cx="1482881" cy="1112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ADE386-5727-AF47-95BD-1205A01CB0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557" y="632041"/>
            <a:ext cx="1951435" cy="1243342"/>
          </a:xfrm>
          <a:prstGeom prst="rect">
            <a:avLst/>
          </a:prstGeom>
        </p:spPr>
      </p:pic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7295FABA-076A-9D41-9089-B2E7B9D49396}"/>
              </a:ext>
            </a:extLst>
          </p:cNvPr>
          <p:cNvSpPr txBox="1">
            <a:spLocks/>
          </p:cNvSpPr>
          <p:nvPr/>
        </p:nvSpPr>
        <p:spPr>
          <a:xfrm>
            <a:off x="456840" y="3011673"/>
            <a:ext cx="6495753" cy="88236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Experiment planning and validation – </a:t>
            </a:r>
            <a:r>
              <a:rPr lang="en-US" dirty="0"/>
              <a:t>facilitate system integration with hundreds of optical components, allow easy parameter tuning, predict and validate results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1ECFE1-765B-DE44-8AC7-261A524C23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88" y="3950552"/>
            <a:ext cx="1581645" cy="845894"/>
          </a:xfrm>
          <a:prstGeom prst="rect">
            <a:avLst/>
          </a:prstGeom>
        </p:spPr>
      </p:pic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C388BA03-ADF2-6D44-AD86-0A2561FE074C}"/>
              </a:ext>
            </a:extLst>
          </p:cNvPr>
          <p:cNvSpPr txBox="1">
            <a:spLocks/>
          </p:cNvSpPr>
          <p:nvPr/>
        </p:nvSpPr>
        <p:spPr>
          <a:xfrm>
            <a:off x="2206893" y="4163874"/>
            <a:ext cx="6362099" cy="88236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Motivate experimental advances – </a:t>
            </a:r>
            <a:r>
              <a:rPr lang="en-US" dirty="0"/>
              <a:t>what are the benefits of building better detectors, memories, or light sources?  </a:t>
            </a:r>
          </a:p>
        </p:txBody>
      </p:sp>
    </p:spTree>
    <p:extLst>
      <p:ext uri="{BB962C8B-B14F-4D97-AF65-F5344CB8AC3E}">
        <p14:creationId xmlns:p14="http://schemas.microsoft.com/office/powerpoint/2010/main" val="175773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stomShape 1">
            <a:extLst>
              <a:ext uri="{FF2B5EF4-FFF2-40B4-BE49-F238E27FC236}">
                <a16:creationId xmlns:a16="http://schemas.microsoft.com/office/drawing/2014/main" id="{324AD0C5-B0EA-7746-839A-8E3E7D982599}"/>
              </a:ext>
            </a:extLst>
          </p:cNvPr>
          <p:cNvSpPr/>
          <p:nvPr/>
        </p:nvSpPr>
        <p:spPr>
          <a:xfrm>
            <a:off x="456840" y="301984"/>
            <a:ext cx="8371440" cy="5098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95000"/>
              </a:lnSpc>
            </a:pPr>
            <a:r>
              <a:rPr lang="en-US" sz="2800" b="1" cap="all" spc="-1" dirty="0">
                <a:solidFill>
                  <a:srgbClr val="232425"/>
                </a:solidFill>
                <a:ea typeface="DejaVu Sans"/>
              </a:rPr>
              <a:t>Modularized Design of S</a:t>
            </a:r>
            <a:r>
              <a:rPr lang="en-US" sz="2800" b="1" spc="-1" dirty="0">
                <a:solidFill>
                  <a:srgbClr val="232425"/>
                </a:solidFill>
                <a:ea typeface="DejaVu Sans"/>
              </a:rPr>
              <a:t>e</a:t>
            </a:r>
            <a:r>
              <a:rPr lang="en-US" sz="2800" b="1" cap="all" spc="-1" dirty="0">
                <a:solidFill>
                  <a:srgbClr val="232425"/>
                </a:solidFill>
                <a:ea typeface="DejaVu Sans"/>
              </a:rPr>
              <a:t>qu</a:t>
            </a:r>
            <a:r>
              <a:rPr lang="en-US" sz="2800" b="1" spc="-1" dirty="0">
                <a:solidFill>
                  <a:srgbClr val="232425"/>
                </a:solidFill>
              </a:rPr>
              <a:t>e</a:t>
            </a:r>
            <a:r>
              <a:rPr lang="en-US" sz="2800" b="1" cap="all" spc="-1" dirty="0">
                <a:solidFill>
                  <a:srgbClr val="232425"/>
                </a:solidFill>
                <a:ea typeface="DejaVu Sans"/>
              </a:rPr>
              <a:t>nc</a:t>
            </a:r>
            <a:r>
              <a:rPr lang="en-US" sz="2800" b="1" spc="-1" dirty="0">
                <a:solidFill>
                  <a:srgbClr val="232425"/>
                </a:solidFill>
              </a:rPr>
              <a:t>e</a:t>
            </a:r>
            <a:endParaRPr lang="en-US" sz="2800" spc="-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1A01E6-F9CC-9C4A-8F4A-B27B999CE0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" y="1230972"/>
            <a:ext cx="4694386" cy="3264953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89E8C00-15AD-0842-A7B5-21DA39414FA8}"/>
              </a:ext>
            </a:extLst>
          </p:cNvPr>
          <p:cNvSpPr txBox="1">
            <a:spLocks/>
          </p:cNvSpPr>
          <p:nvPr/>
        </p:nvSpPr>
        <p:spPr>
          <a:xfrm>
            <a:off x="5400339" y="3624934"/>
            <a:ext cx="3589306" cy="104768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</a:rPr>
              <a:t>Single-atom memories; light sources; SPDCs; quantum and classical channels; SPDs; beam splitters; interferometers; BSMs; etc.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124C4F-970E-B54D-A05D-8A14CADFFA82}"/>
              </a:ext>
            </a:extLst>
          </p:cNvPr>
          <p:cNvSpPr txBox="1">
            <a:spLocks/>
          </p:cNvSpPr>
          <p:nvPr/>
        </p:nvSpPr>
        <p:spPr>
          <a:xfrm>
            <a:off x="5400339" y="2700845"/>
            <a:ext cx="3458526" cy="8316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Entanglement generation (Barrett-</a:t>
            </a:r>
            <a:r>
              <a:rPr lang="en-US" sz="1600" dirty="0" err="1"/>
              <a:t>Kok</a:t>
            </a:r>
            <a:r>
              <a:rPr lang="en-US" sz="1600" dirty="0"/>
              <a:t>); entanglement purification (BBPSSW); entanglement swapping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6FA48E54-2EF1-7A44-868C-B67A55A7F973}"/>
              </a:ext>
            </a:extLst>
          </p:cNvPr>
          <p:cNvSpPr txBox="1">
            <a:spLocks/>
          </p:cNvSpPr>
          <p:nvPr/>
        </p:nvSpPr>
        <p:spPr>
          <a:xfrm>
            <a:off x="5400339" y="2006158"/>
            <a:ext cx="3589306" cy="58068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Resource reservation for entanglement distribution with target fidelity; routing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83F105C9-E7DC-1C4C-A3EF-66EC63D0A385}"/>
              </a:ext>
            </a:extLst>
          </p:cNvPr>
          <p:cNvSpPr txBox="1">
            <a:spLocks/>
          </p:cNvSpPr>
          <p:nvPr/>
        </p:nvSpPr>
        <p:spPr>
          <a:xfrm>
            <a:off x="5400339" y="1067284"/>
            <a:ext cx="3589306" cy="83160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Entanglement transport between end hosts; quantum teleportation; quantum key distribution (BB84 and CASCADE)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E77B757-62A6-FA4D-9FC1-5FCA11E80EC6}"/>
              </a:ext>
            </a:extLst>
          </p:cNvPr>
          <p:cNvCxnSpPr>
            <a:cxnSpLocks/>
          </p:cNvCxnSpPr>
          <p:nvPr/>
        </p:nvCxnSpPr>
        <p:spPr>
          <a:xfrm flipH="1">
            <a:off x="4894730" y="1183341"/>
            <a:ext cx="473336" cy="301214"/>
          </a:xfrm>
          <a:prstGeom prst="straightConnector1">
            <a:avLst/>
          </a:prstGeom>
          <a:ln w="25400">
            <a:solidFill>
              <a:schemeClr val="tx2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7FA4583-BDAB-5446-A87F-AB434BB8B2FA}"/>
              </a:ext>
            </a:extLst>
          </p:cNvPr>
          <p:cNvCxnSpPr>
            <a:cxnSpLocks/>
          </p:cNvCxnSpPr>
          <p:nvPr/>
        </p:nvCxnSpPr>
        <p:spPr>
          <a:xfrm flipH="1">
            <a:off x="4894730" y="2119256"/>
            <a:ext cx="484094" cy="96819"/>
          </a:xfrm>
          <a:prstGeom prst="straightConnector1">
            <a:avLst/>
          </a:prstGeom>
          <a:ln w="25400">
            <a:solidFill>
              <a:schemeClr val="tx2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B9AD6E-0231-5B48-9617-88A3E9A32D06}"/>
              </a:ext>
            </a:extLst>
          </p:cNvPr>
          <p:cNvCxnSpPr>
            <a:cxnSpLocks/>
          </p:cNvCxnSpPr>
          <p:nvPr/>
        </p:nvCxnSpPr>
        <p:spPr>
          <a:xfrm flipH="1">
            <a:off x="4894729" y="2818504"/>
            <a:ext cx="462579" cy="193637"/>
          </a:xfrm>
          <a:prstGeom prst="straightConnector1">
            <a:avLst/>
          </a:prstGeom>
          <a:ln w="25400">
            <a:solidFill>
              <a:schemeClr val="tx2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D9A19A8-54C7-6449-A623-C3F3F488E5F2}"/>
              </a:ext>
            </a:extLst>
          </p:cNvPr>
          <p:cNvCxnSpPr>
            <a:cxnSpLocks/>
          </p:cNvCxnSpPr>
          <p:nvPr/>
        </p:nvCxnSpPr>
        <p:spPr>
          <a:xfrm flipH="1">
            <a:off x="4916246" y="3754419"/>
            <a:ext cx="441062" cy="75303"/>
          </a:xfrm>
          <a:prstGeom prst="straightConnector1">
            <a:avLst/>
          </a:prstGeom>
          <a:ln w="25400">
            <a:solidFill>
              <a:schemeClr val="tx2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21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>
            <a:extLst>
              <a:ext uri="{FF2B5EF4-FFF2-40B4-BE49-F238E27FC236}">
                <a16:creationId xmlns:a16="http://schemas.microsoft.com/office/drawing/2014/main" id="{216B82AD-63AD-8F4A-BFA2-F08014BABE14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582885" y="828649"/>
            <a:ext cx="2929086" cy="1439934"/>
          </a:xfrm>
          <a:prstGeom prst="rect">
            <a:avLst/>
          </a:prstGeom>
          <a:ln>
            <a:noFill/>
          </a:ln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A815221-B050-2D4A-B3A9-3E429659B0D3}"/>
              </a:ext>
            </a:extLst>
          </p:cNvPr>
          <p:cNvSpPr txBox="1">
            <a:spLocks/>
          </p:cNvSpPr>
          <p:nvPr/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3B4CF3-4813-124F-926F-F9C22F15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76641"/>
            <a:ext cx="8372901" cy="500804"/>
          </a:xfrm>
        </p:spPr>
        <p:txBody>
          <a:bodyPr/>
          <a:lstStyle/>
          <a:p>
            <a:r>
              <a:rPr lang="en-US" dirty="0"/>
              <a:t>Specifying Parameters of a Simulation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34E74A7-BCEA-E544-8DE3-B40175D639E2}"/>
              </a:ext>
            </a:extLst>
          </p:cNvPr>
          <p:cNvSpPr txBox="1">
            <a:spLocks/>
          </p:cNvSpPr>
          <p:nvPr/>
        </p:nvSpPr>
        <p:spPr>
          <a:xfrm>
            <a:off x="457201" y="802144"/>
            <a:ext cx="5901069" cy="36934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Network topology specification: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987EBDD1-6967-BB4A-AA6E-1C2FE66A0467}"/>
              </a:ext>
            </a:extLst>
          </p:cNvPr>
          <p:cNvSpPr txBox="1">
            <a:spLocks/>
          </p:cNvSpPr>
          <p:nvPr/>
        </p:nvSpPr>
        <p:spPr>
          <a:xfrm>
            <a:off x="457201" y="2726559"/>
            <a:ext cx="3071060" cy="63239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2"/>
            </a:pPr>
            <a:r>
              <a:rPr lang="en-US" dirty="0">
                <a:solidFill>
                  <a:srgbClr val="000000"/>
                </a:solidFill>
              </a:rPr>
              <a:t>Properties of optical components: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5FCA5815-CB3E-B64D-8B29-0566712A81E9}"/>
              </a:ext>
            </a:extLst>
          </p:cNvPr>
          <p:cNvSpPr txBox="1">
            <a:spLocks/>
          </p:cNvSpPr>
          <p:nvPr/>
        </p:nvSpPr>
        <p:spPr>
          <a:xfrm>
            <a:off x="457201" y="3884379"/>
            <a:ext cx="3559213" cy="91911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3"/>
            </a:pPr>
            <a:r>
              <a:rPr lang="en-US" dirty="0">
                <a:solidFill>
                  <a:srgbClr val="000000"/>
                </a:solidFill>
              </a:rPr>
              <a:t>Choose quantum network protocols from a library or define new behavior: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BA3722-5A72-2141-A876-6DC98DBD2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937" y="2419787"/>
            <a:ext cx="1205350" cy="8377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99D212-C8ED-5444-8815-61709CFBA6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830" y="1339601"/>
            <a:ext cx="864625" cy="7608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D5097B-FC09-6849-BB6E-9F19F812F9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3334031"/>
            <a:ext cx="2329167" cy="1511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5CCFA6-1AD4-0D4C-875E-4190F24BD1D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106" y="2419787"/>
            <a:ext cx="1187261" cy="972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FE6C40-6236-1547-9A55-F308EB53A88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857" y="2459041"/>
            <a:ext cx="1419564" cy="7592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8FD026-7D23-F74A-B982-E7B2109D956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3519" y="2521565"/>
            <a:ext cx="768936" cy="768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5716FD-F46A-4F4D-92C9-2980D8B7753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51" y="1090649"/>
            <a:ext cx="1958156" cy="141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011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 Placeholder 4">
            <a:extLst>
              <a:ext uri="{FF2B5EF4-FFF2-40B4-BE49-F238E27FC236}">
                <a16:creationId xmlns:a16="http://schemas.microsoft.com/office/drawing/2014/main" id="{A83D6164-7C24-0146-8630-5C95DB508796}"/>
              </a:ext>
            </a:extLst>
          </p:cNvPr>
          <p:cNvSpPr txBox="1">
            <a:spLocks/>
          </p:cNvSpPr>
          <p:nvPr/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D03B88AA-0C60-0545-B246-529CEE2B4D9D}"/>
              </a:ext>
            </a:extLst>
          </p:cNvPr>
          <p:cNvSpPr/>
          <p:nvPr/>
        </p:nvSpPr>
        <p:spPr>
          <a:xfrm>
            <a:off x="436700" y="3705480"/>
            <a:ext cx="3932640" cy="47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900" b="0" strike="noStrike" spc="-1" dirty="0">
              <a:latin typeface="Arial"/>
            </a:endParaRP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2A2D2632-C779-6548-BFFC-B43A26706F8A}"/>
              </a:ext>
            </a:extLst>
          </p:cNvPr>
          <p:cNvSpPr txBox="1">
            <a:spLocks/>
          </p:cNvSpPr>
          <p:nvPr/>
        </p:nvSpPr>
        <p:spPr>
          <a:xfrm>
            <a:off x="457200" y="2554664"/>
            <a:ext cx="3398363" cy="206447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>
                <a:solidFill>
                  <a:schemeClr val="accent2"/>
                </a:solidFill>
              </a:rPr>
              <a:t>Our simulation setup: 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Implements BB84 and CASCADE with time-bin encoded qubits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Simplified models of optical components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Tracks individual photons with picosecond accuracy</a:t>
            </a:r>
          </a:p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A0D03B9-BFC9-6E40-BB65-15F242A81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85" y="293448"/>
            <a:ext cx="8372901" cy="437451"/>
          </a:xfrm>
        </p:spPr>
        <p:txBody>
          <a:bodyPr/>
          <a:lstStyle/>
          <a:p>
            <a:r>
              <a:rPr lang="en-US" dirty="0"/>
              <a:t>Simulating Quantum Key Distribution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2164FE-38E2-554F-A0EF-1738F3913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475" y="2619470"/>
            <a:ext cx="5114034" cy="19996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7E60F5-ABB4-1246-9697-6D2BF12C2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535" y="692025"/>
            <a:ext cx="6043029" cy="1744565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42895D35-E160-384E-8262-A8666CF17A30}"/>
              </a:ext>
            </a:extLst>
          </p:cNvPr>
          <p:cNvSpPr txBox="1">
            <a:spLocks/>
          </p:cNvSpPr>
          <p:nvPr/>
        </p:nvSpPr>
        <p:spPr>
          <a:xfrm>
            <a:off x="574927" y="1146138"/>
            <a:ext cx="1408771" cy="87667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Quantum key distribution with BB84:</a:t>
            </a:r>
            <a:endParaRPr lang="en-US" sz="1600" i="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38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4">
            <a:extLst>
              <a:ext uri="{FF2B5EF4-FFF2-40B4-BE49-F238E27FC236}">
                <a16:creationId xmlns:a16="http://schemas.microsoft.com/office/drawing/2014/main" id="{0865CCD0-4E63-1D46-988D-65993C018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506" y="2173184"/>
            <a:ext cx="6165041" cy="2776183"/>
          </a:xfrm>
          <a:prstGeom prst="rect">
            <a:avLst/>
          </a:prstGeom>
        </p:spPr>
      </p:pic>
      <p:sp>
        <p:nvSpPr>
          <p:cNvPr id="4" name="CustomShape 3">
            <a:extLst>
              <a:ext uri="{FF2B5EF4-FFF2-40B4-BE49-F238E27FC236}">
                <a16:creationId xmlns:a16="http://schemas.microsoft.com/office/drawing/2014/main" id="{34E74BC7-A469-E644-A001-E016E4E6DB0A}"/>
              </a:ext>
            </a:extLst>
          </p:cNvPr>
          <p:cNvSpPr/>
          <p:nvPr/>
        </p:nvSpPr>
        <p:spPr>
          <a:xfrm>
            <a:off x="488080" y="138176"/>
            <a:ext cx="8371440" cy="59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95000"/>
              </a:lnSpc>
            </a:pPr>
            <a:r>
              <a:rPr lang="en-US" sz="2800" b="1" strike="noStrike" cap="all" spc="-1" dirty="0">
                <a:solidFill>
                  <a:srgbClr val="232425"/>
                </a:solidFill>
                <a:latin typeface="Arial"/>
                <a:ea typeface="DejaVu Sans"/>
              </a:rPr>
              <a:t>Simulating quantum teleportation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6D412C-B342-474E-A273-224EAA1E36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5517" y="828922"/>
            <a:ext cx="4514003" cy="12706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CEB6FC-55F9-A240-8076-C281E4927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54" y="924832"/>
            <a:ext cx="3837104" cy="1078838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1D08510-08CA-1C4D-B5E6-E98F3DE84A64}"/>
              </a:ext>
            </a:extLst>
          </p:cNvPr>
          <p:cNvSpPr txBox="1">
            <a:spLocks/>
          </p:cNvSpPr>
          <p:nvPr/>
        </p:nvSpPr>
        <p:spPr>
          <a:xfrm>
            <a:off x="656483" y="3139831"/>
            <a:ext cx="1202402" cy="61012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Simulation setup:</a:t>
            </a:r>
            <a:endParaRPr lang="en-US" sz="1600" i="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6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3">
            <a:extLst>
              <a:ext uri="{FF2B5EF4-FFF2-40B4-BE49-F238E27FC236}">
                <a16:creationId xmlns:a16="http://schemas.microsoft.com/office/drawing/2014/main" id="{34E74BC7-A469-E644-A001-E016E4E6DB0A}"/>
              </a:ext>
            </a:extLst>
          </p:cNvPr>
          <p:cNvSpPr/>
          <p:nvPr/>
        </p:nvSpPr>
        <p:spPr>
          <a:xfrm>
            <a:off x="488080" y="125984"/>
            <a:ext cx="8371440" cy="59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95000"/>
              </a:lnSpc>
            </a:pPr>
            <a:r>
              <a:rPr lang="en-US" sz="2800" b="1" strike="noStrike" cap="all" spc="-1" dirty="0">
                <a:solidFill>
                  <a:srgbClr val="232425"/>
                </a:solidFill>
                <a:latin typeface="Arial"/>
                <a:ea typeface="DejaVu Sans"/>
              </a:rPr>
              <a:t>Metropolitan Network With SWAPPING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F530F9-F42F-5C4A-9795-6F84D59247AD}"/>
              </a:ext>
            </a:extLst>
          </p:cNvPr>
          <p:cNvSpPr txBox="1"/>
          <p:nvPr/>
        </p:nvSpPr>
        <p:spPr>
          <a:xfrm>
            <a:off x="310603" y="765405"/>
            <a:ext cx="3478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Chicago Metropolitan Quantum Network: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8A2ECF-D9FF-AC49-926D-30BD3FB4D1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80" y="1120515"/>
            <a:ext cx="2912252" cy="21027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F4B84B-2B57-5A4E-A284-F90179F973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6163" y="3277567"/>
            <a:ext cx="1319578" cy="1366520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18D9A7FD-E2F7-8E49-B68E-4C5700F44FD7}"/>
              </a:ext>
            </a:extLst>
          </p:cNvPr>
          <p:cNvSpPr txBox="1">
            <a:spLocks/>
          </p:cNvSpPr>
          <p:nvPr/>
        </p:nvSpPr>
        <p:spPr>
          <a:xfrm>
            <a:off x="412643" y="3771379"/>
            <a:ext cx="1202402" cy="61012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Memory usage:</a:t>
            </a:r>
            <a:endParaRPr lang="en-US" sz="1600" i="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20902938-DEA3-7B4B-9AFC-9FF81CA7DC65}"/>
              </a:ext>
            </a:extLst>
          </p:cNvPr>
          <p:cNvSpPr txBox="1">
            <a:spLocks/>
          </p:cNvSpPr>
          <p:nvPr/>
        </p:nvSpPr>
        <p:spPr>
          <a:xfrm>
            <a:off x="7377081" y="2942376"/>
            <a:ext cx="1482439" cy="64599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000000"/>
                </a:solidFill>
              </a:rPr>
              <a:t>Throughput:</a:t>
            </a:r>
            <a:endParaRPr lang="en-US" sz="1600" i="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99AC1A-F656-664E-BDB1-9BE209E2D1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565" y="3468149"/>
            <a:ext cx="2626360" cy="13300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62747C-CE39-8E45-A12E-E325AFB2A6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767" y="3468149"/>
            <a:ext cx="2857500" cy="1436310"/>
          </a:xfrm>
          <a:prstGeom prst="rect">
            <a:avLst/>
          </a:prstGeom>
        </p:spPr>
      </p:pic>
      <p:pic>
        <p:nvPicPr>
          <p:cNvPr id="14" name="Picture 244">
            <a:extLst>
              <a:ext uri="{FF2B5EF4-FFF2-40B4-BE49-F238E27FC236}">
                <a16:creationId xmlns:a16="http://schemas.microsoft.com/office/drawing/2014/main" id="{98245C84-9CDB-E446-88A0-705DC68C78BA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982152" y="1098240"/>
            <a:ext cx="3197446" cy="2147293"/>
          </a:xfrm>
          <a:prstGeom prst="rect">
            <a:avLst/>
          </a:prstGeom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54519F-6FBB-1E43-A7C6-B8DF6ADE59DF}"/>
              </a:ext>
            </a:extLst>
          </p:cNvPr>
          <p:cNvSpPr txBox="1"/>
          <p:nvPr/>
        </p:nvSpPr>
        <p:spPr>
          <a:xfrm>
            <a:off x="3898951" y="774858"/>
            <a:ext cx="3478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Entanglement swapping:</a:t>
            </a:r>
          </a:p>
        </p:txBody>
      </p:sp>
    </p:spTree>
    <p:extLst>
      <p:ext uri="{BB962C8B-B14F-4D97-AF65-F5344CB8AC3E}">
        <p14:creationId xmlns:p14="http://schemas.microsoft.com/office/powerpoint/2010/main" val="2228421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5847447-EBB9-D142-9492-1C5D76D28AD5}"/>
              </a:ext>
            </a:extLst>
          </p:cNvPr>
          <p:cNvSpPr txBox="1">
            <a:spLocks/>
          </p:cNvSpPr>
          <p:nvPr/>
        </p:nvSpPr>
        <p:spPr>
          <a:xfrm>
            <a:off x="0" y="-15040"/>
            <a:ext cx="9144000" cy="5158540"/>
          </a:xfrm>
          <a:prstGeom prst="rect">
            <a:avLst/>
          </a:prstGeom>
          <a:solidFill>
            <a:schemeClr val="tx1">
              <a:lumMod val="50000"/>
              <a:alpha val="23000"/>
            </a:schemeClr>
          </a:solidFill>
        </p:spPr>
        <p:txBody>
          <a:bodyPr vert="horz" lIns="457200" tIns="0" rIns="0" bIns="45720" rtlCol="0" anchor="ctr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EB84E92-8740-B54E-A656-06D0D6C259A2}"/>
              </a:ext>
            </a:extLst>
          </p:cNvPr>
          <p:cNvSpPr txBox="1">
            <a:spLocks/>
          </p:cNvSpPr>
          <p:nvPr/>
        </p:nvSpPr>
        <p:spPr>
          <a:xfrm>
            <a:off x="8474" y="-7520"/>
            <a:ext cx="9144000" cy="5158540"/>
          </a:xfrm>
          <a:prstGeom prst="rect">
            <a:avLst/>
          </a:prstGeom>
          <a:solidFill>
            <a:schemeClr val="tx2">
              <a:alpha val="23000"/>
            </a:schemeClr>
          </a:solidFill>
        </p:spPr>
        <p:txBody>
          <a:bodyPr vert="horz" lIns="457200" tIns="0" rIns="0" bIns="45720" rtlCol="0" anchor="ctr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048AD8C-FDEA-EB44-A29E-C84E0DEB8C32}"/>
              </a:ext>
            </a:extLst>
          </p:cNvPr>
          <p:cNvSpPr txBox="1">
            <a:spLocks/>
          </p:cNvSpPr>
          <p:nvPr/>
        </p:nvSpPr>
        <p:spPr>
          <a:xfrm>
            <a:off x="0" y="1123950"/>
            <a:ext cx="9144000" cy="2665413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vert="horz" lIns="457200" tIns="0" rIns="0" bIns="45720" rtlCol="0" anchor="ctr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-1" y="1123950"/>
            <a:ext cx="9135527" cy="2665413"/>
          </a:xfrm>
          <a:solidFill>
            <a:schemeClr val="tx2">
              <a:alpha val="40000"/>
            </a:schemeClr>
          </a:solidFill>
        </p:spPr>
        <p:txBody>
          <a:bodyPr lIns="457200" anchor="ctr"/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 b="1" dirty="0">
                <a:solidFill>
                  <a:schemeClr val="bg1"/>
                </a:solidFill>
              </a:rPr>
              <a:t>We are hiring. Postdoctoral and PhD student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b="1" dirty="0">
                <a:solidFill>
                  <a:schemeClr val="bg1"/>
                </a:solidFill>
              </a:rPr>
              <a:t>positions are available. Please contact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b="1" dirty="0">
                <a:solidFill>
                  <a:schemeClr val="bg1"/>
                </a:solidFill>
              </a:rPr>
              <a:t>Martin </a:t>
            </a:r>
            <a:r>
              <a:rPr lang="en-US" sz="2400" b="1" dirty="0" err="1">
                <a:solidFill>
                  <a:schemeClr val="bg1"/>
                </a:solidFill>
              </a:rPr>
              <a:t>Suchara</a:t>
            </a:r>
            <a:r>
              <a:rPr lang="en-US" sz="2400" b="1" dirty="0">
                <a:solidFill>
                  <a:schemeClr val="bg1"/>
                </a:solidFill>
              </a:rPr>
              <a:t> at </a:t>
            </a:r>
            <a:r>
              <a:rPr lang="en-US" sz="2400" b="1" dirty="0" err="1">
                <a:solidFill>
                  <a:schemeClr val="bg2"/>
                </a:solidFill>
              </a:rPr>
              <a:t>msuchara@anl.gov</a:t>
            </a:r>
            <a:r>
              <a:rPr lang="en-US" sz="2400" b="1" dirty="0">
                <a:solidFill>
                  <a:schemeClr val="bg1"/>
                </a:solidFill>
              </a:rPr>
              <a:t>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14A201-B897-2D40-8673-C62E54EDE51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91367" y="4257964"/>
            <a:ext cx="1961791" cy="767658"/>
            <a:chOff x="4398" y="-378"/>
            <a:chExt cx="1104" cy="43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CE2A14-4AEC-2448-B444-CE1FBDA40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4D303B1-D3D9-3747-8DB9-BAF63BBD36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06E591A-7221-E149-81DF-C8D1EF5F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EF309E8-C941-604F-87C4-F1BDF0C083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194F139-FEEB-AE4B-AA45-3EA257FB9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AAB5AE-369F-434F-B5B4-F9AF803E4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3F85BE0-3F65-F845-B276-DF191DC3F1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5808341-8704-1143-9E86-64F8135DD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F958C4E-23BA-FF4F-8A55-3B0B9C4FD2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99CB751-ECC6-1845-9D58-DA8E407F1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5EE7350-8CA0-FE43-A5B4-A495C2C89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401F883-56B9-7B44-AB5C-11E19AE653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D17D5DB-D008-7843-A89C-88F0DE79AA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CF9B16E-DD4E-D447-BEDE-C7D90CA41E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1538221-5EBD-4340-8AE8-B1CB6EA1BA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75C1F7D-BC3D-5A4C-A414-78B90F9A18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02F7FBA-7485-7D46-A7C0-BF75B55654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B7F12E1-C06E-5D4E-AB9C-4932BEC0E8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5BEE576-05F5-2F46-8621-96FA28170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BA054E3-CFD0-6142-9D05-A00464B1F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65FCCCD-E3D7-3442-B3FA-4937DDEE5A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B22C881-3BD1-7B44-B928-5EC72DC6B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B561526-C13D-2C41-870A-2B6A1571AD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05A2ED7-AB46-5A49-AE76-F005A2B4E8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1E78702-9C66-3F49-AF4C-D1866DA92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35C4E2D-4E1F-F944-A922-816EA55F4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1099397-21D5-EE4F-ABC7-6D49B9DC03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9778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1A4C31BE-1D36-EF43-8880-2AF3B43F826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43400" y="485528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324AD0C5-B0EA-7746-839A-8E3E7D982599}"/>
              </a:ext>
            </a:extLst>
          </p:cNvPr>
          <p:cNvSpPr/>
          <p:nvPr/>
        </p:nvSpPr>
        <p:spPr>
          <a:xfrm>
            <a:off x="456840" y="195366"/>
            <a:ext cx="8371440" cy="83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95000"/>
              </a:lnSpc>
            </a:pPr>
            <a:endParaRPr lang="en-US" sz="2800" b="0" strike="noStrike" spc="-1" dirty="0">
              <a:latin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7263E3-1269-8342-B44B-93C715FC8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47144"/>
            <a:ext cx="8372901" cy="832945"/>
          </a:xfrm>
        </p:spPr>
        <p:txBody>
          <a:bodyPr anchor="ctr"/>
          <a:lstStyle/>
          <a:p>
            <a:r>
              <a:rPr lang="en-US" dirty="0"/>
              <a:t>Manipulating and Interconnecting Entanglement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FC303D9-7309-CA44-8622-41EE1AB822F0}"/>
              </a:ext>
            </a:extLst>
          </p:cNvPr>
          <p:cNvCxnSpPr>
            <a:cxnSpLocks/>
          </p:cNvCxnSpPr>
          <p:nvPr/>
        </p:nvCxnSpPr>
        <p:spPr>
          <a:xfrm flipV="1">
            <a:off x="1805354" y="1063766"/>
            <a:ext cx="4982308" cy="252146"/>
          </a:xfrm>
          <a:prstGeom prst="line">
            <a:avLst/>
          </a:prstGeom>
          <a:ln w="381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BF7544-F4CC-6F44-B37F-F92A7C550C32}"/>
              </a:ext>
            </a:extLst>
          </p:cNvPr>
          <p:cNvCxnSpPr>
            <a:cxnSpLocks/>
          </p:cNvCxnSpPr>
          <p:nvPr/>
        </p:nvCxnSpPr>
        <p:spPr>
          <a:xfrm>
            <a:off x="1805354" y="1519607"/>
            <a:ext cx="2491154" cy="483382"/>
          </a:xfrm>
          <a:prstGeom prst="line">
            <a:avLst/>
          </a:prstGeom>
          <a:ln w="381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5750D00-8703-BF4D-83C6-0A95253C8794}"/>
              </a:ext>
            </a:extLst>
          </p:cNvPr>
          <p:cNvCxnSpPr>
            <a:cxnSpLocks/>
          </p:cNvCxnSpPr>
          <p:nvPr/>
        </p:nvCxnSpPr>
        <p:spPr>
          <a:xfrm flipH="1">
            <a:off x="4800600" y="1393898"/>
            <a:ext cx="2075866" cy="640764"/>
          </a:xfrm>
          <a:prstGeom prst="line">
            <a:avLst/>
          </a:prstGeom>
          <a:ln w="381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FCD487A2-F11E-A34E-82C1-5BFCBB1D35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893" y="986912"/>
            <a:ext cx="1035921" cy="12573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A8B6C6B-F93B-3F46-B8CD-8ACDE9B57B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736" y="814025"/>
            <a:ext cx="1011671" cy="120015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C4AF629-8814-EE4A-B628-3A30B461F0D6}"/>
              </a:ext>
            </a:extLst>
          </p:cNvPr>
          <p:cNvGrpSpPr/>
          <p:nvPr/>
        </p:nvGrpSpPr>
        <p:grpSpPr>
          <a:xfrm>
            <a:off x="3932922" y="1521778"/>
            <a:ext cx="1419276" cy="1152525"/>
            <a:chOff x="6441664" y="3600450"/>
            <a:chExt cx="1419276" cy="115252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9B7B33-3C24-A149-81BC-C1448BA2F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664" y="3600450"/>
              <a:ext cx="1216436" cy="8382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A9A7CF4-3A42-FF48-A511-11EA237CC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200" y="4171950"/>
              <a:ext cx="545740" cy="581025"/>
            </a:xfrm>
            <a:prstGeom prst="rect">
              <a:avLst/>
            </a:prstGeom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F2F708A2-6B9D-B649-A780-417705334B96}"/>
              </a:ext>
            </a:extLst>
          </p:cNvPr>
          <p:cNvSpPr/>
          <p:nvPr/>
        </p:nvSpPr>
        <p:spPr>
          <a:xfrm>
            <a:off x="4935414" y="2703173"/>
            <a:ext cx="3959467" cy="20798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32A73F-FB82-874F-9A87-3E561A2AD367}"/>
              </a:ext>
            </a:extLst>
          </p:cNvPr>
          <p:cNvSpPr txBox="1"/>
          <p:nvPr/>
        </p:nvSpPr>
        <p:spPr>
          <a:xfrm>
            <a:off x="5149358" y="2820093"/>
            <a:ext cx="3678922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Reliable quantum computing: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Variational quantum algorithms and their applications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Quantum circuit optimization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Understanding and mitigating noise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A6128E6-1DEC-3442-B92D-D87749EBF6D5}"/>
              </a:ext>
            </a:extLst>
          </p:cNvPr>
          <p:cNvSpPr/>
          <p:nvPr/>
        </p:nvSpPr>
        <p:spPr>
          <a:xfrm>
            <a:off x="456840" y="2703173"/>
            <a:ext cx="3959467" cy="20798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4644A32-83DB-8640-AE11-3194E4793D08}"/>
              </a:ext>
            </a:extLst>
          </p:cNvPr>
          <p:cNvSpPr txBox="1"/>
          <p:nvPr/>
        </p:nvSpPr>
        <p:spPr>
          <a:xfrm>
            <a:off x="664478" y="2818939"/>
            <a:ext cx="3678922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Network engineering &amp; design: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Design architecture and protocols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Understand behavior by simulations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Develop new applications</a:t>
            </a:r>
          </a:p>
        </p:txBody>
      </p:sp>
    </p:spTree>
    <p:extLst>
      <p:ext uri="{BB962C8B-B14F-4D97-AF65-F5344CB8AC3E}">
        <p14:creationId xmlns:p14="http://schemas.microsoft.com/office/powerpoint/2010/main" val="319838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BD285E-AE3C-7345-A0E1-79C941F9DF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1010120"/>
            <a:ext cx="8372901" cy="374786"/>
          </a:xfrm>
        </p:spPr>
        <p:txBody>
          <a:bodyPr/>
          <a:lstStyle/>
          <a:p>
            <a:r>
              <a:rPr lang="en-US" dirty="0"/>
              <a:t>Next Generation Quantum Science and Engineering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05B58-724F-2B45-8515-2A53152E64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435104"/>
            <a:ext cx="3909586" cy="3310700"/>
          </a:xfrm>
        </p:spPr>
        <p:txBody>
          <a:bodyPr/>
          <a:lstStyle/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Major Cross-Cutting Challenge: </a:t>
            </a:r>
            <a:r>
              <a:rPr lang="en-US" dirty="0"/>
              <a:t>Manipulating and interconnecting entangled states of matter.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Mission: </a:t>
            </a:r>
            <a:r>
              <a:rPr lang="en-US" dirty="0"/>
              <a:t>Deliver quantum interconnects and establish a national resource to provide pristine materials for new quantum devices.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40729-FD2A-2B42-A89A-FA18E05431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00588" y="1384906"/>
            <a:ext cx="4023360" cy="356361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Nearly 100 researchers from 3 national laboratories, 10 universities, and 10 industry partners</a:t>
            </a:r>
          </a:p>
          <a:p>
            <a:r>
              <a:rPr lang="en-US" dirty="0"/>
              <a:t>$115M from DOE and an additional $93M from industry partners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EAA4C5-EF30-454C-9D57-1645CADBE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96820"/>
            <a:ext cx="8372901" cy="863102"/>
          </a:xfrm>
        </p:spPr>
        <p:txBody>
          <a:bodyPr/>
          <a:lstStyle/>
          <a:p>
            <a:r>
              <a:rPr lang="en-US" dirty="0"/>
              <a:t>Q-NEXT: Quantum Information Science Research Center at Argonne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7F4936B-DE8D-E94E-8F0D-DB34F20C1B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588" y="1395663"/>
            <a:ext cx="3795712" cy="205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3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-10684"/>
            <a:ext cx="9143999" cy="449937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4A3DE92-2739-674A-AE2D-7BCAD177A0DE}"/>
              </a:ext>
            </a:extLst>
          </p:cNvPr>
          <p:cNvSpPr txBox="1">
            <a:spLocks/>
          </p:cNvSpPr>
          <p:nvPr/>
        </p:nvSpPr>
        <p:spPr>
          <a:xfrm>
            <a:off x="846543" y="906140"/>
            <a:ext cx="1990437" cy="32004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Your laptop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B3E445-3AC8-9E47-B90F-A29AE1DAE5A0}"/>
              </a:ext>
            </a:extLst>
          </p:cNvPr>
          <p:cNvSpPr txBox="1">
            <a:spLocks/>
          </p:cNvSpPr>
          <p:nvPr/>
        </p:nvSpPr>
        <p:spPr>
          <a:xfrm>
            <a:off x="188527" y="159309"/>
            <a:ext cx="8372901" cy="87127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Quantum Simulators and Computing Facilities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75D95232-43E6-6F42-A109-BA0BD5E0B15D}"/>
              </a:ext>
            </a:extLst>
          </p:cNvPr>
          <p:cNvSpPr txBox="1">
            <a:spLocks/>
          </p:cNvSpPr>
          <p:nvPr/>
        </p:nvSpPr>
        <p:spPr>
          <a:xfrm>
            <a:off x="846542" y="2793230"/>
            <a:ext cx="1990437" cy="32004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Up to 25 qubits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D227CC-21CC-DD48-B001-20440A0A60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568" y="1186848"/>
            <a:ext cx="1609685" cy="16096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0220C4-797A-A64A-B81C-3929CEA62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533" y="1300278"/>
            <a:ext cx="2097437" cy="1418854"/>
          </a:xfrm>
          <a:prstGeom prst="rect">
            <a:avLst/>
          </a:prstGeom>
        </p:spPr>
      </p:pic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0B05CD2C-7F5E-8148-B3BB-5C58E68E4823}"/>
              </a:ext>
            </a:extLst>
          </p:cNvPr>
          <p:cNvSpPr txBox="1">
            <a:spLocks/>
          </p:cNvSpPr>
          <p:nvPr/>
        </p:nvSpPr>
        <p:spPr>
          <a:xfrm>
            <a:off x="3529213" y="882808"/>
            <a:ext cx="1990437" cy="32004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Atos QLM-35</a:t>
            </a:r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38160A5-0204-344A-859F-E64E30F9B84C}"/>
              </a:ext>
            </a:extLst>
          </p:cNvPr>
          <p:cNvSpPr txBox="1">
            <a:spLocks/>
          </p:cNvSpPr>
          <p:nvPr/>
        </p:nvSpPr>
        <p:spPr>
          <a:xfrm>
            <a:off x="5862533" y="906140"/>
            <a:ext cx="2871442" cy="32004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Supercomputers at Argonne</a:t>
            </a:r>
            <a:endParaRPr lang="en-US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872EE820-6B8E-004D-8A8E-FDD2F2EEBC57}"/>
              </a:ext>
            </a:extLst>
          </p:cNvPr>
          <p:cNvSpPr txBox="1">
            <a:spLocks/>
          </p:cNvSpPr>
          <p:nvPr/>
        </p:nvSpPr>
        <p:spPr>
          <a:xfrm>
            <a:off x="3420943" y="2793230"/>
            <a:ext cx="1990437" cy="32004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Up to 35 qubits</a:t>
            </a:r>
            <a:endParaRPr lang="en-US" dirty="0"/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04CB05DB-C7CC-154C-94FE-D798E4529372}"/>
              </a:ext>
            </a:extLst>
          </p:cNvPr>
          <p:cNvSpPr txBox="1">
            <a:spLocks/>
          </p:cNvSpPr>
          <p:nvPr/>
        </p:nvSpPr>
        <p:spPr>
          <a:xfrm>
            <a:off x="5862532" y="2793230"/>
            <a:ext cx="1990437" cy="32004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Up to 60 qubits</a:t>
            </a:r>
            <a:endParaRPr lang="en-US" dirty="0"/>
          </a:p>
        </p:txBody>
      </p:sp>
      <p:pic>
        <p:nvPicPr>
          <p:cNvPr id="7" name="Picture 6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76BCBD07-56BE-A84C-B504-A3C7FEB8D1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542" y="1325618"/>
            <a:ext cx="1673917" cy="1366628"/>
          </a:xfrm>
          <a:prstGeom prst="rect">
            <a:avLst/>
          </a:prstGeom>
        </p:spPr>
      </p:pic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9A9DD144-30C8-3F4F-9FF2-B8E06B881438}"/>
              </a:ext>
            </a:extLst>
          </p:cNvPr>
          <p:cNvSpPr txBox="1">
            <a:spLocks/>
          </p:cNvSpPr>
          <p:nvPr/>
        </p:nvSpPr>
        <p:spPr>
          <a:xfrm>
            <a:off x="274321" y="3410332"/>
            <a:ext cx="8660871" cy="96284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ALCF: The Argonne Leadership Computing Facility (ALCF) is a U.S. Department of Energy User Facility located at Argonne National Laboratory. It is the home of Theta (11.69 petaflop system) and from 2021 Aurora, the first US </a:t>
            </a:r>
            <a:r>
              <a:rPr lang="en-US" dirty="0" err="1">
                <a:solidFill>
                  <a:schemeClr val="bg1"/>
                </a:solidFill>
              </a:rPr>
              <a:t>exascale</a:t>
            </a:r>
            <a:r>
              <a:rPr lang="en-US" dirty="0">
                <a:solidFill>
                  <a:schemeClr val="bg1"/>
                </a:solidFill>
              </a:rPr>
              <a:t> supercomputer.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32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47144"/>
            <a:ext cx="8372901" cy="832945"/>
          </a:xfrm>
        </p:spPr>
        <p:txBody>
          <a:bodyPr/>
          <a:lstStyle/>
          <a:p>
            <a:r>
              <a:rPr lang="en-US" sz="2400" dirty="0"/>
              <a:t>Optimized Quantum Program Scheduling to Mitigate Errors in Quantum Simulations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6284E6B-77EB-D84A-B78F-F99A302CB041}"/>
              </a:ext>
            </a:extLst>
          </p:cNvPr>
          <p:cNvSpPr txBox="1">
            <a:spLocks/>
          </p:cNvSpPr>
          <p:nvPr/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0" name="Content Placeholder 5">
            <a:extLst>
              <a:ext uri="{FF2B5EF4-FFF2-40B4-BE49-F238E27FC236}">
                <a16:creationId xmlns:a16="http://schemas.microsoft.com/office/drawing/2014/main" id="{A3DFC17E-0394-4F49-9F18-DFD51FE7C026}"/>
              </a:ext>
            </a:extLst>
          </p:cNvPr>
          <p:cNvSpPr txBox="1">
            <a:spLocks/>
          </p:cNvSpPr>
          <p:nvPr/>
        </p:nvSpPr>
        <p:spPr>
          <a:xfrm>
            <a:off x="4929806" y="2252548"/>
            <a:ext cx="1610139" cy="64967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rgbClr val="000000"/>
                </a:solidFill>
              </a:rPr>
              <a:t>Kevin </a:t>
            </a:r>
            <a:r>
              <a:rPr lang="en-US" sz="1400" dirty="0" err="1">
                <a:solidFill>
                  <a:srgbClr val="000000"/>
                </a:solidFill>
              </a:rPr>
              <a:t>Gui</a:t>
            </a:r>
            <a:endParaRPr lang="en-US" sz="1400" dirty="0">
              <a:solidFill>
                <a:srgbClr val="00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000000"/>
                </a:solidFill>
              </a:rPr>
              <a:t>UChicago</a:t>
            </a:r>
            <a:endParaRPr lang="en-US" sz="1200" i="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07AD8E5-0644-F548-833A-D32E6EFA00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91" y="1046875"/>
            <a:ext cx="4114799" cy="2489564"/>
          </a:xfrm>
          <a:prstGeom prst="rect">
            <a:avLst/>
          </a:prstGeom>
        </p:spPr>
      </p:pic>
      <p:pic>
        <p:nvPicPr>
          <p:cNvPr id="15" name="Picture 1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51E17F0-DC5D-A740-8CE5-DD0EDE831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054" y="1046875"/>
            <a:ext cx="1093692" cy="1093692"/>
          </a:xfrm>
          <a:prstGeom prst="rect">
            <a:avLst/>
          </a:prstGeom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3C2CEC6C-AA56-B64F-B1E8-B4C1088D550E}"/>
              </a:ext>
            </a:extLst>
          </p:cNvPr>
          <p:cNvSpPr txBox="1">
            <a:spLocks/>
          </p:cNvSpPr>
          <p:nvPr/>
        </p:nvSpPr>
        <p:spPr>
          <a:xfrm>
            <a:off x="6893115" y="2252548"/>
            <a:ext cx="1405616" cy="45315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rgbClr val="000000"/>
                </a:solidFill>
              </a:rPr>
              <a:t>Teague </a:t>
            </a:r>
            <a:r>
              <a:rPr lang="en-US" sz="1400" dirty="0" err="1">
                <a:solidFill>
                  <a:srgbClr val="000000"/>
                </a:solidFill>
              </a:rPr>
              <a:t>Tomesh</a:t>
            </a:r>
            <a:endParaRPr lang="en-US" sz="14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rgbClr val="000000"/>
                </a:solidFill>
              </a:rPr>
              <a:t>Princeton Univ.</a:t>
            </a:r>
            <a:endParaRPr lang="en-US" sz="1200" i="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33402114-C375-0D4D-A129-D1BBAEEEAED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334" y="3340702"/>
            <a:ext cx="2765139" cy="1513449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A236C2-C99A-B74F-B5CD-36D3E29DE86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385" y="3737599"/>
            <a:ext cx="2411164" cy="1238954"/>
          </a:xfrm>
          <a:prstGeom prst="rect">
            <a:avLst/>
          </a:prstGeom>
        </p:spPr>
      </p:pic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43E379B4-EB71-4D44-8BF6-A1E995BC7D86}"/>
              </a:ext>
            </a:extLst>
          </p:cNvPr>
          <p:cNvSpPr txBox="1">
            <a:spLocks/>
          </p:cNvSpPr>
          <p:nvPr/>
        </p:nvSpPr>
        <p:spPr>
          <a:xfrm>
            <a:off x="556591" y="3940073"/>
            <a:ext cx="1782794" cy="59146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Improvements in process fidelity: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B2E1D877-30FE-8346-8907-76CC4A1E033F}"/>
              </a:ext>
            </a:extLst>
          </p:cNvPr>
          <p:cNvSpPr txBox="1">
            <a:spLocks/>
          </p:cNvSpPr>
          <p:nvPr/>
        </p:nvSpPr>
        <p:spPr>
          <a:xfrm>
            <a:off x="5777476" y="2962845"/>
            <a:ext cx="2119880" cy="341259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Gate cancellations:</a:t>
            </a:r>
          </a:p>
        </p:txBody>
      </p:sp>
      <p:pic>
        <p:nvPicPr>
          <p:cNvPr id="19" name="Picture 18" descr="A young person wearing a suit and tie&#10;&#10;Description automatically generated">
            <a:extLst>
              <a:ext uri="{FF2B5EF4-FFF2-40B4-BE49-F238E27FC236}">
                <a16:creationId xmlns:a16="http://schemas.microsoft.com/office/drawing/2014/main" id="{BB1C2AEC-F1E8-8549-AB32-1171B83CD96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116" y="992330"/>
            <a:ext cx="1167518" cy="116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1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-10684"/>
            <a:ext cx="9143999" cy="449937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4A3DE92-2739-674A-AE2D-7BCAD177A0DE}"/>
              </a:ext>
            </a:extLst>
          </p:cNvPr>
          <p:cNvSpPr txBox="1">
            <a:spLocks/>
          </p:cNvSpPr>
          <p:nvPr/>
        </p:nvSpPr>
        <p:spPr>
          <a:xfrm>
            <a:off x="1580122" y="756466"/>
            <a:ext cx="1747735" cy="32004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IBM Q</a:t>
            </a:r>
            <a:endParaRPr lang="en-US" b="1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B3E445-3AC8-9E47-B90F-A29AE1DAE5A0}"/>
              </a:ext>
            </a:extLst>
          </p:cNvPr>
          <p:cNvSpPr txBox="1">
            <a:spLocks/>
          </p:cNvSpPr>
          <p:nvPr/>
        </p:nvSpPr>
        <p:spPr>
          <a:xfrm>
            <a:off x="188527" y="159309"/>
            <a:ext cx="8372901" cy="87127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NISQ Computers We Are Using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75D95232-43E6-6F42-A109-BA0BD5E0B15D}"/>
              </a:ext>
            </a:extLst>
          </p:cNvPr>
          <p:cNvSpPr txBox="1">
            <a:spLocks/>
          </p:cNvSpPr>
          <p:nvPr/>
        </p:nvSpPr>
        <p:spPr>
          <a:xfrm>
            <a:off x="1580122" y="3251451"/>
            <a:ext cx="1747735" cy="8712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Superconductors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53 qubits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0.995 / 0.994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0B05CD2C-7F5E-8148-B3BB-5C58E68E4823}"/>
              </a:ext>
            </a:extLst>
          </p:cNvPr>
          <p:cNvSpPr txBox="1">
            <a:spLocks/>
          </p:cNvSpPr>
          <p:nvPr/>
        </p:nvSpPr>
        <p:spPr>
          <a:xfrm>
            <a:off x="6629209" y="705600"/>
            <a:ext cx="1990437" cy="32004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solidFill>
                  <a:schemeClr val="bg1"/>
                </a:solidFill>
              </a:rPr>
              <a:t>ColdQuanta</a:t>
            </a:r>
            <a:endParaRPr lang="en-US" b="1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38160A5-0204-344A-859F-E64E30F9B84C}"/>
              </a:ext>
            </a:extLst>
          </p:cNvPr>
          <p:cNvSpPr txBox="1">
            <a:spLocks/>
          </p:cNvSpPr>
          <p:nvPr/>
        </p:nvSpPr>
        <p:spPr>
          <a:xfrm>
            <a:off x="3741186" y="705600"/>
            <a:ext cx="2698895" cy="32004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solidFill>
                  <a:schemeClr val="bg1"/>
                </a:solidFill>
              </a:rPr>
              <a:t>Linke</a:t>
            </a:r>
            <a:r>
              <a:rPr lang="en-US" b="1" dirty="0">
                <a:solidFill>
                  <a:schemeClr val="bg1"/>
                </a:solidFill>
              </a:rPr>
              <a:t> Lab at </a:t>
            </a:r>
            <a:r>
              <a:rPr lang="en-US" b="1" dirty="0" err="1">
                <a:solidFill>
                  <a:schemeClr val="bg1"/>
                </a:solidFill>
              </a:rPr>
              <a:t>UMaryland</a:t>
            </a:r>
            <a:endParaRPr lang="en-US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616C0B-6B57-3A4F-A05D-F909E3CE70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5619" y="1044049"/>
            <a:ext cx="1747735" cy="2158453"/>
          </a:xfrm>
          <a:prstGeom prst="rect">
            <a:avLst/>
          </a:prstGeom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E6C1E8B2-9B3C-D34A-8B3C-98558A2C2FC5}"/>
              </a:ext>
            </a:extLst>
          </p:cNvPr>
          <p:cNvSpPr txBox="1">
            <a:spLocks/>
          </p:cNvSpPr>
          <p:nvPr/>
        </p:nvSpPr>
        <p:spPr>
          <a:xfrm>
            <a:off x="143734" y="3246913"/>
            <a:ext cx="1317318" cy="8712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Technology: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Qubits: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Fidelities: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E8DF7D8D-756A-F84C-A68E-3FF09F47A53F}"/>
              </a:ext>
            </a:extLst>
          </p:cNvPr>
          <p:cNvSpPr txBox="1">
            <a:spLocks/>
          </p:cNvSpPr>
          <p:nvPr/>
        </p:nvSpPr>
        <p:spPr>
          <a:xfrm>
            <a:off x="4216765" y="3246913"/>
            <a:ext cx="1747735" cy="8712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Trapped 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20 qubits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0.991 / 0.97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3B6B44EF-B52C-3443-97BF-5D390B3F4DAA}"/>
              </a:ext>
            </a:extLst>
          </p:cNvPr>
          <p:cNvSpPr txBox="1">
            <a:spLocks/>
          </p:cNvSpPr>
          <p:nvPr/>
        </p:nvSpPr>
        <p:spPr>
          <a:xfrm>
            <a:off x="6809869" y="3246913"/>
            <a:ext cx="1747735" cy="8712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Neutral atoms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121 qubits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0.992 / 0.89</a:t>
            </a:r>
          </a:p>
        </p:txBody>
      </p:sp>
      <p:pic>
        <p:nvPicPr>
          <p:cNvPr id="25" name="Picture 3" descr="D:\users\mark\talks\2012\2012.2 february lawrence\ion trap.jpg">
            <a:extLst>
              <a:ext uri="{FF2B5EF4-FFF2-40B4-BE49-F238E27FC236}">
                <a16:creationId xmlns:a16="http://schemas.microsoft.com/office/drawing/2014/main" id="{0080F524-9EDC-1342-9042-59187F341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48969" y="1222604"/>
            <a:ext cx="2203353" cy="177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972C7D0B-66AE-DC44-A09B-FF946076B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208" y="1222604"/>
            <a:ext cx="2203353" cy="175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25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47144"/>
            <a:ext cx="8372901" cy="832945"/>
          </a:xfrm>
        </p:spPr>
        <p:txBody>
          <a:bodyPr/>
          <a:lstStyle/>
          <a:p>
            <a:r>
              <a:rPr lang="en-US" dirty="0"/>
              <a:t>Cutting Large Quantum Circuits Into Multiple sub-Circuits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6284E6B-77EB-D84A-B78F-F99A302CB041}"/>
              </a:ext>
            </a:extLst>
          </p:cNvPr>
          <p:cNvSpPr txBox="1">
            <a:spLocks/>
          </p:cNvSpPr>
          <p:nvPr/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724D31E8-37A4-304D-9246-BFB8E5AC4C6D}"/>
              </a:ext>
            </a:extLst>
          </p:cNvPr>
          <p:cNvSpPr txBox="1">
            <a:spLocks/>
          </p:cNvSpPr>
          <p:nvPr/>
        </p:nvSpPr>
        <p:spPr>
          <a:xfrm>
            <a:off x="2176968" y="2926727"/>
            <a:ext cx="2645372" cy="174479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Addressed exponential scaling with number of wire cuts</a:t>
            </a:r>
          </a:p>
          <a:p>
            <a:pPr>
              <a:spcBef>
                <a:spcPts val="0"/>
              </a:spcBef>
            </a:pPr>
            <a:r>
              <a:rPr lang="en-US" dirty="0"/>
              <a:t>Observed favorable impact on overall circuit fidelity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08E0D9-4916-B541-AD68-3610F09A3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76" y="980089"/>
            <a:ext cx="3110332" cy="1920630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7A69B8B-B619-CA44-88CC-2C11845A47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074" y="672946"/>
            <a:ext cx="3465916" cy="3421975"/>
          </a:xfrm>
          <a:prstGeom prst="rect">
            <a:avLst/>
          </a:prstGeom>
        </p:spPr>
      </p:pic>
      <p:sp>
        <p:nvSpPr>
          <p:cNvPr id="98" name="Content Placeholder 5">
            <a:extLst>
              <a:ext uri="{FF2B5EF4-FFF2-40B4-BE49-F238E27FC236}">
                <a16:creationId xmlns:a16="http://schemas.microsoft.com/office/drawing/2014/main" id="{95455C92-0E6E-3D46-9F93-AD3B8CB06A31}"/>
              </a:ext>
            </a:extLst>
          </p:cNvPr>
          <p:cNvSpPr txBox="1">
            <a:spLocks/>
          </p:cNvSpPr>
          <p:nvPr/>
        </p:nvSpPr>
        <p:spPr>
          <a:xfrm>
            <a:off x="5006074" y="4180787"/>
            <a:ext cx="3850133" cy="59146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Up to 35-qubit circuits on 10, 15, 20 and 25 qubit quantum computers</a:t>
            </a:r>
          </a:p>
        </p:txBody>
      </p:sp>
      <p:sp>
        <p:nvSpPr>
          <p:cNvPr id="100" name="Content Placeholder 5">
            <a:extLst>
              <a:ext uri="{FF2B5EF4-FFF2-40B4-BE49-F238E27FC236}">
                <a16:creationId xmlns:a16="http://schemas.microsoft.com/office/drawing/2014/main" id="{A3DFC17E-0394-4F49-9F18-DFD51FE7C026}"/>
              </a:ext>
            </a:extLst>
          </p:cNvPr>
          <p:cNvSpPr txBox="1">
            <a:spLocks/>
          </p:cNvSpPr>
          <p:nvPr/>
        </p:nvSpPr>
        <p:spPr>
          <a:xfrm>
            <a:off x="488276" y="4218372"/>
            <a:ext cx="1405616" cy="45315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rgbClr val="000000"/>
                </a:solidFill>
              </a:rPr>
              <a:t>Wei Tang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rgbClr val="000000"/>
                </a:solidFill>
              </a:rPr>
              <a:t>Summer intern</a:t>
            </a:r>
            <a:endParaRPr lang="en-US" sz="1200" i="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7" name="Picture 6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EE616685-324C-4C4F-9D36-4B2286148C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10" y="3012699"/>
            <a:ext cx="1093692" cy="109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9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-10684"/>
            <a:ext cx="9143999" cy="449937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485068-40E9-C347-AD2B-44BDC3AAD5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35" y="1776356"/>
            <a:ext cx="3831336" cy="2156580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4A3DE92-2739-674A-AE2D-7BCAD177A0DE}"/>
              </a:ext>
            </a:extLst>
          </p:cNvPr>
          <p:cNvSpPr txBox="1">
            <a:spLocks/>
          </p:cNvSpPr>
          <p:nvPr/>
        </p:nvSpPr>
        <p:spPr>
          <a:xfrm>
            <a:off x="384051" y="4067556"/>
            <a:ext cx="3977639" cy="32004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Project led by Prof. David </a:t>
            </a:r>
            <a:r>
              <a:rPr lang="en-US" dirty="0" err="1">
                <a:solidFill>
                  <a:schemeClr val="bg1"/>
                </a:solidFill>
              </a:rPr>
              <a:t>Awschalom</a:t>
            </a:r>
            <a:r>
              <a:rPr lang="en-US" dirty="0"/>
              <a:t> 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26D735B-2144-3441-A3E7-F39FA71DBDBD}"/>
              </a:ext>
            </a:extLst>
          </p:cNvPr>
          <p:cNvSpPr txBox="1">
            <a:spLocks/>
          </p:cNvSpPr>
          <p:nvPr/>
        </p:nvSpPr>
        <p:spPr>
          <a:xfrm>
            <a:off x="4764025" y="4050792"/>
            <a:ext cx="3977639" cy="32004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Memories in Prof. Tian Zhong’s lab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3EB49A47-71CF-E54A-813E-4970A1350FB6}"/>
              </a:ext>
            </a:extLst>
          </p:cNvPr>
          <p:cNvSpPr txBox="1">
            <a:spLocks/>
          </p:cNvSpPr>
          <p:nvPr/>
        </p:nvSpPr>
        <p:spPr>
          <a:xfrm>
            <a:off x="402335" y="1077348"/>
            <a:ext cx="3977639" cy="58115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Real-world experiment achieves entanglement across 52 miles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B3E445-3AC8-9E47-B90F-A29AE1DAE5A0}"/>
              </a:ext>
            </a:extLst>
          </p:cNvPr>
          <p:cNvSpPr txBox="1">
            <a:spLocks/>
          </p:cNvSpPr>
          <p:nvPr/>
        </p:nvSpPr>
        <p:spPr>
          <a:xfrm>
            <a:off x="274321" y="172110"/>
            <a:ext cx="8372901" cy="87127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Quantum Networks Research at Argonne National Laboratory and </a:t>
            </a:r>
            <a:r>
              <a:rPr lang="en-US" sz="2400" dirty="0" err="1">
                <a:solidFill>
                  <a:schemeClr val="bg1"/>
                </a:solidFill>
              </a:rPr>
              <a:t>UChicago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3742B39-6D1B-E946-A68A-00E671079E34}"/>
              </a:ext>
            </a:extLst>
          </p:cNvPr>
          <p:cNvSpPr txBox="1">
            <a:spLocks/>
          </p:cNvSpPr>
          <p:nvPr/>
        </p:nvSpPr>
        <p:spPr>
          <a:xfrm>
            <a:off x="4764024" y="1077348"/>
            <a:ext cx="3977639" cy="58115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Nanophotonic rare-earth quantum memories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856E6F-0BC0-CC40-8CE8-18D0C407D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024" y="1762365"/>
            <a:ext cx="3764679" cy="216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0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-10684"/>
            <a:ext cx="9143999" cy="449937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3EB49A47-71CF-E54A-813E-4970A1350FB6}"/>
              </a:ext>
            </a:extLst>
          </p:cNvPr>
          <p:cNvSpPr txBox="1">
            <a:spLocks/>
          </p:cNvSpPr>
          <p:nvPr/>
        </p:nvSpPr>
        <p:spPr>
          <a:xfrm>
            <a:off x="402335" y="1077348"/>
            <a:ext cx="4169665" cy="309231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Modularized discrete event simulator with a scheduler and entanglement manager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Simulates quantum communication at photon-level with picosecond accuracy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Models of different optical components, protocols, and network architectures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2"/>
                </a:solidFill>
              </a:rPr>
              <a:t>Available at </a:t>
            </a:r>
            <a:r>
              <a:rPr lang="en-US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u="sng" dirty="0">
                <a:solidFill>
                  <a:schemeClr val="bg2"/>
                </a:solidFill>
              </a:rPr>
              <a:t>sequence-toolbox/</a:t>
            </a:r>
            <a:r>
              <a:rPr lang="en-US" u="sng" dirty="0" err="1">
                <a:solidFill>
                  <a:schemeClr val="bg2"/>
                </a:solidFill>
              </a:rPr>
              <a:t>SeQUeNCe</a:t>
            </a:r>
            <a:endParaRPr lang="en-US" u="sng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B3E445-3AC8-9E47-B90F-A29AE1DAE5A0}"/>
              </a:ext>
            </a:extLst>
          </p:cNvPr>
          <p:cNvSpPr txBox="1">
            <a:spLocks/>
          </p:cNvSpPr>
          <p:nvPr/>
        </p:nvSpPr>
        <p:spPr>
          <a:xfrm>
            <a:off x="274321" y="172110"/>
            <a:ext cx="8372901" cy="87127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chemeClr val="bg1"/>
                </a:solidFill>
              </a:rPr>
              <a:t>SeQUeNCe</a:t>
            </a:r>
            <a:r>
              <a:rPr lang="en-US" sz="2400" dirty="0">
                <a:solidFill>
                  <a:schemeClr val="bg1"/>
                </a:solidFill>
              </a:rPr>
              <a:t>: Simulator of Quantum Network Communication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D737AA-2758-4147-B697-43F42FE02F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7631" y="1347283"/>
            <a:ext cx="914777" cy="9147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628D90-4C83-5140-970E-EC9E2F1C67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943" y="2401353"/>
            <a:ext cx="937906" cy="936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C3E023-950B-8F49-9630-9F5A44A302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390" y="2256605"/>
            <a:ext cx="1031855" cy="9943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F73DFB-0438-384C-85C4-06F9B8F69F0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468" y="2447116"/>
            <a:ext cx="933737" cy="9529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3DAF19-2C15-034F-B152-8368F9E190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265" y="772897"/>
            <a:ext cx="977181" cy="9771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8566D5-8DFF-9C4A-A4DC-39B72002522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755" y="685844"/>
            <a:ext cx="958554" cy="9585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A34953-699A-8443-932E-40720244520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191" y="607748"/>
            <a:ext cx="924897" cy="964965"/>
          </a:xfrm>
          <a:prstGeom prst="rect">
            <a:avLst/>
          </a:prstGeom>
        </p:spPr>
      </p:pic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47B4AA87-A309-654F-BE4E-DE1157AA146C}"/>
              </a:ext>
            </a:extLst>
          </p:cNvPr>
          <p:cNvSpPr txBox="1">
            <a:spLocks/>
          </p:cNvSpPr>
          <p:nvPr/>
        </p:nvSpPr>
        <p:spPr>
          <a:xfrm>
            <a:off x="4623883" y="3304972"/>
            <a:ext cx="1222299" cy="45288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bg1"/>
                </a:solidFill>
              </a:rPr>
              <a:t>Xiaoliang</a:t>
            </a:r>
            <a:r>
              <a:rPr lang="en-US" sz="1400" dirty="0">
                <a:solidFill>
                  <a:schemeClr val="bg1"/>
                </a:solidFill>
              </a:rPr>
              <a:t> Wu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bg1"/>
                </a:solidFill>
              </a:rPr>
              <a:t>IIT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288A62BF-A063-344F-94CA-B3FE0AF82C64}"/>
              </a:ext>
            </a:extLst>
          </p:cNvPr>
          <p:cNvSpPr txBox="1">
            <a:spLocks/>
          </p:cNvSpPr>
          <p:nvPr/>
        </p:nvSpPr>
        <p:spPr>
          <a:xfrm>
            <a:off x="7344315" y="3337142"/>
            <a:ext cx="1222299" cy="45288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bg1"/>
                </a:solidFill>
              </a:rPr>
              <a:t>Joaquin Chung Argonne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77356A36-D0D5-4B4D-9FFC-270E06E438A6}"/>
              </a:ext>
            </a:extLst>
          </p:cNvPr>
          <p:cNvSpPr txBox="1">
            <a:spLocks/>
          </p:cNvSpPr>
          <p:nvPr/>
        </p:nvSpPr>
        <p:spPr>
          <a:xfrm>
            <a:off x="5913711" y="3384451"/>
            <a:ext cx="1323868" cy="45288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bg1"/>
                </a:solidFill>
              </a:rPr>
              <a:t>Alexander Kolar Northwestern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DF53315A-8D8C-6440-995F-5047DB147296}"/>
              </a:ext>
            </a:extLst>
          </p:cNvPr>
          <p:cNvSpPr txBox="1">
            <a:spLocks/>
          </p:cNvSpPr>
          <p:nvPr/>
        </p:nvSpPr>
        <p:spPr>
          <a:xfrm>
            <a:off x="7887660" y="2157022"/>
            <a:ext cx="1323868" cy="45288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bg1"/>
                </a:solidFill>
              </a:rPr>
              <a:t>Eugene Wang Encore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055E2301-536C-3B4A-9B6E-5ECF29070394}"/>
              </a:ext>
            </a:extLst>
          </p:cNvPr>
          <p:cNvSpPr txBox="1">
            <a:spLocks/>
          </p:cNvSpPr>
          <p:nvPr/>
        </p:nvSpPr>
        <p:spPr>
          <a:xfrm>
            <a:off x="6951375" y="1621954"/>
            <a:ext cx="1323868" cy="45288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bg1"/>
                </a:solidFill>
              </a:rPr>
              <a:t>Tian Zhong </a:t>
            </a:r>
            <a:r>
              <a:rPr lang="en-US" sz="1400" dirty="0" err="1">
                <a:solidFill>
                  <a:schemeClr val="bg1"/>
                </a:solidFill>
              </a:rPr>
              <a:t>UChicago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E7A60E5E-397F-4646-8F96-757B3F64CF04}"/>
              </a:ext>
            </a:extLst>
          </p:cNvPr>
          <p:cNvSpPr txBox="1">
            <a:spLocks/>
          </p:cNvSpPr>
          <p:nvPr/>
        </p:nvSpPr>
        <p:spPr>
          <a:xfrm>
            <a:off x="4546466" y="1803043"/>
            <a:ext cx="1323868" cy="45288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bg1"/>
                </a:solidFill>
              </a:rPr>
              <a:t>Martin </a:t>
            </a:r>
            <a:r>
              <a:rPr lang="en-US" sz="1400" dirty="0" err="1">
                <a:solidFill>
                  <a:schemeClr val="bg1"/>
                </a:solidFill>
              </a:rPr>
              <a:t>Suchara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bg1"/>
                </a:solidFill>
              </a:rPr>
              <a:t>Argonne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Content Placeholder 5">
            <a:extLst>
              <a:ext uri="{FF2B5EF4-FFF2-40B4-BE49-F238E27FC236}">
                <a16:creationId xmlns:a16="http://schemas.microsoft.com/office/drawing/2014/main" id="{E37CB874-20FC-B649-B368-440E801B6DA2}"/>
              </a:ext>
            </a:extLst>
          </p:cNvPr>
          <p:cNvSpPr txBox="1">
            <a:spLocks/>
          </p:cNvSpPr>
          <p:nvPr/>
        </p:nvSpPr>
        <p:spPr>
          <a:xfrm>
            <a:off x="5835425" y="1580029"/>
            <a:ext cx="1323868" cy="72068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bg1"/>
                </a:solidFill>
              </a:rPr>
              <a:t>Rajkumar </a:t>
            </a:r>
            <a:r>
              <a:rPr lang="en-US" sz="1400" dirty="0" err="1">
                <a:solidFill>
                  <a:schemeClr val="bg1"/>
                </a:solidFill>
              </a:rPr>
              <a:t>Kettimuthu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bg1"/>
                </a:solidFill>
              </a:rPr>
              <a:t>Argonne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1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</Template>
  <TotalTime>4750</TotalTime>
  <Words>686</Words>
  <Application>Microsoft Macintosh PowerPoint</Application>
  <PresentationFormat>On-screen Show (16:9)</PresentationFormat>
  <Paragraphs>148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presentation_16x9</vt:lpstr>
      <vt:lpstr>PowerPoint Presentation</vt:lpstr>
      <vt:lpstr>Manipulating and Interconnecting Entanglement</vt:lpstr>
      <vt:lpstr>Q-NEXT: Quantum Information Science Research Center at Argonne</vt:lpstr>
      <vt:lpstr>PowerPoint Presentation</vt:lpstr>
      <vt:lpstr>Optimized Quantum Program Scheduling to Mitigate Errors in Quantum Simulations</vt:lpstr>
      <vt:lpstr>PowerPoint Presentation</vt:lpstr>
      <vt:lpstr>Cutting Large Quantum Circuits Into Multiple sub-Circuits</vt:lpstr>
      <vt:lpstr>PowerPoint Presentation</vt:lpstr>
      <vt:lpstr>PowerPoint Presentation</vt:lpstr>
      <vt:lpstr>PowerPoint Presentation</vt:lpstr>
      <vt:lpstr>PowerPoint Presentation</vt:lpstr>
      <vt:lpstr>Specifying Parameters of a Simulation</vt:lpstr>
      <vt:lpstr>Simulating Quantum Key Distribution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Suchara, Martin</cp:lastModifiedBy>
  <cp:revision>296</cp:revision>
  <cp:lastPrinted>2015-09-08T15:35:42Z</cp:lastPrinted>
  <dcterms:created xsi:type="dcterms:W3CDTF">2018-07-03T17:34:09Z</dcterms:created>
  <dcterms:modified xsi:type="dcterms:W3CDTF">2021-10-05T02:29:07Z</dcterms:modified>
</cp:coreProperties>
</file>