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5"/>
  </p:notesMasterIdLst>
  <p:sldIdLst>
    <p:sldId id="316" r:id="rId2"/>
    <p:sldId id="317" r:id="rId3"/>
    <p:sldId id="31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836"/>
    <a:srgbClr val="F5FF76"/>
    <a:srgbClr val="ECAC00"/>
    <a:srgbClr val="ECAA00"/>
    <a:srgbClr val="FFFC00"/>
    <a:srgbClr val="0B1F8F"/>
    <a:srgbClr val="A12B2F"/>
    <a:srgbClr val="76777B"/>
    <a:srgbClr val="00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0612" autoAdjust="0"/>
  </p:normalViewPr>
  <p:slideViewPr>
    <p:cSldViewPr snapToGrid="0" showGuides="1">
      <p:cViewPr varScale="1">
        <p:scale>
          <a:sx n="118" d="100"/>
          <a:sy n="118" d="100"/>
        </p:scale>
        <p:origin x="1016" y="192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10/4/21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A7A1A-8011-3A42-91B8-EE1BD44E44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A7A1A-8011-3A42-91B8-EE1BD44E44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8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SECTION BREAK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Large IMAGES w/bullets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THREE IMAGES –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four images, captions and bullets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four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graph, chart or table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below to add a chart, graph, or table.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43573" y="4457863"/>
            <a:ext cx="3711039" cy="240746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closing statement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AND CONTENT SLIDE. </a:t>
            </a:r>
            <a:br>
              <a:rPr lang="en-US" dirty="0"/>
            </a:br>
            <a:r>
              <a:rPr lang="en-US" dirty="0"/>
              <a:t>Headline in all caps, Arial Font.</a:t>
            </a:r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Optional one line subhead, </a:t>
            </a:r>
            <a:r>
              <a:rPr lang="en-US" dirty="0" err="1"/>
              <a:t>url</a:t>
            </a:r>
            <a:r>
              <a:rPr lang="en-US" dirty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A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018914" y="-1479541"/>
            <a:ext cx="35029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r>
              <a:rPr lang="en-US" sz="1400" b="1" baseline="0" dirty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08346"/>
            <a:ext cx="8372901" cy="331708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B 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 cover option c 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>
                <a:solidFill>
                  <a:srgbClr val="000000"/>
                </a:solidFill>
              </a:rPr>
              <a:t>fACILITY</a:t>
            </a:r>
            <a:r>
              <a:rPr lang="en-US" sz="1000" b="0" cap="all" dirty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>
                <a:solidFill>
                  <a:srgbClr val="000000"/>
                </a:solidFill>
              </a:rPr>
              <a:t>www.anl.gov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27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</a:t>
            </a:r>
            <a:br>
              <a:rPr lang="en-US" dirty="0"/>
            </a:br>
            <a:r>
              <a:rPr lang="en-US" dirty="0"/>
              <a:t>Cover option D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 then right click image and “SEND IMAGE TO BACK”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Full-frame image layout  –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one image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TWO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Three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four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7903"/>
            <a:ext cx="8372901" cy="62171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TITLE AND CONTENT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30288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noFill/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Two-column CONTENT slide</a:t>
            </a:r>
            <a:br>
              <a:rPr lang="en-US" dirty="0"/>
            </a:br>
            <a:r>
              <a:rPr lang="en-US" dirty="0"/>
              <a:t>with box treatment</a:t>
            </a:r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THREE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top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bottom HORIZONTAL</a:t>
            </a:r>
            <a:br>
              <a:rPr lang="en-US" dirty="0"/>
            </a:br>
            <a:r>
              <a:rPr lang="en-US" dirty="0"/>
              <a:t>WITH CAPTIONS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4827084"/>
            <a:ext cx="1418753" cy="1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88300F0-4B80-134A-9AB5-44C9E898072F}"/>
              </a:ext>
            </a:extLst>
          </p:cNvPr>
          <p:cNvSpPr txBox="1">
            <a:spLocks/>
          </p:cNvSpPr>
          <p:nvPr/>
        </p:nvSpPr>
        <p:spPr>
          <a:xfrm>
            <a:off x="4863726" y="1266825"/>
            <a:ext cx="4280274" cy="20299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457200" tIns="0" rIns="91440" bIns="0" rtlCol="0" anchor="ctr">
            <a:normAutofit/>
          </a:bodyPr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28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6825"/>
            <a:ext cx="5107089" cy="2029968"/>
          </a:xfrm>
        </p:spPr>
        <p:txBody>
          <a:bodyPr>
            <a:normAutofit/>
          </a:bodyPr>
          <a:lstStyle/>
          <a:p>
            <a:r>
              <a:rPr lang="en-US" cap="none" dirty="0"/>
              <a:t>Securing Network Infrastructure with Quantum Protocols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erhtjhtyhy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Martin </a:t>
            </a:r>
            <a:r>
              <a:rPr lang="en-US" dirty="0" err="1"/>
              <a:t>Suchara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6360197" y="4480560"/>
            <a:ext cx="2692872" cy="476709"/>
          </a:xfrm>
        </p:spPr>
        <p:txBody>
          <a:bodyPr/>
          <a:lstStyle/>
          <a:p>
            <a:r>
              <a:rPr lang="en-US" dirty="0"/>
              <a:t>January 15, 2021</a:t>
            </a:r>
          </a:p>
          <a:p>
            <a:r>
              <a:rPr lang="en-US" dirty="0" err="1"/>
              <a:t>QuTCISS</a:t>
            </a:r>
            <a:endParaRPr lang="en-US" dirty="0"/>
          </a:p>
        </p:txBody>
      </p:sp>
      <p:sp>
        <p:nvSpPr>
          <p:cNvPr id="14" name="Text Placeholder 48">
            <a:extLst>
              <a:ext uri="{FF2B5EF4-FFF2-40B4-BE49-F238E27FC236}">
                <a16:creationId xmlns:a16="http://schemas.microsoft.com/office/drawing/2014/main" id="{EA0BEFFE-7EF1-D340-9BC3-DC76C80846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8796" y="3961397"/>
            <a:ext cx="2692871" cy="4446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Argonne National Laboratory</a:t>
            </a:r>
          </a:p>
          <a:p>
            <a:r>
              <a:rPr lang="en-US" u="sng" dirty="0" err="1">
                <a:solidFill>
                  <a:schemeClr val="tx2"/>
                </a:solidFill>
              </a:rPr>
              <a:t>msuchara@anl.gov</a:t>
            </a:r>
            <a:endParaRPr lang="en-US" u="sng" dirty="0">
              <a:solidFill>
                <a:schemeClr val="tx2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345F5BA-2001-EE49-93BB-2AFAA7A75E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5440" y="1226949"/>
            <a:ext cx="3067298" cy="19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D4DC22-3C30-C24B-BF40-7B3FFC87CA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AC807-37E8-6248-98FB-8DDC58882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00283"/>
            <a:ext cx="4023360" cy="3645521"/>
          </a:xfrm>
        </p:spPr>
        <p:txBody>
          <a:bodyPr/>
          <a:lstStyle/>
          <a:p>
            <a:r>
              <a:rPr lang="en-US" sz="1600" dirty="0"/>
              <a:t>TCP/IP networks suffer from many security vulnerabilities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Development of the new quantum network control plane allows redesign</a:t>
            </a:r>
          </a:p>
          <a:p>
            <a:pPr lvl="1"/>
            <a:r>
              <a:rPr lang="en-US" sz="1600" dirty="0"/>
              <a:t>Secure protocols at all layers of the stack</a:t>
            </a:r>
          </a:p>
          <a:p>
            <a:pPr lvl="1"/>
            <a:r>
              <a:rPr lang="en-US" sz="1600" dirty="0"/>
              <a:t>Allow easy protocol “upgradability”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A0250-919F-DC43-834C-ADE6F900A7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00588" y="1100283"/>
            <a:ext cx="4023360" cy="3634805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chemeClr val="tx2"/>
                </a:solidFill>
              </a:rPr>
              <a:t>Scenario 1: use post-quantum cryptography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Does not require significant changes in the data plane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Key sizes too large for practical use, may lead to degraded performance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No security guarantees, some schemes were broken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chemeClr val="tx2"/>
                </a:solidFill>
              </a:rPr>
              <a:t>Scenario 2: use QKD and QDS protocols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Physical security guarantees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Only solves confidentiality and integrity; vulnerable to availability threats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Quantum digital signatures do not easily generalize to multiparty scenarios </a:t>
            </a:r>
          </a:p>
          <a:p>
            <a:pPr lvl="1"/>
            <a:endParaRPr lang="en-US" sz="16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40A300-CA8B-F744-ABB9-759938DE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51058"/>
            <a:ext cx="8372901" cy="829031"/>
          </a:xfrm>
        </p:spPr>
        <p:txBody>
          <a:bodyPr/>
          <a:lstStyle/>
          <a:p>
            <a:r>
              <a:rPr lang="en-US" sz="2400" dirty="0"/>
              <a:t>Addressing Security Shortcomings of The TCP/IP Network Control Plane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27F533-740E-BC4D-9EB4-8167CCFF4EA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202" y="1648457"/>
            <a:ext cx="3218625" cy="154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D4DC22-3C30-C24B-BF40-7B3FFC87CA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AC807-37E8-6248-98FB-8DDC58882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00283"/>
            <a:ext cx="4023360" cy="3645521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solidFill>
                  <a:schemeClr val="tx2"/>
                </a:solidFill>
              </a:rPr>
              <a:t>Argonne built Simulator of Quantum Network Communication (</a:t>
            </a:r>
            <a:r>
              <a:rPr lang="en-US" sz="1600" dirty="0" err="1">
                <a:solidFill>
                  <a:schemeClr val="tx2"/>
                </a:solidFill>
              </a:rPr>
              <a:t>SeQUeNCe</a:t>
            </a:r>
            <a:r>
              <a:rPr lang="en-US" sz="1600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Modularized design corresponds to the layers of the emerging quantum network protocol stack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Implements protocols at all layers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A0250-919F-DC43-834C-ADE6F900A7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00588" y="1100283"/>
            <a:ext cx="4023360" cy="3754999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Implemented BB84 and CASCADE with time-bin encoded qubits: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Future directions:</a:t>
            </a:r>
          </a:p>
          <a:p>
            <a:r>
              <a:rPr lang="en-US" sz="1600" dirty="0"/>
              <a:t>Building secure protocols</a:t>
            </a:r>
          </a:p>
          <a:p>
            <a:pPr lvl="1"/>
            <a:r>
              <a:rPr lang="en-US" sz="1600" dirty="0"/>
              <a:t>E.g. secure routing with quantum position verification</a:t>
            </a:r>
          </a:p>
          <a:p>
            <a:r>
              <a:rPr lang="en-US" sz="1600" dirty="0"/>
              <a:t>Standardization of quantum network protocols and architectures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40A300-CA8B-F744-ABB9-759938DE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51058"/>
            <a:ext cx="8372901" cy="829031"/>
          </a:xfrm>
        </p:spPr>
        <p:txBody>
          <a:bodyPr/>
          <a:lstStyle/>
          <a:p>
            <a:r>
              <a:rPr lang="en-US" sz="2400" dirty="0"/>
              <a:t>Simulator to Study Network Architecture, Performance, and security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4253F8-51F3-D74B-9069-3268F24E9BD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587" y="1692701"/>
            <a:ext cx="3287029" cy="12852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8E15BB-57E9-1347-B926-5D05107258A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588" y="3094003"/>
            <a:ext cx="2088292" cy="14524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618626-D541-8F4F-A407-AA3C9095D5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0447" y="3094003"/>
            <a:ext cx="2011553" cy="14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esentation_16x9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16977731-C412-3943-B741-04857B423370}" vid="{1CB93506-B23E-0946-9F6E-16BB195DC3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 presentation_16x9</Template>
  <TotalTime>2873</TotalTime>
  <Words>207</Words>
  <Application>Microsoft Macintosh PowerPoint</Application>
  <PresentationFormat>On-screen Show (16:9)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presentation_16x9</vt:lpstr>
      <vt:lpstr>Securing Network Infrastructure with Quantum Protocols</vt:lpstr>
      <vt:lpstr>Addressing Security Shortcomings of The TCP/IP Network Control Plane</vt:lpstr>
      <vt:lpstr>Simulator to Study Network Architecture, Performance, and security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Simulation-Driven Design of Photonic Quantum Communication Networks</dc:title>
  <dc:subject/>
  <dc:creator>Martin Suchara</dc:creator>
  <cp:keywords/>
  <dc:description/>
  <cp:lastModifiedBy>Suchara, Martin</cp:lastModifiedBy>
  <cp:revision>211</cp:revision>
  <cp:lastPrinted>2015-09-08T15:35:42Z</cp:lastPrinted>
  <dcterms:created xsi:type="dcterms:W3CDTF">2018-07-03T17:34:09Z</dcterms:created>
  <dcterms:modified xsi:type="dcterms:W3CDTF">2021-10-05T02:29:38Z</dcterms:modified>
  <cp:category/>
</cp:coreProperties>
</file>