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256" r:id="rId2"/>
    <p:sldId id="489" r:id="rId3"/>
    <p:sldId id="304" r:id="rId4"/>
    <p:sldId id="364" r:id="rId5"/>
    <p:sldId id="274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485" r:id="rId14"/>
    <p:sldId id="266" r:id="rId15"/>
    <p:sldId id="302" r:id="rId16"/>
    <p:sldId id="268" r:id="rId17"/>
    <p:sldId id="269" r:id="rId18"/>
    <p:sldId id="270" r:id="rId19"/>
    <p:sldId id="271" r:id="rId20"/>
    <p:sldId id="272" r:id="rId21"/>
    <p:sldId id="366" r:id="rId22"/>
    <p:sldId id="278" r:id="rId23"/>
    <p:sldId id="276" r:id="rId24"/>
    <p:sldId id="365" r:id="rId25"/>
    <p:sldId id="275" r:id="rId26"/>
    <p:sldId id="301" r:id="rId27"/>
    <p:sldId id="279" r:id="rId28"/>
    <p:sldId id="280" r:id="rId29"/>
    <p:sldId id="281" r:id="rId30"/>
    <p:sldId id="367" r:id="rId31"/>
    <p:sldId id="282" r:id="rId32"/>
    <p:sldId id="486" r:id="rId33"/>
    <p:sldId id="487" r:id="rId34"/>
    <p:sldId id="285" r:id="rId35"/>
    <p:sldId id="286" r:id="rId36"/>
    <p:sldId id="488" r:id="rId37"/>
    <p:sldId id="287" r:id="rId38"/>
    <p:sldId id="288" r:id="rId39"/>
    <p:sldId id="354" r:id="rId40"/>
    <p:sldId id="289" r:id="rId41"/>
    <p:sldId id="483" r:id="rId42"/>
    <p:sldId id="290" r:id="rId43"/>
    <p:sldId id="356" r:id="rId44"/>
    <p:sldId id="357" r:id="rId45"/>
    <p:sldId id="360" r:id="rId46"/>
    <p:sldId id="358" r:id="rId47"/>
    <p:sldId id="363" r:id="rId48"/>
    <p:sldId id="362" r:id="rId49"/>
    <p:sldId id="300" r:id="rId50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40639" marR="40639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rial"/>
        <a:ea typeface="Arial"/>
        <a:cs typeface="Arial"/>
        <a:sym typeface="Arial"/>
      </a:defRPr>
    </a:lvl1pPr>
    <a:lvl2pPr marL="40639" marR="40639" indent="3429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rial"/>
        <a:ea typeface="Arial"/>
        <a:cs typeface="Arial"/>
        <a:sym typeface="Arial"/>
      </a:defRPr>
    </a:lvl2pPr>
    <a:lvl3pPr marL="40639" marR="40639" indent="685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rial"/>
        <a:ea typeface="Arial"/>
        <a:cs typeface="Arial"/>
        <a:sym typeface="Arial"/>
      </a:defRPr>
    </a:lvl3pPr>
    <a:lvl4pPr marL="40639" marR="40639" indent="10287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rial"/>
        <a:ea typeface="Arial"/>
        <a:cs typeface="Arial"/>
        <a:sym typeface="Arial"/>
      </a:defRPr>
    </a:lvl4pPr>
    <a:lvl5pPr marL="40639" marR="40639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rial"/>
        <a:ea typeface="Arial"/>
        <a:cs typeface="Arial"/>
        <a:sym typeface="Arial"/>
      </a:defRPr>
    </a:lvl5pPr>
    <a:lvl6pPr marL="40639" marR="40639" indent="17145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rial"/>
        <a:ea typeface="Arial"/>
        <a:cs typeface="Arial"/>
        <a:sym typeface="Arial"/>
      </a:defRPr>
    </a:lvl6pPr>
    <a:lvl7pPr marL="40639" marR="40639" indent="2057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rial"/>
        <a:ea typeface="Arial"/>
        <a:cs typeface="Arial"/>
        <a:sym typeface="Arial"/>
      </a:defRPr>
    </a:lvl7pPr>
    <a:lvl8pPr marL="40639" marR="40639" indent="24003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rial"/>
        <a:ea typeface="Arial"/>
        <a:cs typeface="Arial"/>
        <a:sym typeface="Arial"/>
      </a:defRPr>
    </a:lvl8pPr>
    <a:lvl9pPr marL="40639" marR="40639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4139"/>
    <a:srgbClr val="C331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05"/>
    <p:restoredTop sz="96404" autoAdjust="0"/>
  </p:normalViewPr>
  <p:slideViewPr>
    <p:cSldViewPr snapToGrid="0">
      <p:cViewPr varScale="1">
        <p:scale>
          <a:sx n="112" d="100"/>
          <a:sy n="112" d="100"/>
        </p:scale>
        <p:origin x="200" y="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495386D5-3199-DA42-B63B-086DB3C0E4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9F2C98F-B86D-D749-869E-D785C63BBC7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441463-ED93-9344-BE43-A259673FCC67}" type="datetimeFigureOut">
              <a:rPr lang="fr-FR" smtClean="0"/>
              <a:t>25/07/2023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578F815-D88B-AA4A-A628-46EF42A9B54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C448EBD-2162-3F4B-B638-4A813EE031F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611A97-0A9B-D246-B672-D373F6B1C3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92624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2" name="Shape 16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2A61E-AF99-E043-98A9-E26F81B4AF0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802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Something about how the data </a:t>
            </a:r>
            <a:r>
              <a:rPr lang="fr-FR" dirty="0" err="1"/>
              <a:t>should</a:t>
            </a:r>
            <a:r>
              <a:rPr lang="fr-FR" dirty="0"/>
              <a:t> look </a:t>
            </a:r>
            <a:r>
              <a:rPr lang="fr-FR" dirty="0" err="1"/>
              <a:t>like</a:t>
            </a:r>
            <a:r>
              <a:rPr lang="fr-FR" dirty="0"/>
              <a:t> in the end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41B10-A141-A54C-8CDE-C4AD0E7C419F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7083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low basics April 20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12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Flow basics April 20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roupe"/>
          <p:cNvGrpSpPr/>
          <p:nvPr/>
        </p:nvGrpSpPr>
        <p:grpSpPr>
          <a:xfrm rot="21420000">
            <a:off x="-87523" y="-100331"/>
            <a:ext cx="4369093" cy="4132581"/>
            <a:chOff x="0" y="0"/>
            <a:chExt cx="4369091" cy="4132579"/>
          </a:xfrm>
        </p:grpSpPr>
        <p:sp>
          <p:nvSpPr>
            <p:cNvPr id="120" name="Rectangle"/>
            <p:cNvSpPr/>
            <p:nvPr/>
          </p:nvSpPr>
          <p:spPr>
            <a:xfrm>
              <a:off x="194051" y="215893"/>
              <a:ext cx="3968751" cy="3694112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rgbClr val="FFFFFF"/>
              </a:solidFill>
              <a:prstDash val="solid"/>
              <a:miter lim="400000"/>
            </a:ln>
            <a:effectLst>
              <a:outerShdw blurRad="50800" dist="38100" dir="2700000" rotWithShape="0">
                <a:srgbClr val="929292">
                  <a:alpha val="39999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pic>
          <p:nvPicPr>
            <p:cNvPr id="121" name="image.png" descr="image.png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80000">
              <a:off x="99714" y="106425"/>
              <a:ext cx="4169664" cy="39197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5" name="Groupe"/>
          <p:cNvGrpSpPr/>
          <p:nvPr/>
        </p:nvGrpSpPr>
        <p:grpSpPr>
          <a:xfrm rot="360000">
            <a:off x="3801137" y="-178549"/>
            <a:ext cx="5522412" cy="4453609"/>
            <a:chOff x="0" y="0"/>
            <a:chExt cx="5522410" cy="4453607"/>
          </a:xfrm>
        </p:grpSpPr>
        <p:sp>
          <p:nvSpPr>
            <p:cNvPr id="123" name="Rectangle"/>
            <p:cNvSpPr/>
            <p:nvPr/>
          </p:nvSpPr>
          <p:spPr>
            <a:xfrm>
              <a:off x="363678" y="502482"/>
              <a:ext cx="4792663" cy="3433764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rgbClr val="FFFFFF"/>
              </a:solidFill>
              <a:prstDash val="solid"/>
              <a:miter lim="400000"/>
            </a:ln>
            <a:effectLst>
              <a:outerShdw blurRad="50800" dist="38100" dir="2700000" rotWithShape="0">
                <a:srgbClr val="929292">
                  <a:alpha val="39999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pic>
          <p:nvPicPr>
            <p:cNvPr id="124" name="image.png" descr="image.pn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240000">
              <a:off x="191741" y="257795"/>
              <a:ext cx="5138928" cy="39380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6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127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4"/>
              </a:buBlip>
            </a:lvl1pPr>
            <a:lvl2pPr>
              <a:buBlip>
                <a:blip r:embed="rId4"/>
              </a:buBlip>
            </a:lvl2pPr>
            <a:lvl3pPr>
              <a:buBlip>
                <a:blip r:embed="rId5"/>
              </a:buBlip>
            </a:lvl3pPr>
            <a:lvl4pPr>
              <a:buBlip>
                <a:blip r:embed="rId5"/>
              </a:buBlip>
            </a:lvl4pPr>
            <a:lvl5pPr>
              <a:buBlip>
                <a:blip r:embed="rId4"/>
              </a:buBlip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2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Flow basics April 2009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136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4"/>
              </a:buBlip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Flow basics April 2009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145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4"/>
              </a:buBlip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4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Flow basics April 20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154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4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55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7085372" y="5797550"/>
            <a:ext cx="1069256" cy="1371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5DB64A-3EA1-014F-A47C-139B95B40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4E16C20-E10D-B14C-95EA-F99D06F985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8DC01B9-3F29-D740-924B-E052358CB3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964FBEE-8397-2B48-B418-FA80813353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017EC24-58BE-A54E-9C44-505D5EBF93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483B0DE-5CAE-CC47-A0B7-113F5C593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B1D8C-D1B0-C940-A12A-62018F80EA0C}" type="datetimeFigureOut">
              <a:rPr lang="fr-FR" smtClean="0"/>
              <a:t>25/07/2023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AD022B2-22C7-3D46-9167-7946CCCFF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BE851EA-54F8-0F45-8224-ACCFDA853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35976" y="5220087"/>
            <a:ext cx="1453924" cy="1364476"/>
          </a:xfrm>
        </p:spPr>
        <p:txBody>
          <a:bodyPr/>
          <a:lstStyle/>
          <a:p>
            <a:fld id="{4303B340-5CA4-AE44-9B00-945578BD72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73943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15E323-1AF7-D246-BAD3-46DE7E197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141EF7B-E6A9-4543-9901-46A71A5A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B1D8C-D1B0-C940-A12A-62018F80EA0C}" type="datetimeFigureOut">
              <a:rPr lang="fr-FR" smtClean="0"/>
              <a:t>25/07/2023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3D1B80C-C0B6-8B48-9122-96D289CE1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7CC9C88-8DFF-D048-8597-AF19C2950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35976" y="5220087"/>
            <a:ext cx="1453924" cy="1364476"/>
          </a:xfrm>
        </p:spPr>
        <p:txBody>
          <a:bodyPr/>
          <a:lstStyle/>
          <a:p>
            <a:fld id="{4303B340-5CA4-AE44-9B00-945578BD72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21983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B8833E-6290-3947-821C-53BE7D027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5AC9592-7932-4D4D-98EC-39B0989737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76FCD8-8FEA-9048-AF1C-D2CBAA507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C6DBB-C32C-8C4E-B885-431CA150713C}" type="datetimeFigureOut">
              <a:rPr lang="fr-FR" smtClean="0"/>
              <a:t>25/07/2023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46260A0-1831-BC43-A223-8654DBD14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3446252-6CC0-8246-A376-04BFA5795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35976" y="5220087"/>
            <a:ext cx="1453924" cy="1364476"/>
          </a:xfrm>
        </p:spPr>
        <p:txBody>
          <a:bodyPr/>
          <a:lstStyle/>
          <a:p>
            <a:fld id="{F3A44B82-4559-0A4A-A3C2-B14ADECAF9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883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Flow basics April 2009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21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2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8479395" y="6317946"/>
            <a:ext cx="278285" cy="238733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Flow basics April 2009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30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31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8468283" y="6325089"/>
            <a:ext cx="278284" cy="238734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Flow basics April 2009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39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4"/>
              </a:buBlip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Flow basics April 2009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48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Flow basics April 2009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e"/>
          <p:cNvGrpSpPr/>
          <p:nvPr/>
        </p:nvGrpSpPr>
        <p:grpSpPr>
          <a:xfrm rot="21240000">
            <a:off x="272436" y="-125973"/>
            <a:ext cx="6185112" cy="4769082"/>
            <a:chOff x="0" y="0"/>
            <a:chExt cx="6185110" cy="4769080"/>
          </a:xfrm>
        </p:grpSpPr>
        <p:sp>
          <p:nvSpPr>
            <p:cNvPr id="56" name="Rectangle"/>
            <p:cNvSpPr/>
            <p:nvPr/>
          </p:nvSpPr>
          <p:spPr>
            <a:xfrm>
              <a:off x="374185" y="569387"/>
              <a:ext cx="5416551" cy="3619500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rgbClr val="FFFFFF"/>
              </a:solidFill>
              <a:prstDash val="solid"/>
              <a:miter lim="400000"/>
            </a:ln>
            <a:effectLst>
              <a:outerShdw blurRad="50800" dist="38100" dir="2700000" rotWithShape="0">
                <a:srgbClr val="929292">
                  <a:alpha val="39999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pic>
          <p:nvPicPr>
            <p:cNvPr id="57" name="image.png" descr="image.pn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 rot="360000">
              <a:off x="203051" y="290564"/>
              <a:ext cx="5779009" cy="41879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9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60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4"/>
              </a:buBlip>
            </a:lvl1pPr>
            <a:lvl2pPr>
              <a:buBlip>
                <a:blip r:embed="rId4"/>
              </a:buBlip>
            </a:lvl2pPr>
            <a:lvl3pPr>
              <a:buBlip>
                <a:blip r:embed="rId4"/>
              </a:buBlip>
            </a:lvl3pPr>
            <a:lvl4pPr>
              <a:buBlip>
                <a:blip r:embed="rId4"/>
              </a:buBlip>
            </a:lvl4pPr>
            <a:lvl5pPr>
              <a:buBlip>
                <a:blip r:embed="rId4"/>
              </a:buBlip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Flow basics April 20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roupe"/>
          <p:cNvGrpSpPr/>
          <p:nvPr/>
        </p:nvGrpSpPr>
        <p:grpSpPr>
          <a:xfrm rot="21420000">
            <a:off x="334635" y="297784"/>
            <a:ext cx="4439178" cy="5933246"/>
            <a:chOff x="0" y="0"/>
            <a:chExt cx="4439177" cy="5933245"/>
          </a:xfrm>
        </p:grpSpPr>
        <p:sp>
          <p:nvSpPr>
            <p:cNvPr id="81" name="Rectangle"/>
            <p:cNvSpPr/>
            <p:nvPr/>
          </p:nvSpPr>
          <p:spPr>
            <a:xfrm>
              <a:off x="287739" y="209136"/>
              <a:ext cx="3851276" cy="5499101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rgbClr val="FFFFFF"/>
              </a:solidFill>
              <a:prstDash val="solid"/>
              <a:miter lim="400000"/>
            </a:ln>
            <a:effectLst>
              <a:outerShdw blurRad="50800" dist="38100" dir="2700000" rotWithShape="0">
                <a:srgbClr val="929292">
                  <a:alpha val="39999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pic>
          <p:nvPicPr>
            <p:cNvPr id="82" name="image.png" descr="image.png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80000">
              <a:off x="146948" y="104551"/>
              <a:ext cx="4145282" cy="57241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4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85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8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Flow basics April 20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e"/>
          <p:cNvGrpSpPr/>
          <p:nvPr/>
        </p:nvGrpSpPr>
        <p:grpSpPr>
          <a:xfrm rot="21240000">
            <a:off x="-17116" y="3076784"/>
            <a:ext cx="4752535" cy="3917024"/>
            <a:chOff x="0" y="0"/>
            <a:chExt cx="4752533" cy="3917022"/>
          </a:xfrm>
        </p:grpSpPr>
        <p:sp>
          <p:nvSpPr>
            <p:cNvPr id="93" name="Rectangle"/>
            <p:cNvSpPr/>
            <p:nvPr/>
          </p:nvSpPr>
          <p:spPr>
            <a:xfrm>
              <a:off x="314491" y="428442"/>
              <a:ext cx="4089401" cy="3017839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rgbClr val="FFFFFF"/>
              </a:solidFill>
              <a:prstDash val="solid"/>
              <a:miter lim="400000"/>
            </a:ln>
            <a:effectLst>
              <a:outerShdw blurRad="50800" dist="38100" dir="2700000" rotWithShape="0">
                <a:srgbClr val="929292">
                  <a:alpha val="39999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pic>
          <p:nvPicPr>
            <p:cNvPr id="94" name="image.png" descr="image.png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 rot="360000">
              <a:off x="169514" y="221150"/>
              <a:ext cx="4413506" cy="34747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8" name="Groupe"/>
          <p:cNvGrpSpPr/>
          <p:nvPr/>
        </p:nvGrpSpPr>
        <p:grpSpPr>
          <a:xfrm rot="240000">
            <a:off x="-43169" y="-48115"/>
            <a:ext cx="4512034" cy="3601432"/>
            <a:chOff x="0" y="0"/>
            <a:chExt cx="4512033" cy="3601430"/>
          </a:xfrm>
        </p:grpSpPr>
        <p:sp>
          <p:nvSpPr>
            <p:cNvPr id="96" name="Rectangle"/>
            <p:cNvSpPr/>
            <p:nvPr/>
          </p:nvSpPr>
          <p:spPr>
            <a:xfrm>
              <a:off x="216009" y="293214"/>
              <a:ext cx="4087813" cy="3017840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rgbClr val="FFFFFF"/>
              </a:solidFill>
              <a:prstDash val="solid"/>
              <a:miter lim="400000"/>
            </a:ln>
            <a:effectLst>
              <a:outerShdw blurRad="50800" dist="38100" dir="2700000" rotWithShape="0">
                <a:srgbClr val="929292">
                  <a:alpha val="39999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pic>
          <p:nvPicPr>
            <p:cNvPr id="97" name="image.png" descr="image.pn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360000">
              <a:off x="110224" y="145651"/>
              <a:ext cx="4291586" cy="33101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9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100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4"/>
              </a:buBlip>
            </a:lvl1pPr>
            <a:lvl2pPr>
              <a:buBlip>
                <a:blip r:embed="rId4"/>
              </a:buBlip>
            </a:lvl2pPr>
            <a:lvl3pPr>
              <a:buBlip>
                <a:blip r:embed="rId4"/>
              </a:buBlip>
            </a:lvl3pPr>
            <a:lvl4pPr>
              <a:buBlip>
                <a:blip r:embed="rId4"/>
              </a:buBlip>
            </a:lvl4pPr>
            <a:lvl5pPr>
              <a:buBlip>
                <a:blip r:embed="rId4"/>
              </a:buBlip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0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Flow basics April 20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roupe"/>
          <p:cNvGrpSpPr/>
          <p:nvPr/>
        </p:nvGrpSpPr>
        <p:grpSpPr>
          <a:xfrm rot="240000">
            <a:off x="1818995" y="28385"/>
            <a:ext cx="5512104" cy="4143374"/>
            <a:chOff x="0" y="0"/>
            <a:chExt cx="5512103" cy="4143372"/>
          </a:xfrm>
        </p:grpSpPr>
        <p:sp>
          <p:nvSpPr>
            <p:cNvPr id="108" name="Rectangle"/>
            <p:cNvSpPr/>
            <p:nvPr/>
          </p:nvSpPr>
          <p:spPr>
            <a:xfrm>
              <a:off x="243308" y="355817"/>
              <a:ext cx="5032376" cy="3433764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rgbClr val="FFFFFF"/>
              </a:solidFill>
              <a:prstDash val="solid"/>
              <a:miter lim="400000"/>
            </a:ln>
            <a:effectLst>
              <a:outerShdw blurRad="50800" dist="38100" dir="2700000" rotWithShape="0">
                <a:srgbClr val="929292">
                  <a:alpha val="39999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pic>
          <p:nvPicPr>
            <p:cNvPr id="109" name="image.png" descr="image.png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360000">
              <a:off x="125628" y="178878"/>
              <a:ext cx="5260848" cy="37856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1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112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4"/>
              </a:buBlip>
            </a:lvl4pPr>
            <a:lvl5pPr>
              <a:buBlip>
                <a:blip r:embed="rId4"/>
              </a:buBlip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1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du titre"/>
          <p:cNvSpPr txBox="1">
            <a:spLocks noGrp="1"/>
          </p:cNvSpPr>
          <p:nvPr>
            <p:ph type="title"/>
          </p:nvPr>
        </p:nvSpPr>
        <p:spPr>
          <a:xfrm>
            <a:off x="914400" y="139700"/>
            <a:ext cx="7313613" cy="1595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Texte du titre</a:t>
            </a:r>
          </a:p>
        </p:txBody>
      </p:sp>
      <p:sp>
        <p:nvSpPr>
          <p:cNvPr id="3" name="Texte niveau 1…"/>
          <p:cNvSpPr txBox="1">
            <a:spLocks noGrp="1"/>
          </p:cNvSpPr>
          <p:nvPr>
            <p:ph type="body" idx="1"/>
          </p:nvPr>
        </p:nvSpPr>
        <p:spPr>
          <a:xfrm>
            <a:off x="914400" y="1735137"/>
            <a:ext cx="7313613" cy="5122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buBlip>
                <a:blip r:embed="rId19"/>
              </a:buBlip>
            </a:lvl1pPr>
            <a:lvl2pPr marL="955039" indent="-457199">
              <a:spcBef>
                <a:spcPts val="600"/>
              </a:spcBef>
              <a:buBlip>
                <a:blip r:embed="rId20"/>
              </a:buBlip>
              <a:defRPr sz="2200"/>
            </a:lvl2pPr>
            <a:lvl3pPr marL="1296352" indent="-341312">
              <a:spcBef>
                <a:spcPts val="600"/>
              </a:spcBef>
              <a:buBlip>
                <a:blip r:embed="rId19"/>
              </a:buBlip>
              <a:defRPr sz="2000"/>
            </a:lvl3pPr>
            <a:lvl4pPr marL="1637664" indent="-341312">
              <a:spcBef>
                <a:spcPts val="600"/>
              </a:spcBef>
              <a:buBlip>
                <a:blip r:embed="rId19"/>
              </a:buBlip>
              <a:defRPr sz="1800"/>
            </a:lvl4pPr>
            <a:lvl5pPr marL="1978977" indent="-341312">
              <a:spcBef>
                <a:spcPts val="600"/>
              </a:spcBef>
              <a:buBlip>
                <a:blip r:embed="rId19"/>
              </a:buBlip>
              <a:defRPr sz="18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7728309" y="5216525"/>
            <a:ext cx="1069257" cy="1371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marL="0" marR="0" algn="ctr" defTabSz="584200">
              <a:defRPr sz="8200"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</p:sldLayoutIdLst>
  <p:transition spd="med"/>
  <p:txStyles>
    <p:titleStyle>
      <a:lvl1pPr marL="40639" marR="40639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oudy Old Style"/>
        </a:defRPr>
      </a:lvl1pPr>
      <a:lvl2pPr marL="40639" marR="40639" indent="228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oudy Old Style"/>
        </a:defRPr>
      </a:lvl2pPr>
      <a:lvl3pPr marL="40639" marR="40639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oudy Old Style"/>
        </a:defRPr>
      </a:lvl3pPr>
      <a:lvl4pPr marL="40639" marR="40639" indent="685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oudy Old Style"/>
        </a:defRPr>
      </a:lvl4pPr>
      <a:lvl5pPr marL="40639" marR="40639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oudy Old Style"/>
        </a:defRPr>
      </a:lvl5pPr>
      <a:lvl6pPr marL="40639" marR="40639" indent="11430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oudy Old Style"/>
        </a:defRPr>
      </a:lvl6pPr>
      <a:lvl7pPr marL="40639" marR="40639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oudy Old Style"/>
        </a:defRPr>
      </a:lvl7pPr>
      <a:lvl8pPr marL="40639" marR="40639" indent="1600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oudy Old Style"/>
        </a:defRPr>
      </a:lvl8pPr>
      <a:lvl9pPr marL="40639" marR="40639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oudy Old Style"/>
        </a:defRPr>
      </a:lvl9pPr>
    </p:titleStyle>
    <p:bodyStyle>
      <a:lvl1pPr marL="504190" marR="40639" indent="-463550" algn="l" defTabSz="9144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58499"/>
        <a:buFontTx/>
        <a:buBlip>
          <a:blip r:embed="rId19"/>
        </a:buBlip>
        <a:tabLst/>
        <a:defRPr sz="24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oudy Old Style"/>
        </a:defRPr>
      </a:lvl1pPr>
      <a:lvl2pPr marL="996603" marR="40639" indent="-498763" algn="l" defTabSz="9144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58499"/>
        <a:buFontTx/>
        <a:buBlip>
          <a:blip r:embed="rId19"/>
        </a:buBlip>
        <a:tabLst/>
        <a:defRPr sz="24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oudy Old Style"/>
        </a:defRPr>
      </a:lvl2pPr>
      <a:lvl3pPr marL="1364614" marR="40639" indent="-409575" algn="l" defTabSz="9144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58499"/>
        <a:buFontTx/>
        <a:buBlip>
          <a:blip r:embed="rId19"/>
        </a:buBlip>
        <a:tabLst/>
        <a:defRPr sz="24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oudy Old Style"/>
        </a:defRPr>
      </a:lvl3pPr>
      <a:lvl4pPr marL="1751435" marR="40639" indent="-455083" algn="l" defTabSz="9144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58499"/>
        <a:buFontTx/>
        <a:buBlip>
          <a:blip r:embed="rId19"/>
        </a:buBlip>
        <a:tabLst/>
        <a:defRPr sz="24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oudy Old Style"/>
        </a:defRPr>
      </a:lvl4pPr>
      <a:lvl5pPr marL="2092748" marR="40639" indent="-455083" algn="l" defTabSz="9144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58499"/>
        <a:buFontTx/>
        <a:buBlip>
          <a:blip r:embed="rId19"/>
        </a:buBlip>
        <a:tabLst/>
        <a:defRPr sz="24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oudy Old Style"/>
        </a:defRPr>
      </a:lvl5pPr>
      <a:lvl6pPr marL="2092748" marR="40639" indent="-455083" algn="l" defTabSz="9144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58499"/>
        <a:buFontTx/>
        <a:buBlip>
          <a:blip r:embed="rId19"/>
        </a:buBlip>
        <a:tabLst/>
        <a:defRPr sz="24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oudy Old Style"/>
        </a:defRPr>
      </a:lvl6pPr>
      <a:lvl7pPr marL="2092748" marR="40639" indent="-455083" algn="l" defTabSz="9144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58499"/>
        <a:buFontTx/>
        <a:buBlip>
          <a:blip r:embed="rId19"/>
        </a:buBlip>
        <a:tabLst/>
        <a:defRPr sz="24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oudy Old Style"/>
        </a:defRPr>
      </a:lvl7pPr>
      <a:lvl8pPr marL="2092748" marR="40639" indent="-455083" algn="l" defTabSz="9144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58499"/>
        <a:buFontTx/>
        <a:buBlip>
          <a:blip r:embed="rId19"/>
        </a:buBlip>
        <a:tabLst/>
        <a:defRPr sz="24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oudy Old Style"/>
        </a:defRPr>
      </a:lvl8pPr>
      <a:lvl9pPr marL="2092748" marR="40639" indent="-455083" algn="l" defTabSz="9144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58499"/>
        <a:buFontTx/>
        <a:buBlip>
          <a:blip r:embed="rId19"/>
        </a:buBlip>
        <a:tabLst/>
        <a:defRPr sz="24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oudy Old Styl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Impac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Impac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Impac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Impac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Impac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Impac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Impac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Impac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Impac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voices.uchicago.edu/ucflow/2021/11/22/sipm-vs-pmt-a-photon-finish/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rtUn_cTpp8A" TargetMode="External"/><Relationship Id="rId13" Type="http://schemas.openxmlformats.org/officeDocument/2006/relationships/image" Target="../media/image22.png"/><Relationship Id="rId3" Type="http://schemas.openxmlformats.org/officeDocument/2006/relationships/image" Target="../media/image16.emf"/><Relationship Id="rId7" Type="http://schemas.openxmlformats.org/officeDocument/2006/relationships/image" Target="../media/image18.emf"/><Relationship Id="rId12" Type="http://schemas.openxmlformats.org/officeDocument/2006/relationships/image" Target="../media/image21.svg"/><Relationship Id="rId2" Type="http://schemas.openxmlformats.org/officeDocument/2006/relationships/hyperlink" Target="https://www.youtube.com/playlist?list=PLNDeR64KSOoU0NXol0twrR3Gp8PMVy6BS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youtube.com/playlist?list=PLNDeR64KSOoVoUCqQvubVGYb4undTzXAo" TargetMode="External"/><Relationship Id="rId11" Type="http://schemas.openxmlformats.org/officeDocument/2006/relationships/image" Target="../media/image20.png"/><Relationship Id="rId5" Type="http://schemas.openxmlformats.org/officeDocument/2006/relationships/image" Target="../media/image17.emf"/><Relationship Id="rId15" Type="http://schemas.openxmlformats.org/officeDocument/2006/relationships/hyperlink" Target="https://voices.uchicago.edu/ucflow/new-users/" TargetMode="External"/><Relationship Id="rId10" Type="http://schemas.openxmlformats.org/officeDocument/2006/relationships/hyperlink" Target="https://voices.uchicago.edu/ucflow/biohazardous-samples/" TargetMode="External"/><Relationship Id="rId4" Type="http://schemas.openxmlformats.org/officeDocument/2006/relationships/hyperlink" Target="https://www.youtube.com/playlist?list=PLNDeR64KSOoVRZxeruf3rDHPER4MEb2M5" TargetMode="External"/><Relationship Id="rId9" Type="http://schemas.openxmlformats.org/officeDocument/2006/relationships/image" Target="../media/image19.emf"/><Relationship Id="rId14" Type="http://schemas.openxmlformats.org/officeDocument/2006/relationships/image" Target="../media/image2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voices.uchicago.edu/ucflow/resources/" TargetMode="External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2.png"/><Relationship Id="rId7" Type="http://schemas.openxmlformats.org/officeDocument/2006/relationships/hyperlink" Target="https://voices.uchicago.edu/ucflow/project/penteon/" TargetMode="External"/><Relationship Id="rId2" Type="http://schemas.openxmlformats.org/officeDocument/2006/relationships/hyperlink" Target="https://voices.uchicago.edu/ucflow/benchtop-analyzers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s://voices.uchicago.edu/ucflow/project/attune-nxt/" TargetMode="External"/><Relationship Id="rId4" Type="http://schemas.openxmlformats.org/officeDocument/2006/relationships/hyperlink" Target="https://voices.uchicago.edu/ucflow/project/lsrfortessa-and-lsr-ii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voices.uchicago.edu/ucflow/project/aurora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hyperlink" Target="https://voices.uchicago.edu/ucflow/cell-sorters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tif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3.png"/><Relationship Id="rId7" Type="http://schemas.openxmlformats.org/officeDocument/2006/relationships/hyperlink" Target="https://voices.uchicago.edu/ucflow/multiplexing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hyperlink" Target="https://voices.uchicago.edu/ucflow/flow-imaging/" TargetMode="External"/><Relationship Id="rId9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hyperlink" Target="https://voices.uchicago.edu/ucflow/project/flow-cytometry-basic-training-course-2/" TargetMode="Externa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8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8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voices.uchicago.edu/ucflow/project/flow-cytometry-compensation/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tiff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03.emf"/><Relationship Id="rId4" Type="http://schemas.openxmlformats.org/officeDocument/2006/relationships/image" Target="../media/image102.e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gcytometry.com/" TargetMode="External"/><Relationship Id="rId2" Type="http://schemas.openxmlformats.org/officeDocument/2006/relationships/hyperlink" Target="https://voices.uchicago.edu/ucflow/" TargetMode="Externa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yto.purdue.edu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chugcytometry.com/post/chug-podcast-2-fluorophores-what-are-they-good-for" TargetMode="External"/><Relationship Id="rId4" Type="http://schemas.openxmlformats.org/officeDocument/2006/relationships/image" Target="../media/image29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Cytometry and Antibody Technology Service Facility…"/>
          <p:cNvSpPr txBox="1"/>
          <p:nvPr/>
        </p:nvSpPr>
        <p:spPr>
          <a:xfrm>
            <a:off x="6382398" y="6447855"/>
            <a:ext cx="2893824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>
              <a:buClr>
                <a:srgbClr val="000000"/>
              </a:buClr>
              <a:buFont typeface="Goudy Old Style"/>
              <a:defRPr sz="1000">
                <a:latin typeface="+mn-lt"/>
                <a:ea typeface="+mn-ea"/>
                <a:cs typeface="+mn-cs"/>
                <a:sym typeface="Goudy Old Style"/>
              </a:defRPr>
            </a:pPr>
            <a:r>
              <a:rPr dirty="0"/>
              <a:t>Cytometry and Antibody Technology Service Facility</a:t>
            </a:r>
          </a:p>
          <a:p>
            <a:pPr>
              <a:buClr>
                <a:srgbClr val="000000"/>
              </a:buClr>
              <a:buFont typeface="Goudy Old Style"/>
              <a:defRPr sz="1000">
                <a:latin typeface="+mn-lt"/>
                <a:ea typeface="+mn-ea"/>
                <a:cs typeface="+mn-cs"/>
                <a:sym typeface="Goudy Old Style"/>
              </a:defRPr>
            </a:pPr>
            <a:r>
              <a:rPr dirty="0"/>
              <a:t>University of Chicago</a:t>
            </a:r>
            <a:r>
              <a:rPr lang="en-US" dirty="0"/>
              <a:t>, 2023</a:t>
            </a:r>
            <a:endParaRPr dirty="0"/>
          </a:p>
          <a:p>
            <a:pPr>
              <a:buClr>
                <a:srgbClr val="000000"/>
              </a:buClr>
              <a:buFont typeface="Goudy Old Style"/>
              <a:defRPr sz="1000">
                <a:latin typeface="+mn-lt"/>
                <a:ea typeface="+mn-ea"/>
                <a:cs typeface="+mn-cs"/>
                <a:sym typeface="Goudy Old Style"/>
              </a:defRPr>
            </a:pPr>
            <a:endParaRPr dirty="0"/>
          </a:p>
        </p:txBody>
      </p:sp>
      <p:sp>
        <p:nvSpPr>
          <p:cNvPr id="165" name="Flow basics"/>
          <p:cNvSpPr txBox="1">
            <a:spLocks noGrp="1"/>
          </p:cNvSpPr>
          <p:nvPr>
            <p:ph type="title"/>
          </p:nvPr>
        </p:nvSpPr>
        <p:spPr>
          <a:xfrm>
            <a:off x="3143898" y="2678882"/>
            <a:ext cx="6477000" cy="1914526"/>
          </a:xfrm>
          <a:prstGeom prst="rect">
            <a:avLst/>
          </a:prstGeom>
        </p:spPr>
        <p:txBody>
          <a:bodyPr lIns="0" tIns="0" rIns="0" bIns="0" anchor="b"/>
          <a:lstStyle>
            <a:lvl1pPr marL="45719" marR="45719" algn="l">
              <a:lnSpc>
                <a:spcPts val="5000"/>
              </a:lnSpc>
            </a:lvl1pPr>
          </a:lstStyle>
          <a:p>
            <a:r>
              <a:rPr dirty="0"/>
              <a:t>Flow </a:t>
            </a:r>
            <a:r>
              <a:rPr lang="en-US" dirty="0"/>
              <a:t>B</a:t>
            </a:r>
            <a:r>
              <a:rPr dirty="0"/>
              <a:t>asics</a:t>
            </a:r>
          </a:p>
        </p:txBody>
      </p:sp>
      <p:sp>
        <p:nvSpPr>
          <p:cNvPr id="166" name="What you don’t know is out to kill you"/>
          <p:cNvSpPr txBox="1">
            <a:spLocks noGrp="1"/>
          </p:cNvSpPr>
          <p:nvPr>
            <p:ph type="body" sz="quarter" idx="1"/>
          </p:nvPr>
        </p:nvSpPr>
        <p:spPr>
          <a:xfrm>
            <a:off x="4431522" y="3054998"/>
            <a:ext cx="4378991" cy="495026"/>
          </a:xfrm>
          <a:prstGeom prst="rect">
            <a:avLst/>
          </a:prstGeom>
        </p:spPr>
        <p:txBody>
          <a:bodyPr lIns="0" tIns="0" rIns="0" bIns="0"/>
          <a:lstStyle>
            <a:lvl1pPr marL="91439" marR="45719" indent="0">
              <a:lnSpc>
                <a:spcPts val="2600"/>
              </a:lnSpc>
              <a:spcBef>
                <a:spcPts val="0"/>
              </a:spcBef>
              <a:buClr>
                <a:srgbClr val="000000"/>
              </a:buClr>
              <a:buSzTx/>
              <a:buFont typeface="Goudy Old Style"/>
              <a:buNone/>
              <a:defRPr sz="2000"/>
            </a:lvl1pPr>
          </a:lstStyle>
          <a:p>
            <a:r>
              <a:rPr lang="en-US" dirty="0"/>
              <a:t>A Self-Defense Guide to Flow Cytometry</a:t>
            </a:r>
            <a:endParaRPr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Optical bench layout"/>
          <p:cNvSpPr txBox="1">
            <a:spLocks noGrp="1"/>
          </p:cNvSpPr>
          <p:nvPr>
            <p:ph type="title"/>
          </p:nvPr>
        </p:nvSpPr>
        <p:spPr>
          <a:xfrm>
            <a:off x="915193" y="433518"/>
            <a:ext cx="7313614" cy="942520"/>
          </a:xfrm>
          <a:prstGeom prst="rect">
            <a:avLst/>
          </a:prstGeom>
        </p:spPr>
        <p:txBody>
          <a:bodyPr/>
          <a:lstStyle/>
          <a:p>
            <a:r>
              <a:rPr dirty="0"/>
              <a:t>Optical bench layout</a:t>
            </a:r>
          </a:p>
        </p:txBody>
      </p:sp>
      <p:grpSp>
        <p:nvGrpSpPr>
          <p:cNvPr id="6" name="Groupe">
            <a:extLst>
              <a:ext uri="{FF2B5EF4-FFF2-40B4-BE49-F238E27FC236}">
                <a16:creationId xmlns:a16="http://schemas.microsoft.com/office/drawing/2014/main" id="{05C3C8C8-AAA7-FB4A-821A-891D64414759}"/>
              </a:ext>
            </a:extLst>
          </p:cNvPr>
          <p:cNvGrpSpPr/>
          <p:nvPr/>
        </p:nvGrpSpPr>
        <p:grpSpPr>
          <a:xfrm>
            <a:off x="3897417" y="1976201"/>
            <a:ext cx="4902307" cy="3658325"/>
            <a:chOff x="0" y="0"/>
            <a:chExt cx="4902305" cy="3658324"/>
          </a:xfrm>
        </p:grpSpPr>
        <p:sp>
          <p:nvSpPr>
            <p:cNvPr id="7" name="Rectangle">
              <a:extLst>
                <a:ext uri="{FF2B5EF4-FFF2-40B4-BE49-F238E27FC236}">
                  <a16:creationId xmlns:a16="http://schemas.microsoft.com/office/drawing/2014/main" id="{E68F0EF9-52A5-1F43-84D7-D916DFDB268F}"/>
                </a:ext>
              </a:extLst>
            </p:cNvPr>
            <p:cNvSpPr/>
            <p:nvPr/>
          </p:nvSpPr>
          <p:spPr>
            <a:xfrm>
              <a:off x="1600200" y="724"/>
              <a:ext cx="908050" cy="3657601"/>
            </a:xfrm>
            <a:prstGeom prst="rect">
              <a:avLst/>
            </a:prstGeom>
            <a:solidFill>
              <a:srgbClr val="919191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grpSp>
          <p:nvGrpSpPr>
            <p:cNvPr id="8" name="Groupe">
              <a:extLst>
                <a:ext uri="{FF2B5EF4-FFF2-40B4-BE49-F238E27FC236}">
                  <a16:creationId xmlns:a16="http://schemas.microsoft.com/office/drawing/2014/main" id="{AA64B3BA-1601-A747-ADB4-7FC13DA46ABD}"/>
                </a:ext>
              </a:extLst>
            </p:cNvPr>
            <p:cNvGrpSpPr/>
            <p:nvPr/>
          </p:nvGrpSpPr>
          <p:grpSpPr>
            <a:xfrm>
              <a:off x="1697037" y="1191349"/>
              <a:ext cx="741363" cy="858838"/>
              <a:chOff x="0" y="0"/>
              <a:chExt cx="741362" cy="858837"/>
            </a:xfrm>
          </p:grpSpPr>
          <p:sp>
            <p:nvSpPr>
              <p:cNvPr id="15" name="Ovale">
                <a:extLst>
                  <a:ext uri="{FF2B5EF4-FFF2-40B4-BE49-F238E27FC236}">
                    <a16:creationId xmlns:a16="http://schemas.microsoft.com/office/drawing/2014/main" id="{F51F1665-D2DB-7041-8CF8-125DC6C56DA5}"/>
                  </a:ext>
                </a:extLst>
              </p:cNvPr>
              <p:cNvSpPr/>
              <p:nvPr/>
            </p:nvSpPr>
            <p:spPr>
              <a:xfrm>
                <a:off x="0" y="0"/>
                <a:ext cx="741363" cy="858838"/>
              </a:xfrm>
              <a:prstGeom prst="ellipse">
                <a:avLst/>
              </a:prstGeom>
              <a:solidFill>
                <a:srgbClr val="4180FF"/>
              </a:solidFill>
              <a:ln w="12700" cap="flat">
                <a:solidFill>
                  <a:srgbClr val="9A1502"/>
                </a:solidFill>
                <a:prstDash val="solid"/>
                <a:round/>
              </a:ln>
              <a:effectLst>
                <a:outerShdw blurRad="101600" dist="38100" dir="5400000" rotWithShape="0">
                  <a:srgbClr val="929292">
                    <a:alpha val="75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16" name="Ovale">
                <a:extLst>
                  <a:ext uri="{FF2B5EF4-FFF2-40B4-BE49-F238E27FC236}">
                    <a16:creationId xmlns:a16="http://schemas.microsoft.com/office/drawing/2014/main" id="{0FA9B880-A681-E64E-ABC5-D6836457925B}"/>
                  </a:ext>
                </a:extLst>
              </p:cNvPr>
              <p:cNvSpPr/>
              <p:nvPr/>
            </p:nvSpPr>
            <p:spPr>
              <a:xfrm>
                <a:off x="249237" y="242886"/>
                <a:ext cx="368301" cy="473076"/>
              </a:xfrm>
              <a:prstGeom prst="ellipse">
                <a:avLst/>
              </a:prstGeom>
              <a:solidFill>
                <a:srgbClr val="FFFB00"/>
              </a:solidFill>
              <a:ln w="12700" cap="flat">
                <a:solidFill>
                  <a:srgbClr val="9A1502"/>
                </a:solidFill>
                <a:prstDash val="solid"/>
                <a:round/>
              </a:ln>
              <a:effectLst>
                <a:outerShdw blurRad="101600" dist="38100" dir="5400000" rotWithShape="0">
                  <a:srgbClr val="929292">
                    <a:alpha val="75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9" name="Figure">
              <a:extLst>
                <a:ext uri="{FF2B5EF4-FFF2-40B4-BE49-F238E27FC236}">
                  <a16:creationId xmlns:a16="http://schemas.microsoft.com/office/drawing/2014/main" id="{B3909EDA-C185-6749-AD9C-A820B2B6897F}"/>
                </a:ext>
              </a:extLst>
            </p:cNvPr>
            <p:cNvSpPr/>
            <p:nvPr/>
          </p:nvSpPr>
          <p:spPr>
            <a:xfrm rot="5400000">
              <a:off x="308768" y="882580"/>
              <a:ext cx="830263" cy="1447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5400" y="0"/>
                  </a:lnTo>
                  <a:lnTo>
                    <a:pt x="162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4180FF"/>
            </a:solidFill>
            <a:ln w="12700" cap="flat">
              <a:solidFill>
                <a:srgbClr val="4180FF"/>
              </a:solidFill>
              <a:prstDash val="solid"/>
              <a:round/>
            </a:ln>
            <a:effectLst>
              <a:outerShdw blurRad="101600" dist="38100" dir="5400000" rotWithShape="0">
                <a:srgbClr val="929292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0" name="Figure">
              <a:extLst>
                <a:ext uri="{FF2B5EF4-FFF2-40B4-BE49-F238E27FC236}">
                  <a16:creationId xmlns:a16="http://schemas.microsoft.com/office/drawing/2014/main" id="{4E8078CF-3670-E74E-96F0-862CA3A45A2C}"/>
                </a:ext>
              </a:extLst>
            </p:cNvPr>
            <p:cNvSpPr/>
            <p:nvPr/>
          </p:nvSpPr>
          <p:spPr>
            <a:xfrm>
              <a:off x="2211387" y="1135786"/>
              <a:ext cx="103188" cy="112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2976" y="8704"/>
                  </a:lnTo>
                  <a:lnTo>
                    <a:pt x="1447" y="5400"/>
                  </a:lnTo>
                  <a:lnTo>
                    <a:pt x="5073" y="5072"/>
                  </a:lnTo>
                  <a:lnTo>
                    <a:pt x="5400" y="1447"/>
                  </a:lnTo>
                  <a:lnTo>
                    <a:pt x="8704" y="2976"/>
                  </a:lnTo>
                  <a:lnTo>
                    <a:pt x="10800" y="0"/>
                  </a:lnTo>
                  <a:lnTo>
                    <a:pt x="12896" y="2976"/>
                  </a:lnTo>
                  <a:lnTo>
                    <a:pt x="16200" y="1447"/>
                  </a:lnTo>
                  <a:lnTo>
                    <a:pt x="16527" y="5072"/>
                  </a:lnTo>
                  <a:lnTo>
                    <a:pt x="20153" y="5400"/>
                  </a:lnTo>
                  <a:lnTo>
                    <a:pt x="18624" y="8704"/>
                  </a:lnTo>
                  <a:lnTo>
                    <a:pt x="21600" y="10800"/>
                  </a:lnTo>
                  <a:lnTo>
                    <a:pt x="18624" y="12896"/>
                  </a:lnTo>
                  <a:lnTo>
                    <a:pt x="20153" y="16200"/>
                  </a:lnTo>
                  <a:lnTo>
                    <a:pt x="16527" y="16528"/>
                  </a:lnTo>
                  <a:lnTo>
                    <a:pt x="16200" y="20153"/>
                  </a:lnTo>
                  <a:lnTo>
                    <a:pt x="12896" y="18624"/>
                  </a:lnTo>
                  <a:lnTo>
                    <a:pt x="10800" y="21600"/>
                  </a:lnTo>
                  <a:lnTo>
                    <a:pt x="8704" y="18624"/>
                  </a:lnTo>
                  <a:lnTo>
                    <a:pt x="5400" y="20153"/>
                  </a:lnTo>
                  <a:lnTo>
                    <a:pt x="5073" y="16528"/>
                  </a:lnTo>
                  <a:lnTo>
                    <a:pt x="1447" y="16200"/>
                  </a:lnTo>
                  <a:lnTo>
                    <a:pt x="2976" y="12896"/>
                  </a:lnTo>
                  <a:close/>
                </a:path>
              </a:pathLst>
            </a:custGeom>
            <a:solidFill>
              <a:srgbClr val="FF2600"/>
            </a:solidFill>
            <a:ln w="12700" cap="flat">
              <a:solidFill>
                <a:srgbClr val="FF2600"/>
              </a:solidFill>
              <a:prstDash val="solid"/>
              <a:round/>
            </a:ln>
            <a:effectLst>
              <a:outerShdw blurRad="101600" dist="38100" dir="5400000" rotWithShape="0">
                <a:srgbClr val="929292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1" name="Étoile">
              <a:extLst>
                <a:ext uri="{FF2B5EF4-FFF2-40B4-BE49-F238E27FC236}">
                  <a16:creationId xmlns:a16="http://schemas.microsoft.com/office/drawing/2014/main" id="{3439BC9C-0752-8849-9D32-A4874570DAE6}"/>
                </a:ext>
              </a:extLst>
            </p:cNvPr>
            <p:cNvSpPr/>
            <p:nvPr/>
          </p:nvSpPr>
          <p:spPr>
            <a:xfrm>
              <a:off x="2314575" y="1927949"/>
              <a:ext cx="114301" cy="122238"/>
            </a:xfrm>
            <a:prstGeom prst="star32">
              <a:avLst>
                <a:gd name="adj" fmla="val 37500"/>
              </a:avLst>
            </a:prstGeom>
            <a:solidFill>
              <a:srgbClr val="008F00"/>
            </a:solidFill>
            <a:ln w="12700" cap="flat">
              <a:solidFill>
                <a:srgbClr val="008F00"/>
              </a:solidFill>
              <a:prstDash val="solid"/>
              <a:miter lim="400000"/>
            </a:ln>
            <a:effectLst>
              <a:outerShdw blurRad="101600" dist="38100" dir="5400000" rotWithShape="0">
                <a:srgbClr val="929292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2" name="Triangle">
              <a:extLst>
                <a:ext uri="{FF2B5EF4-FFF2-40B4-BE49-F238E27FC236}">
                  <a16:creationId xmlns:a16="http://schemas.microsoft.com/office/drawing/2014/main" id="{6DD7E01C-A59D-894C-AC2E-6253BB9741F5}"/>
                </a:ext>
              </a:extLst>
            </p:cNvPr>
            <p:cNvSpPr/>
            <p:nvPr/>
          </p:nvSpPr>
          <p:spPr>
            <a:xfrm rot="11820000">
              <a:off x="2349962" y="2390369"/>
              <a:ext cx="2413000" cy="609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F00"/>
            </a:solidFill>
            <a:ln w="12700" cap="flat">
              <a:solidFill>
                <a:srgbClr val="008F00"/>
              </a:solidFill>
              <a:prstDash val="solid"/>
              <a:miter lim="400000"/>
            </a:ln>
            <a:effectLst>
              <a:outerShdw blurRad="101600" dist="38100" dir="5400000" rotWithShape="0">
                <a:srgbClr val="929292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3" name="Triangle">
              <a:extLst>
                <a:ext uri="{FF2B5EF4-FFF2-40B4-BE49-F238E27FC236}">
                  <a16:creationId xmlns:a16="http://schemas.microsoft.com/office/drawing/2014/main" id="{0CE17A57-A298-DC49-8346-3DACE3EE4E53}"/>
                </a:ext>
              </a:extLst>
            </p:cNvPr>
            <p:cNvSpPr/>
            <p:nvPr/>
          </p:nvSpPr>
          <p:spPr>
            <a:xfrm rot="9120000">
              <a:off x="2424046" y="512480"/>
              <a:ext cx="2335214" cy="609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2600"/>
            </a:solidFill>
            <a:ln w="12700" cap="flat">
              <a:solidFill>
                <a:srgbClr val="FF2600"/>
              </a:solidFill>
              <a:prstDash val="solid"/>
              <a:miter lim="400000"/>
            </a:ln>
            <a:effectLst>
              <a:outerShdw blurRad="101600" dist="38100" dir="5400000" rotWithShape="0">
                <a:srgbClr val="929292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4" name="Triangle">
              <a:extLst>
                <a:ext uri="{FF2B5EF4-FFF2-40B4-BE49-F238E27FC236}">
                  <a16:creationId xmlns:a16="http://schemas.microsoft.com/office/drawing/2014/main" id="{21C7CE7E-0734-7246-B27F-DE4BD7586803}"/>
                </a:ext>
              </a:extLst>
            </p:cNvPr>
            <p:cNvSpPr/>
            <p:nvPr/>
          </p:nvSpPr>
          <p:spPr>
            <a:xfrm rot="10440000">
              <a:off x="2543211" y="1555119"/>
              <a:ext cx="2333626" cy="609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180FF"/>
            </a:solidFill>
            <a:ln w="12700" cap="flat">
              <a:solidFill>
                <a:srgbClr val="4180FF"/>
              </a:solidFill>
              <a:prstDash val="solid"/>
              <a:miter lim="400000"/>
            </a:ln>
            <a:effectLst>
              <a:outerShdw blurRad="101600" dist="38100" dir="5400000" rotWithShape="0">
                <a:srgbClr val="929292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0B16157-B3B9-5543-A9FB-4C2364C560FC}"/>
              </a:ext>
            </a:extLst>
          </p:cNvPr>
          <p:cNvSpPr txBox="1">
            <a:spLocks/>
          </p:cNvSpPr>
          <p:nvPr/>
        </p:nvSpPr>
        <p:spPr>
          <a:xfrm>
            <a:off x="264182" y="1976200"/>
            <a:ext cx="3530186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marL="504190" marR="40639" indent="-463550" algn="l" defTabSz="9144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8499"/>
              <a:buFontTx/>
              <a:buBlip>
                <a:blip r:embed="rId2"/>
              </a:buBlip>
              <a:tabLst/>
              <a:defRPr sz="24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oudy Old Style"/>
              </a:defRPr>
            </a:lvl1pPr>
            <a:lvl2pPr marL="955039" marR="40639" indent="-457199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58499"/>
              <a:buFontTx/>
              <a:buBlip>
                <a:blip r:embed="rId3"/>
              </a:buBlip>
              <a:tabLst/>
              <a:defRPr sz="2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oudy Old Style"/>
              </a:defRPr>
            </a:lvl2pPr>
            <a:lvl3pPr marL="1296352" marR="40639" indent="-341312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58499"/>
              <a:buFontTx/>
              <a:buBlip>
                <a:blip r:embed="rId2"/>
              </a:buBlip>
              <a:tabLst/>
              <a:defRPr sz="20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oudy Old Style"/>
              </a:defRPr>
            </a:lvl3pPr>
            <a:lvl4pPr marL="1637664" marR="40639" indent="-341312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58499"/>
              <a:buFontTx/>
              <a:buBlip>
                <a:blip r:embed="rId2"/>
              </a:buBlip>
              <a:tabLst/>
              <a:defRPr sz="1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oudy Old Style"/>
              </a:defRPr>
            </a:lvl4pPr>
            <a:lvl5pPr marL="1978977" marR="40639" indent="-341312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58499"/>
              <a:buFontTx/>
              <a:buBlip>
                <a:blip r:embed="rId2"/>
              </a:buBlip>
              <a:tabLst/>
              <a:defRPr sz="1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oudy Old Style"/>
              </a:defRPr>
            </a:lvl5pPr>
            <a:lvl6pPr marL="2092748" marR="40639" indent="-455083" algn="l" defTabSz="9144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8499"/>
              <a:buFontTx/>
              <a:buBlip>
                <a:blip r:embed="rId2"/>
              </a:buBlip>
              <a:tabLst/>
              <a:defRPr sz="24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oudy Old Style"/>
              </a:defRPr>
            </a:lvl6pPr>
            <a:lvl7pPr marL="2092748" marR="40639" indent="-455083" algn="l" defTabSz="9144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8499"/>
              <a:buFontTx/>
              <a:buBlip>
                <a:blip r:embed="rId2"/>
              </a:buBlip>
              <a:tabLst/>
              <a:defRPr sz="24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oudy Old Style"/>
              </a:defRPr>
            </a:lvl7pPr>
            <a:lvl8pPr marL="2092748" marR="40639" indent="-455083" algn="l" defTabSz="9144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8499"/>
              <a:buFontTx/>
              <a:buBlip>
                <a:blip r:embed="rId2"/>
              </a:buBlip>
              <a:tabLst/>
              <a:defRPr sz="24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oudy Old Style"/>
              </a:defRPr>
            </a:lvl8pPr>
            <a:lvl9pPr marL="2092748" marR="40639" indent="-455083" algn="l" defTabSz="9144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8499"/>
              <a:buFontTx/>
              <a:buBlip>
                <a:blip r:embed="rId2"/>
              </a:buBlip>
              <a:tabLst/>
              <a:defRPr sz="24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oudy Old Style"/>
              </a:defRPr>
            </a:lvl9pPr>
          </a:lstStyle>
          <a:p>
            <a:pPr hangingPunct="1"/>
            <a:r>
              <a:rPr lang="en-US" dirty="0"/>
              <a:t>Intrinsic parameters</a:t>
            </a:r>
          </a:p>
          <a:p>
            <a:pPr lvl="1" hangingPunct="1"/>
            <a:r>
              <a:rPr lang="en-US" dirty="0"/>
              <a:t>Light Scatter</a:t>
            </a:r>
          </a:p>
          <a:p>
            <a:pPr hangingPunct="1"/>
            <a:endParaRPr lang="en-US" dirty="0"/>
          </a:p>
          <a:p>
            <a:pPr hangingPunct="1"/>
            <a:r>
              <a:rPr lang="en-US" dirty="0"/>
              <a:t>Lasers also excite fluorophores and dyes</a:t>
            </a:r>
          </a:p>
          <a:p>
            <a:pPr lvl="1" hangingPunct="1"/>
            <a:r>
              <a:rPr lang="en-US" dirty="0"/>
              <a:t>collected by a detector array </a:t>
            </a:r>
          </a:p>
          <a:p>
            <a:pPr hangingPunct="1"/>
            <a:endParaRPr lang="en-US" dirty="0"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roupe"/>
          <p:cNvGrpSpPr/>
          <p:nvPr/>
        </p:nvGrpSpPr>
        <p:grpSpPr>
          <a:xfrm>
            <a:off x="1821655" y="727527"/>
            <a:ext cx="5346701" cy="5726669"/>
            <a:chOff x="0" y="0"/>
            <a:chExt cx="5346699" cy="5726667"/>
          </a:xfrm>
        </p:grpSpPr>
        <p:pic>
          <p:nvPicPr>
            <p:cNvPr id="257" name="image.png" descr="image.png"/>
            <p:cNvPicPr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7577" y="1537113"/>
              <a:ext cx="2790437" cy="30293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8" name="E.jpg" descr="E.jp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3375" y="4761467"/>
              <a:ext cx="990601" cy="965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9" name="A.jpg" descr="A.jpg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90975" y="0"/>
              <a:ext cx="1143001" cy="10541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0" name="hypochrom.jpg" descr="hypochrom.jpg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8200" y="4419599"/>
              <a:ext cx="533400" cy="533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1" name="Sick.jpg" descr="Sick.jpg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8200" y="5035549"/>
              <a:ext cx="533400" cy="4556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2" name="Ovale"/>
            <p:cNvSpPr/>
            <p:nvPr/>
          </p:nvSpPr>
          <p:spPr>
            <a:xfrm rot="20520000">
              <a:off x="2634587" y="3750824"/>
              <a:ext cx="642939" cy="381001"/>
            </a:xfrm>
            <a:prstGeom prst="ellipse">
              <a:avLst/>
            </a:prstGeom>
            <a:noFill/>
            <a:ln w="12700" cap="flat">
              <a:solidFill>
                <a:srgbClr val="9A1502"/>
              </a:solidFill>
              <a:prstDash val="solid"/>
              <a:round/>
            </a:ln>
            <a:effectLst>
              <a:outerShdw blurRad="101600" dist="38100" dir="5400000" rotWithShape="0">
                <a:srgbClr val="929292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grpSp>
          <p:nvGrpSpPr>
            <p:cNvPr id="265" name="Groupe"/>
            <p:cNvGrpSpPr/>
            <p:nvPr/>
          </p:nvGrpSpPr>
          <p:grpSpPr>
            <a:xfrm>
              <a:off x="304800" y="621267"/>
              <a:ext cx="2679700" cy="827327"/>
              <a:chOff x="0" y="0"/>
              <a:chExt cx="2679700" cy="827325"/>
            </a:xfrm>
          </p:grpSpPr>
          <p:pic>
            <p:nvPicPr>
              <p:cNvPr id="263" name="F.jpg" descr="F.jpg"/>
              <p:cNvPicPr>
                <a:picLocks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38337"/>
                <a:ext cx="990600" cy="78898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64" name="Lymphocytes"/>
              <p:cNvSpPr/>
              <p:nvPr/>
            </p:nvSpPr>
            <p:spPr>
              <a:xfrm>
                <a:off x="1143000" y="0"/>
                <a:ext cx="1536700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>
                  <a:buClr>
                    <a:srgbClr val="000000"/>
                  </a:buClr>
                  <a:buFont typeface="Goudy Old Style"/>
                  <a:defRPr sz="1600">
                    <a:latin typeface="+mn-lt"/>
                    <a:ea typeface="+mn-ea"/>
                    <a:cs typeface="+mn-cs"/>
                    <a:sym typeface="Goudy Old Style"/>
                  </a:defRPr>
                </a:lvl1pPr>
              </a:lstStyle>
              <a:p>
                <a:r>
                  <a:t>Lymphocytes</a:t>
                </a:r>
              </a:p>
            </p:txBody>
          </p:sp>
        </p:grpSp>
        <p:sp>
          <p:nvSpPr>
            <p:cNvPr id="266" name="Ligne"/>
            <p:cNvSpPr/>
            <p:nvPr/>
          </p:nvSpPr>
          <p:spPr>
            <a:xfrm rot="5400000" flipH="1">
              <a:off x="691356" y="1558131"/>
              <a:ext cx="2312988" cy="2095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0800" y="0"/>
                  </a:lnTo>
                  <a:lnTo>
                    <a:pt x="10800" y="21600"/>
                  </a:lnTo>
                  <a:lnTo>
                    <a:pt x="21600" y="21600"/>
                  </a:lnTo>
                </a:path>
              </a:pathLst>
            </a:custGeom>
            <a:noFill/>
            <a:ln w="19050" cap="flat">
              <a:solidFill>
                <a:srgbClr val="9A170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67" name="RBC, debris, dead cells"/>
            <p:cNvSpPr/>
            <p:nvPr/>
          </p:nvSpPr>
          <p:spPr>
            <a:xfrm>
              <a:off x="0" y="5526087"/>
              <a:ext cx="222250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ctr">
                <a:buClr>
                  <a:srgbClr val="000000"/>
                </a:buClr>
                <a:buFont typeface="Goudy Old Style"/>
                <a:defRPr sz="1600">
                  <a:latin typeface="+mn-lt"/>
                  <a:ea typeface="+mn-ea"/>
                  <a:cs typeface="+mn-cs"/>
                  <a:sym typeface="Goudy Old Style"/>
                </a:defRPr>
              </a:lvl1pPr>
            </a:lstStyle>
            <a:p>
              <a:r>
                <a:t>RBC, debris, dead cells</a:t>
              </a:r>
            </a:p>
          </p:txBody>
        </p:sp>
        <p:sp>
          <p:nvSpPr>
            <p:cNvPr id="268" name="Ovale"/>
            <p:cNvSpPr/>
            <p:nvPr/>
          </p:nvSpPr>
          <p:spPr>
            <a:xfrm>
              <a:off x="2286000" y="3762374"/>
              <a:ext cx="304800" cy="463551"/>
            </a:xfrm>
            <a:prstGeom prst="ellipse">
              <a:avLst/>
            </a:prstGeom>
            <a:noFill/>
            <a:ln w="12700" cap="flat">
              <a:solidFill>
                <a:srgbClr val="4180FF"/>
              </a:solidFill>
              <a:prstDash val="solid"/>
              <a:round/>
            </a:ln>
            <a:effectLst>
              <a:outerShdw blurRad="101600" dist="38100" dir="5400000" rotWithShape="0">
                <a:srgbClr val="929292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69" name="Ligne"/>
            <p:cNvSpPr/>
            <p:nvPr/>
          </p:nvSpPr>
          <p:spPr>
            <a:xfrm flipH="1">
              <a:off x="1104900" y="3994149"/>
              <a:ext cx="1181100" cy="425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</a:path>
              </a:pathLst>
            </a:custGeom>
            <a:noFill/>
            <a:ln w="19050" cap="flat">
              <a:solidFill>
                <a:srgbClr val="4180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70" name="Monocytes"/>
            <p:cNvSpPr/>
            <p:nvPr/>
          </p:nvSpPr>
          <p:spPr>
            <a:xfrm>
              <a:off x="4084637" y="5726112"/>
              <a:ext cx="126206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buClr>
                  <a:srgbClr val="000000"/>
                </a:buClr>
                <a:buFont typeface="Goudy Old Style"/>
                <a:defRPr sz="1600">
                  <a:latin typeface="+mn-lt"/>
                  <a:ea typeface="+mn-ea"/>
                  <a:cs typeface="+mn-cs"/>
                  <a:sym typeface="Goudy Old Style"/>
                </a:defRPr>
              </a:lvl1pPr>
            </a:lstStyle>
            <a:p>
              <a:r>
                <a:t>Monocytes</a:t>
              </a:r>
            </a:p>
          </p:txBody>
        </p:sp>
        <p:sp>
          <p:nvSpPr>
            <p:cNvPr id="271" name="Ovale"/>
            <p:cNvSpPr/>
            <p:nvPr/>
          </p:nvSpPr>
          <p:spPr>
            <a:xfrm>
              <a:off x="3505200" y="3244849"/>
              <a:ext cx="485775" cy="641351"/>
            </a:xfrm>
            <a:prstGeom prst="ellipse">
              <a:avLst/>
            </a:prstGeom>
            <a:noFill/>
            <a:ln w="12700" cap="flat">
              <a:solidFill>
                <a:srgbClr val="008F00"/>
              </a:solidFill>
              <a:prstDash val="solid"/>
              <a:round/>
            </a:ln>
            <a:effectLst>
              <a:outerShdw blurRad="101600" dist="38100" dir="5400000" rotWithShape="0">
                <a:srgbClr val="929292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72" name="Ligne"/>
            <p:cNvSpPr/>
            <p:nvPr/>
          </p:nvSpPr>
          <p:spPr>
            <a:xfrm>
              <a:off x="3990975" y="3565525"/>
              <a:ext cx="647700" cy="1195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</a:path>
              </a:pathLst>
            </a:custGeom>
            <a:noFill/>
            <a:ln w="19050" cap="flat">
              <a:solidFill>
                <a:srgbClr val="008F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73" name="Ovale"/>
            <p:cNvSpPr/>
            <p:nvPr/>
          </p:nvSpPr>
          <p:spPr>
            <a:xfrm rot="17580000">
              <a:off x="3054680" y="2096682"/>
              <a:ext cx="1606550" cy="588964"/>
            </a:xfrm>
            <a:prstGeom prst="ellipse">
              <a:avLst/>
            </a:prstGeom>
            <a:noFill/>
            <a:ln w="12700" cap="flat">
              <a:solidFill>
                <a:srgbClr val="7B1979"/>
              </a:solidFill>
              <a:prstDash val="solid"/>
              <a:round/>
            </a:ln>
            <a:effectLst>
              <a:outerShdw blurRad="101600" dist="38100" dir="5400000" rotWithShape="0">
                <a:srgbClr val="929292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74" name="Granulocytes"/>
            <p:cNvSpPr/>
            <p:nvPr/>
          </p:nvSpPr>
          <p:spPr>
            <a:xfrm>
              <a:off x="3933825" y="1054099"/>
              <a:ext cx="1412875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buClr>
                  <a:srgbClr val="000000"/>
                </a:buClr>
                <a:buFont typeface="Goudy Old Style"/>
                <a:defRPr sz="1500">
                  <a:latin typeface="+mn-lt"/>
                  <a:ea typeface="+mn-ea"/>
                  <a:cs typeface="+mn-cs"/>
                  <a:sym typeface="Goudy Old Style"/>
                </a:defRPr>
              </a:lvl1pPr>
            </a:lstStyle>
            <a:p>
              <a:r>
                <a:t>Granulocytes</a:t>
              </a:r>
            </a:p>
          </p:txBody>
        </p:sp>
        <p:sp>
          <p:nvSpPr>
            <p:cNvPr id="275" name="Ligne"/>
            <p:cNvSpPr/>
            <p:nvPr/>
          </p:nvSpPr>
          <p:spPr>
            <a:xfrm rot="10800000" flipH="1">
              <a:off x="3377379" y="527049"/>
              <a:ext cx="613596" cy="1746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573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9050" cap="flat">
              <a:solidFill>
                <a:srgbClr val="7B1979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277" name="FSC"/>
          <p:cNvSpPr txBox="1"/>
          <p:nvPr/>
        </p:nvSpPr>
        <p:spPr>
          <a:xfrm>
            <a:off x="5195093" y="5275920"/>
            <a:ext cx="71120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buClr>
                <a:srgbClr val="000000"/>
              </a:buClr>
              <a:buFont typeface="Goudy Old Style"/>
              <a:defRPr sz="1800">
                <a:latin typeface="+mn-lt"/>
                <a:ea typeface="+mn-ea"/>
                <a:cs typeface="+mn-cs"/>
                <a:sym typeface="Goudy Old Style"/>
              </a:defRPr>
            </a:lvl1pPr>
          </a:lstStyle>
          <a:p>
            <a:r>
              <a:rPr dirty="0"/>
              <a:t>FSC</a:t>
            </a:r>
          </a:p>
        </p:txBody>
      </p:sp>
      <p:sp>
        <p:nvSpPr>
          <p:cNvPr id="278" name="SSC"/>
          <p:cNvSpPr txBox="1"/>
          <p:nvPr/>
        </p:nvSpPr>
        <p:spPr>
          <a:xfrm rot="16200000">
            <a:off x="2948371" y="2264782"/>
            <a:ext cx="71120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buClr>
                <a:srgbClr val="000000"/>
              </a:buClr>
              <a:buFont typeface="Goudy Old Style"/>
              <a:defRPr sz="1800">
                <a:latin typeface="+mn-lt"/>
                <a:ea typeface="+mn-ea"/>
                <a:cs typeface="+mn-cs"/>
                <a:sym typeface="Goudy Old Style"/>
              </a:defRPr>
            </a:lvl1pPr>
          </a:lstStyle>
          <a:p>
            <a:r>
              <a:rPr dirty="0"/>
              <a:t>SSC</a:t>
            </a:r>
          </a:p>
        </p:txBody>
      </p:sp>
      <p:sp>
        <p:nvSpPr>
          <p:cNvPr id="279" name="Light Scatter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7313613" cy="868363"/>
          </a:xfrm>
          <a:prstGeom prst="rect">
            <a:avLst/>
          </a:prstGeom>
        </p:spPr>
        <p:txBody>
          <a:bodyPr/>
          <a:lstStyle/>
          <a:p>
            <a:r>
              <a:t>Light Scatter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Traditional Flow Cytometers"/>
          <p:cNvSpPr txBox="1">
            <a:spLocks noGrp="1"/>
          </p:cNvSpPr>
          <p:nvPr>
            <p:ph type="title"/>
          </p:nvPr>
        </p:nvSpPr>
        <p:spPr>
          <a:xfrm>
            <a:off x="281763" y="139298"/>
            <a:ext cx="8580474" cy="825501"/>
          </a:xfrm>
          <a:prstGeom prst="rect">
            <a:avLst/>
          </a:prstGeom>
        </p:spPr>
        <p:txBody>
          <a:bodyPr/>
          <a:lstStyle/>
          <a:p>
            <a:r>
              <a:t>Traditional Flow Cytometers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7F6F2046-AA84-B64B-A1FE-DDE69527FA0B}"/>
              </a:ext>
            </a:extLst>
          </p:cNvPr>
          <p:cNvGrpSpPr/>
          <p:nvPr/>
        </p:nvGrpSpPr>
        <p:grpSpPr>
          <a:xfrm>
            <a:off x="310098" y="1206101"/>
            <a:ext cx="7312591" cy="5354814"/>
            <a:chOff x="310098" y="1206101"/>
            <a:chExt cx="7312591" cy="5354814"/>
          </a:xfrm>
        </p:grpSpPr>
        <p:grpSp>
          <p:nvGrpSpPr>
            <p:cNvPr id="300" name="Groupe"/>
            <p:cNvGrpSpPr/>
            <p:nvPr/>
          </p:nvGrpSpPr>
          <p:grpSpPr>
            <a:xfrm>
              <a:off x="310098" y="1206101"/>
              <a:ext cx="3911600" cy="2345997"/>
              <a:chOff x="0" y="2710"/>
              <a:chExt cx="3911600" cy="2345995"/>
            </a:xfrm>
          </p:grpSpPr>
          <p:pic>
            <p:nvPicPr>
              <p:cNvPr id="282" name="interrogate.jpg" descr="interrogate.jpg"/>
              <p:cNvPicPr>
                <a:picLocks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2710"/>
                <a:ext cx="3911600" cy="1816101"/>
              </a:xfrm>
              <a:prstGeom prst="rect">
                <a:avLst/>
              </a:prstGeom>
              <a:solidFill>
                <a:schemeClr val="bg2"/>
              </a:solidFill>
              <a:ln w="12700" cap="flat">
                <a:solidFill>
                  <a:schemeClr val="bg2"/>
                </a:solidFill>
                <a:miter lim="400000"/>
              </a:ln>
              <a:effectLst/>
            </p:spPr>
          </p:pic>
          <p:sp>
            <p:nvSpPr>
              <p:cNvPr id="283" name="Figure"/>
              <p:cNvSpPr/>
              <p:nvPr/>
            </p:nvSpPr>
            <p:spPr>
              <a:xfrm>
                <a:off x="3118053" y="573735"/>
                <a:ext cx="144686" cy="889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800"/>
                    </a:moveTo>
                    <a:cubicBezTo>
                      <a:pt x="21600" y="16765"/>
                      <a:pt x="19997" y="21600"/>
                      <a:pt x="18019" y="21600"/>
                    </a:cubicBezTo>
                    <a:lnTo>
                      <a:pt x="3581" y="21600"/>
                    </a:lnTo>
                    <a:cubicBezTo>
                      <a:pt x="1603" y="21600"/>
                      <a:pt x="0" y="16765"/>
                      <a:pt x="0" y="10800"/>
                    </a:cubicBezTo>
                    <a:cubicBezTo>
                      <a:pt x="0" y="4835"/>
                      <a:pt x="1603" y="0"/>
                      <a:pt x="3581" y="0"/>
                    </a:cubicBezTo>
                    <a:lnTo>
                      <a:pt x="18019" y="0"/>
                    </a:lnTo>
                    <a:cubicBezTo>
                      <a:pt x="19997" y="0"/>
                      <a:pt x="21600" y="4835"/>
                      <a:pt x="21600" y="1080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2EBCE"/>
                  </a:gs>
                  <a:gs pos="50000">
                    <a:srgbClr val="919191"/>
                  </a:gs>
                  <a:gs pos="100000">
                    <a:srgbClr val="F2EBCE"/>
                  </a:gs>
                </a:gsLst>
                <a:lin ang="16200000" scaled="0"/>
              </a:gradFill>
              <a:ln w="9525" cap="flat">
                <a:noFill/>
                <a:round/>
              </a:ln>
              <a:effectLst>
                <a:outerShdw blurRad="63500" dist="38100" dir="2700000" rotWithShape="0">
                  <a:srgbClr val="929292">
                    <a:alpha val="74996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grpSp>
            <p:nvGrpSpPr>
              <p:cNvPr id="292" name="Groupe"/>
              <p:cNvGrpSpPr/>
              <p:nvPr/>
            </p:nvGrpSpPr>
            <p:grpSpPr>
              <a:xfrm>
                <a:off x="1884421" y="1134953"/>
                <a:ext cx="477051" cy="1213752"/>
                <a:chOff x="0" y="0"/>
                <a:chExt cx="477051" cy="1213751"/>
              </a:xfrm>
            </p:grpSpPr>
            <p:sp>
              <p:nvSpPr>
                <p:cNvPr id="287" name="Ligne"/>
                <p:cNvSpPr/>
                <p:nvPr/>
              </p:nvSpPr>
              <p:spPr>
                <a:xfrm>
                  <a:off x="0" y="48228"/>
                  <a:ext cx="63962" cy="868116"/>
                </a:xfrm>
                <a:prstGeom prst="line">
                  <a:avLst/>
                </a:prstGeom>
                <a:noFill/>
                <a:ln w="38100" cap="flat">
                  <a:solidFill>
                    <a:srgbClr val="FF26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marL="0" marR="0"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288" name="Ligne"/>
                <p:cNvSpPr/>
                <p:nvPr/>
              </p:nvSpPr>
              <p:spPr>
                <a:xfrm>
                  <a:off x="159905" y="0"/>
                  <a:ext cx="191887" cy="819885"/>
                </a:xfrm>
                <a:prstGeom prst="line">
                  <a:avLst/>
                </a:prstGeom>
                <a:noFill/>
                <a:ln w="38100" cap="flat">
                  <a:solidFill>
                    <a:srgbClr val="5D0B03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marL="0" marR="0"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289" name="Ligne"/>
                <p:cNvSpPr/>
                <p:nvPr/>
              </p:nvSpPr>
              <p:spPr>
                <a:xfrm>
                  <a:off x="31981" y="48228"/>
                  <a:ext cx="127925" cy="771657"/>
                </a:xfrm>
                <a:prstGeom prst="line">
                  <a:avLst/>
                </a:prstGeom>
                <a:noFill/>
                <a:ln w="38100" cap="flat">
                  <a:solidFill>
                    <a:srgbClr val="00F9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marL="0" marR="0"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290" name="Ligne"/>
                <p:cNvSpPr/>
                <p:nvPr/>
              </p:nvSpPr>
              <p:spPr>
                <a:xfrm>
                  <a:off x="95943" y="48228"/>
                  <a:ext cx="127925" cy="723428"/>
                </a:xfrm>
                <a:prstGeom prst="line">
                  <a:avLst/>
                </a:prstGeom>
                <a:noFill/>
                <a:ln w="38100" cap="flat">
                  <a:solidFill>
                    <a:srgbClr val="6B5F3C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marL="0" marR="0"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291" name="Ovale"/>
                <p:cNvSpPr/>
                <p:nvPr/>
              </p:nvSpPr>
              <p:spPr>
                <a:xfrm>
                  <a:off x="8661" y="771655"/>
                  <a:ext cx="468390" cy="44209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2EBCE"/>
                    </a:gs>
                    <a:gs pos="50000">
                      <a:srgbClr val="929292"/>
                    </a:gs>
                    <a:gs pos="100000">
                      <a:srgbClr val="F2EBCE"/>
                    </a:gs>
                  </a:gsLst>
                  <a:lin ang="16200000" scaled="0"/>
                </a:gra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293" name="Figure"/>
              <p:cNvSpPr/>
              <p:nvPr/>
            </p:nvSpPr>
            <p:spPr>
              <a:xfrm rot="16199971" flipH="1">
                <a:off x="635210" y="51500"/>
                <a:ext cx="530514" cy="18009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5768" y="21600"/>
                    </a:lnTo>
                    <a:lnTo>
                      <a:pt x="15832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>
                <a:gsLst>
                  <a:gs pos="58000">
                    <a:schemeClr val="accent1">
                      <a:lumMod val="45000"/>
                      <a:lumOff val="55000"/>
                    </a:schemeClr>
                  </a:gs>
                  <a:gs pos="44000">
                    <a:schemeClr val="accent1">
                      <a:lumMod val="45000"/>
                      <a:lumOff val="55000"/>
                    </a:schemeClr>
                  </a:gs>
                  <a:gs pos="52000">
                    <a:schemeClr val="accent1">
                      <a:lumMod val="30000"/>
                      <a:lumOff val="70000"/>
                    </a:schemeClr>
                  </a:gs>
                </a:gsLst>
                <a:lin ang="10800000" scaled="0"/>
              </a:gradFill>
              <a:ln w="9525" cap="flat">
                <a:solidFill>
                  <a:schemeClr val="tx1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grpSp>
            <p:nvGrpSpPr>
              <p:cNvPr id="299" name="Groupe"/>
              <p:cNvGrpSpPr/>
              <p:nvPr/>
            </p:nvGrpSpPr>
            <p:grpSpPr>
              <a:xfrm>
                <a:off x="2126643" y="699408"/>
                <a:ext cx="927450" cy="548600"/>
                <a:chOff x="0" y="0"/>
                <a:chExt cx="927449" cy="548599"/>
              </a:xfrm>
            </p:grpSpPr>
            <p:sp>
              <p:nvSpPr>
                <p:cNvPr id="294" name="Ligne"/>
                <p:cNvSpPr/>
                <p:nvPr/>
              </p:nvSpPr>
              <p:spPr>
                <a:xfrm flipV="1">
                  <a:off x="0" y="0"/>
                  <a:ext cx="863488" cy="171815"/>
                </a:xfrm>
                <a:prstGeom prst="line">
                  <a:avLst/>
                </a:prstGeom>
                <a:noFill/>
                <a:ln w="38100" cap="flat">
                  <a:solidFill>
                    <a:srgbClr val="5D0B03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marL="0" marR="0"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295" name="Ligne"/>
                <p:cNvSpPr/>
                <p:nvPr/>
              </p:nvSpPr>
              <p:spPr>
                <a:xfrm>
                  <a:off x="7995" y="355685"/>
                  <a:ext cx="919454" cy="192915"/>
                </a:xfrm>
                <a:prstGeom prst="line">
                  <a:avLst/>
                </a:prstGeom>
                <a:noFill/>
                <a:ln w="38100" cap="flat">
                  <a:solidFill>
                    <a:srgbClr val="5D0B03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marL="0" marR="0"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296" name="Ligne"/>
                <p:cNvSpPr/>
                <p:nvPr/>
              </p:nvSpPr>
              <p:spPr>
                <a:xfrm flipV="1">
                  <a:off x="63962" y="123585"/>
                  <a:ext cx="767544" cy="96458"/>
                </a:xfrm>
                <a:prstGeom prst="line">
                  <a:avLst/>
                </a:prstGeom>
                <a:noFill/>
                <a:ln w="9525" cap="flat">
                  <a:solidFill>
                    <a:srgbClr val="5D0B03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marL="0" marR="0"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297" name="Ligne"/>
                <p:cNvSpPr/>
                <p:nvPr/>
              </p:nvSpPr>
              <p:spPr>
                <a:xfrm>
                  <a:off x="63962" y="268271"/>
                  <a:ext cx="863488" cy="1545"/>
                </a:xfrm>
                <a:prstGeom prst="line">
                  <a:avLst/>
                </a:prstGeom>
                <a:noFill/>
                <a:ln w="9525" cap="flat">
                  <a:solidFill>
                    <a:srgbClr val="5D0B03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marL="0" marR="0"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298" name="Ligne"/>
                <p:cNvSpPr/>
                <p:nvPr/>
              </p:nvSpPr>
              <p:spPr>
                <a:xfrm>
                  <a:off x="95942" y="316499"/>
                  <a:ext cx="767545" cy="96458"/>
                </a:xfrm>
                <a:prstGeom prst="line">
                  <a:avLst/>
                </a:prstGeom>
                <a:noFill/>
                <a:ln w="9525" cap="flat">
                  <a:solidFill>
                    <a:srgbClr val="5D0B03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marL="0" marR="0"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</p:grpSp>
        </p:grpSp>
        <p:grpSp>
          <p:nvGrpSpPr>
            <p:cNvPr id="355" name="Groupe"/>
            <p:cNvGrpSpPr/>
            <p:nvPr/>
          </p:nvGrpSpPr>
          <p:grpSpPr>
            <a:xfrm>
              <a:off x="1244599" y="3975100"/>
              <a:ext cx="6378090" cy="2585815"/>
              <a:chOff x="-25400" y="0"/>
              <a:chExt cx="6378088" cy="2585814"/>
            </a:xfrm>
          </p:grpSpPr>
          <p:grpSp>
            <p:nvGrpSpPr>
              <p:cNvPr id="303" name="Groupe"/>
              <p:cNvGrpSpPr/>
              <p:nvPr/>
            </p:nvGrpSpPr>
            <p:grpSpPr>
              <a:xfrm rot="13380000">
                <a:off x="2843014" y="1574674"/>
                <a:ext cx="133621" cy="693350"/>
                <a:chOff x="0" y="0"/>
                <a:chExt cx="133619" cy="693349"/>
              </a:xfrm>
            </p:grpSpPr>
            <p:sp>
              <p:nvSpPr>
                <p:cNvPr id="301" name="Figure"/>
                <p:cNvSpPr/>
                <p:nvPr/>
              </p:nvSpPr>
              <p:spPr>
                <a:xfrm>
                  <a:off x="0" y="165"/>
                  <a:ext cx="133620" cy="6931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0800"/>
                      </a:moveTo>
                      <a:cubicBezTo>
                        <a:pt x="21600" y="16765"/>
                        <a:pt x="19997" y="21600"/>
                        <a:pt x="18019" y="21600"/>
                      </a:cubicBezTo>
                      <a:lnTo>
                        <a:pt x="3581" y="21600"/>
                      </a:lnTo>
                      <a:cubicBezTo>
                        <a:pt x="1603" y="21600"/>
                        <a:pt x="0" y="16765"/>
                        <a:pt x="0" y="10800"/>
                      </a:cubicBezTo>
                      <a:cubicBezTo>
                        <a:pt x="0" y="4835"/>
                        <a:pt x="1603" y="0"/>
                        <a:pt x="3581" y="0"/>
                      </a:cubicBezTo>
                      <a:lnTo>
                        <a:pt x="18019" y="0"/>
                      </a:lnTo>
                      <a:cubicBezTo>
                        <a:pt x="19997" y="0"/>
                        <a:pt x="21600" y="4835"/>
                        <a:pt x="21600" y="1080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606060"/>
                    </a:gs>
                    <a:gs pos="100000">
                      <a:srgbClr val="F2EBCE"/>
                    </a:gs>
                  </a:gsLst>
                  <a:lin ang="16200000" scaled="0"/>
                </a:gra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02" name="Ligne"/>
                <p:cNvSpPr/>
                <p:nvPr/>
              </p:nvSpPr>
              <p:spPr>
                <a:xfrm>
                  <a:off x="89315" y="0"/>
                  <a:ext cx="22153" cy="6931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</a:path>
                  </a:pathLst>
                </a:custGeom>
                <a:noFill/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306" name="Groupe"/>
              <p:cNvGrpSpPr/>
              <p:nvPr/>
            </p:nvGrpSpPr>
            <p:grpSpPr>
              <a:xfrm rot="13380000">
                <a:off x="1336083" y="1578031"/>
                <a:ext cx="133620" cy="693350"/>
                <a:chOff x="0" y="0"/>
                <a:chExt cx="133619" cy="693349"/>
              </a:xfrm>
            </p:grpSpPr>
            <p:sp>
              <p:nvSpPr>
                <p:cNvPr id="304" name="Figure"/>
                <p:cNvSpPr/>
                <p:nvPr/>
              </p:nvSpPr>
              <p:spPr>
                <a:xfrm>
                  <a:off x="0" y="165"/>
                  <a:ext cx="133620" cy="6931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0800"/>
                      </a:moveTo>
                      <a:cubicBezTo>
                        <a:pt x="21600" y="16765"/>
                        <a:pt x="19997" y="21600"/>
                        <a:pt x="18019" y="21600"/>
                      </a:cubicBezTo>
                      <a:lnTo>
                        <a:pt x="3581" y="21600"/>
                      </a:lnTo>
                      <a:cubicBezTo>
                        <a:pt x="1603" y="21600"/>
                        <a:pt x="0" y="16765"/>
                        <a:pt x="0" y="10800"/>
                      </a:cubicBezTo>
                      <a:cubicBezTo>
                        <a:pt x="0" y="4835"/>
                        <a:pt x="1603" y="0"/>
                        <a:pt x="3581" y="0"/>
                      </a:cubicBezTo>
                      <a:lnTo>
                        <a:pt x="18019" y="0"/>
                      </a:lnTo>
                      <a:cubicBezTo>
                        <a:pt x="19997" y="0"/>
                        <a:pt x="21600" y="4835"/>
                        <a:pt x="21600" y="1080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606060"/>
                    </a:gs>
                    <a:gs pos="100000">
                      <a:srgbClr val="F2EBCE"/>
                    </a:gs>
                  </a:gsLst>
                  <a:lin ang="16200000" scaled="0"/>
                </a:gra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05" name="Ligne"/>
                <p:cNvSpPr/>
                <p:nvPr/>
              </p:nvSpPr>
              <p:spPr>
                <a:xfrm>
                  <a:off x="89315" y="0"/>
                  <a:ext cx="22153" cy="6931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</a:path>
                  </a:pathLst>
                </a:custGeom>
                <a:noFill/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309" name="Groupe"/>
              <p:cNvGrpSpPr/>
              <p:nvPr/>
            </p:nvGrpSpPr>
            <p:grpSpPr>
              <a:xfrm rot="13380000">
                <a:off x="4364763" y="1578031"/>
                <a:ext cx="133621" cy="693350"/>
                <a:chOff x="0" y="0"/>
                <a:chExt cx="133619" cy="693349"/>
              </a:xfrm>
            </p:grpSpPr>
            <p:sp>
              <p:nvSpPr>
                <p:cNvPr id="307" name="Figure"/>
                <p:cNvSpPr/>
                <p:nvPr/>
              </p:nvSpPr>
              <p:spPr>
                <a:xfrm>
                  <a:off x="0" y="165"/>
                  <a:ext cx="133620" cy="6931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0800"/>
                      </a:moveTo>
                      <a:cubicBezTo>
                        <a:pt x="21600" y="16765"/>
                        <a:pt x="19997" y="21600"/>
                        <a:pt x="18019" y="21600"/>
                      </a:cubicBezTo>
                      <a:lnTo>
                        <a:pt x="3581" y="21600"/>
                      </a:lnTo>
                      <a:cubicBezTo>
                        <a:pt x="1603" y="21600"/>
                        <a:pt x="0" y="16765"/>
                        <a:pt x="0" y="10800"/>
                      </a:cubicBezTo>
                      <a:cubicBezTo>
                        <a:pt x="0" y="4835"/>
                        <a:pt x="1603" y="0"/>
                        <a:pt x="3581" y="0"/>
                      </a:cubicBezTo>
                      <a:lnTo>
                        <a:pt x="18019" y="0"/>
                      </a:lnTo>
                      <a:cubicBezTo>
                        <a:pt x="19997" y="0"/>
                        <a:pt x="21600" y="4835"/>
                        <a:pt x="21600" y="1080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606060"/>
                    </a:gs>
                    <a:gs pos="100000">
                      <a:srgbClr val="F2EBCE"/>
                    </a:gs>
                  </a:gsLst>
                  <a:lin ang="16200000" scaled="0"/>
                </a:gra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08" name="Ligne"/>
                <p:cNvSpPr/>
                <p:nvPr/>
              </p:nvSpPr>
              <p:spPr>
                <a:xfrm>
                  <a:off x="89315" y="0"/>
                  <a:ext cx="22153" cy="6931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</a:path>
                  </a:pathLst>
                </a:custGeom>
                <a:noFill/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310" name="Ovale"/>
              <p:cNvSpPr/>
              <p:nvPr/>
            </p:nvSpPr>
            <p:spPr>
              <a:xfrm>
                <a:off x="1092064" y="355952"/>
                <a:ext cx="489940" cy="544645"/>
              </a:xfrm>
              <a:prstGeom prst="ellipse">
                <a:avLst/>
              </a:prstGeom>
              <a:gradFill flip="none" rotWithShape="1">
                <a:gsLst>
                  <a:gs pos="0">
                    <a:srgbClr val="606060"/>
                  </a:gs>
                  <a:gs pos="100000">
                    <a:srgbClr val="F2EBCE"/>
                  </a:gs>
                </a:gsLst>
                <a:lin ang="16200000" scaled="0"/>
              </a:gra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311" name="Ovale"/>
              <p:cNvSpPr/>
              <p:nvPr/>
            </p:nvSpPr>
            <p:spPr>
              <a:xfrm>
                <a:off x="2654300" y="342900"/>
                <a:ext cx="489939" cy="544644"/>
              </a:xfrm>
              <a:prstGeom prst="ellipse">
                <a:avLst/>
              </a:prstGeom>
              <a:gradFill flip="none" rotWithShape="1">
                <a:gsLst>
                  <a:gs pos="0">
                    <a:srgbClr val="606060"/>
                  </a:gs>
                  <a:gs pos="100000">
                    <a:srgbClr val="F2EBCE"/>
                  </a:gs>
                </a:gsLst>
                <a:lin ang="16200000" scaled="0"/>
              </a:gra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312" name="Ovale"/>
              <p:cNvSpPr/>
              <p:nvPr/>
            </p:nvSpPr>
            <p:spPr>
              <a:xfrm>
                <a:off x="4114800" y="355600"/>
                <a:ext cx="489939" cy="544644"/>
              </a:xfrm>
              <a:prstGeom prst="ellipse">
                <a:avLst/>
              </a:prstGeom>
              <a:gradFill flip="none" rotWithShape="1">
                <a:gsLst>
                  <a:gs pos="0">
                    <a:srgbClr val="606060"/>
                  </a:gs>
                  <a:gs pos="100000">
                    <a:srgbClr val="F2EBCE"/>
                  </a:gs>
                </a:gsLst>
                <a:lin ang="16200000" scaled="0"/>
              </a:gra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313" name="Ovale"/>
              <p:cNvSpPr/>
              <p:nvPr/>
            </p:nvSpPr>
            <p:spPr>
              <a:xfrm>
                <a:off x="5321300" y="1638300"/>
                <a:ext cx="489939" cy="544644"/>
              </a:xfrm>
              <a:prstGeom prst="ellipse">
                <a:avLst/>
              </a:prstGeom>
              <a:gradFill flip="none" rotWithShape="1">
                <a:gsLst>
                  <a:gs pos="0">
                    <a:srgbClr val="606060"/>
                  </a:gs>
                  <a:gs pos="100000">
                    <a:srgbClr val="F2EBCE"/>
                  </a:gs>
                </a:gsLst>
                <a:lin ang="16200000" scaled="0"/>
              </a:gra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314" name="505LP"/>
              <p:cNvSpPr txBox="1"/>
              <p:nvPr/>
            </p:nvSpPr>
            <p:spPr>
              <a:xfrm>
                <a:off x="1003300" y="2222500"/>
                <a:ext cx="669067" cy="2989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>
                <a:lvl1pPr>
                  <a:defRPr sz="1400"/>
                </a:lvl1pPr>
              </a:lstStyle>
              <a:p>
                <a:r>
                  <a:t>505LP</a:t>
                </a:r>
              </a:p>
            </p:txBody>
          </p:sp>
          <p:sp>
            <p:nvSpPr>
              <p:cNvPr id="315" name="555LP"/>
              <p:cNvSpPr txBox="1"/>
              <p:nvPr/>
            </p:nvSpPr>
            <p:spPr>
              <a:xfrm>
                <a:off x="2286000" y="2235200"/>
                <a:ext cx="669067" cy="2989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>
                <a:lvl1pPr>
                  <a:defRPr sz="1400"/>
                </a:lvl1pPr>
              </a:lstStyle>
              <a:p>
                <a:r>
                  <a:t>555LP</a:t>
                </a:r>
              </a:p>
            </p:txBody>
          </p:sp>
          <p:sp>
            <p:nvSpPr>
              <p:cNvPr id="316" name="640SP"/>
              <p:cNvSpPr txBox="1"/>
              <p:nvPr/>
            </p:nvSpPr>
            <p:spPr>
              <a:xfrm>
                <a:off x="3924300" y="2247900"/>
                <a:ext cx="688775" cy="2989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>
                <a:lvl1pPr>
                  <a:defRPr sz="1400"/>
                </a:lvl1pPr>
              </a:lstStyle>
              <a:p>
                <a:r>
                  <a:t>640SP</a:t>
                </a:r>
              </a:p>
            </p:txBody>
          </p:sp>
          <p:sp>
            <p:nvSpPr>
              <p:cNvPr id="317" name="Rectangle"/>
              <p:cNvSpPr/>
              <p:nvPr/>
            </p:nvSpPr>
            <p:spPr>
              <a:xfrm>
                <a:off x="1003300" y="1003300"/>
                <a:ext cx="673100" cy="127000"/>
              </a:xfrm>
              <a:prstGeom prst="rect">
                <a:avLst/>
              </a:prstGeom>
              <a:solidFill>
                <a:srgbClr val="650C03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318" name="Rectangle"/>
              <p:cNvSpPr/>
              <p:nvPr/>
            </p:nvSpPr>
            <p:spPr>
              <a:xfrm>
                <a:off x="2552700" y="1003300"/>
                <a:ext cx="673100" cy="127000"/>
              </a:xfrm>
              <a:prstGeom prst="rect">
                <a:avLst/>
              </a:prstGeom>
              <a:solidFill>
                <a:srgbClr val="00F900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319" name="Rectangle"/>
              <p:cNvSpPr/>
              <p:nvPr/>
            </p:nvSpPr>
            <p:spPr>
              <a:xfrm>
                <a:off x="4991100" y="1638300"/>
                <a:ext cx="127000" cy="673100"/>
              </a:xfrm>
              <a:prstGeom prst="rect">
                <a:avLst/>
              </a:prstGeom>
              <a:solidFill>
                <a:srgbClr val="7B7B7B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320" name="Rectangle"/>
              <p:cNvSpPr/>
              <p:nvPr/>
            </p:nvSpPr>
            <p:spPr>
              <a:xfrm>
                <a:off x="4000500" y="1003300"/>
                <a:ext cx="673100" cy="127000"/>
              </a:xfrm>
              <a:prstGeom prst="rect">
                <a:avLst/>
              </a:prstGeom>
              <a:solidFill>
                <a:srgbClr val="FF2600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321" name="488/10"/>
              <p:cNvSpPr txBox="1"/>
              <p:nvPr/>
            </p:nvSpPr>
            <p:spPr>
              <a:xfrm>
                <a:off x="381000" y="927100"/>
                <a:ext cx="621070" cy="27441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>
                <a:lvl1pPr>
                  <a:defRPr sz="1200"/>
                </a:lvl1pPr>
              </a:lstStyle>
              <a:p>
                <a:r>
                  <a:t>488/10</a:t>
                </a:r>
              </a:p>
            </p:txBody>
          </p:sp>
          <p:sp>
            <p:nvSpPr>
              <p:cNvPr id="322" name="530/30"/>
              <p:cNvSpPr txBox="1"/>
              <p:nvPr/>
            </p:nvSpPr>
            <p:spPr>
              <a:xfrm>
                <a:off x="1930400" y="927100"/>
                <a:ext cx="621070" cy="27441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>
                <a:lvl1pPr>
                  <a:defRPr sz="1200"/>
                </a:lvl1pPr>
              </a:lstStyle>
              <a:p>
                <a:r>
                  <a:t>530/30</a:t>
                </a:r>
              </a:p>
            </p:txBody>
          </p:sp>
          <p:sp>
            <p:nvSpPr>
              <p:cNvPr id="323" name="585/42"/>
              <p:cNvSpPr txBox="1"/>
              <p:nvPr/>
            </p:nvSpPr>
            <p:spPr>
              <a:xfrm>
                <a:off x="5105400" y="2311400"/>
                <a:ext cx="621070" cy="27441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>
                <a:lvl1pPr>
                  <a:defRPr sz="1200"/>
                </a:lvl1pPr>
              </a:lstStyle>
              <a:p>
                <a:r>
                  <a:t>585/42</a:t>
                </a:r>
              </a:p>
            </p:txBody>
          </p:sp>
          <p:sp>
            <p:nvSpPr>
              <p:cNvPr id="324" name="695/40"/>
              <p:cNvSpPr txBox="1"/>
              <p:nvPr/>
            </p:nvSpPr>
            <p:spPr>
              <a:xfrm>
                <a:off x="4635500" y="927100"/>
                <a:ext cx="621070" cy="27441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>
                <a:lvl1pPr>
                  <a:defRPr sz="1200"/>
                </a:lvl1pPr>
              </a:lstStyle>
              <a:p>
                <a:r>
                  <a:t>695/40</a:t>
                </a:r>
              </a:p>
            </p:txBody>
          </p:sp>
          <p:pic>
            <p:nvPicPr>
              <p:cNvPr id="325" name="Ligne Ligne" descr="Ligne Ligne"/>
              <p:cNvPicPr>
                <a:picLocks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5600" y="1651000"/>
                <a:ext cx="1180988" cy="57473"/>
              </a:xfrm>
              <a:prstGeom prst="rect">
                <a:avLst/>
              </a:prstGeom>
              <a:effectLst/>
            </p:spPr>
          </p:pic>
          <p:pic>
            <p:nvPicPr>
              <p:cNvPr id="327" name="Ligne Ligne" descr="Ligne Ligne"/>
              <p:cNvPicPr>
                <a:picLocks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1300" y="1765300"/>
                <a:ext cx="1180988" cy="57473"/>
              </a:xfrm>
              <a:prstGeom prst="rect">
                <a:avLst/>
              </a:prstGeom>
              <a:effectLst/>
            </p:spPr>
          </p:pic>
          <p:pic>
            <p:nvPicPr>
              <p:cNvPr id="329" name="Ligne Ligne" descr="Ligne Ligne"/>
              <p:cNvPicPr>
                <a:picLocks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5100" y="1892300"/>
                <a:ext cx="1180988" cy="57473"/>
              </a:xfrm>
              <a:prstGeom prst="rect">
                <a:avLst/>
              </a:prstGeom>
              <a:effectLst/>
            </p:spPr>
          </p:pic>
          <p:pic>
            <p:nvPicPr>
              <p:cNvPr id="331" name="Ligne Ligne" descr="Ligne Ligne"/>
              <p:cNvPicPr>
                <a:picLocks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25400" y="2019300"/>
                <a:ext cx="1180988" cy="57473"/>
              </a:xfrm>
              <a:prstGeom prst="rect">
                <a:avLst/>
              </a:prstGeom>
              <a:effectLst/>
            </p:spPr>
          </p:pic>
          <p:pic>
            <p:nvPicPr>
              <p:cNvPr id="333" name="Ligne Ligne" descr="Ligne Ligne"/>
              <p:cNvPicPr>
                <a:picLocks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97000" y="1181100"/>
                <a:ext cx="59159" cy="444501"/>
              </a:xfrm>
              <a:prstGeom prst="rect">
                <a:avLst/>
              </a:prstGeom>
              <a:effectLst/>
            </p:spPr>
          </p:pic>
          <p:pic>
            <p:nvPicPr>
              <p:cNvPr id="335" name="Ligne Ligne" descr="Ligne Ligne"/>
              <p:cNvPicPr>
                <a:picLocks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39900" y="1739900"/>
                <a:ext cx="1180988" cy="57473"/>
              </a:xfrm>
              <a:prstGeom prst="rect">
                <a:avLst/>
              </a:prstGeom>
              <a:effectLst/>
            </p:spPr>
          </p:pic>
          <p:pic>
            <p:nvPicPr>
              <p:cNvPr id="337" name="Ligne Ligne" descr="Ligne Ligne"/>
              <p:cNvPicPr>
                <a:picLocks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663700" y="1866900"/>
                <a:ext cx="1180988" cy="57473"/>
              </a:xfrm>
              <a:prstGeom prst="rect">
                <a:avLst/>
              </a:prstGeom>
              <a:effectLst/>
            </p:spPr>
          </p:pic>
          <p:pic>
            <p:nvPicPr>
              <p:cNvPr id="339" name="Ligne Ligne" descr="Ligne Ligne"/>
              <p:cNvPicPr>
                <a:picLocks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473200" y="1993900"/>
                <a:ext cx="1180988" cy="57473"/>
              </a:xfrm>
              <a:prstGeom prst="rect">
                <a:avLst/>
              </a:prstGeom>
              <a:effectLst/>
            </p:spPr>
          </p:pic>
          <p:pic>
            <p:nvPicPr>
              <p:cNvPr id="341" name="Ligne Ligne" descr="Ligne Ligne"/>
              <p:cNvPicPr>
                <a:picLocks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832100" y="1181720"/>
                <a:ext cx="63508" cy="570880"/>
              </a:xfrm>
              <a:prstGeom prst="rect">
                <a:avLst/>
              </a:prstGeom>
              <a:effectLst/>
            </p:spPr>
          </p:pic>
          <p:pic>
            <p:nvPicPr>
              <p:cNvPr id="343" name="Ligne Ligne" descr="Ligne Ligne"/>
              <p:cNvPicPr>
                <a:picLocks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225800" y="1803400"/>
                <a:ext cx="1180988" cy="57473"/>
              </a:xfrm>
              <a:prstGeom prst="rect">
                <a:avLst/>
              </a:prstGeom>
              <a:effectLst/>
            </p:spPr>
          </p:pic>
          <p:pic>
            <p:nvPicPr>
              <p:cNvPr id="345" name="Ligne Ligne" descr="Ligne Ligne"/>
              <p:cNvPicPr>
                <a:picLocks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035300" y="1930400"/>
                <a:ext cx="1180988" cy="57473"/>
              </a:xfrm>
              <a:prstGeom prst="rect">
                <a:avLst/>
              </a:prstGeom>
              <a:effectLst/>
            </p:spPr>
          </p:pic>
          <p:pic>
            <p:nvPicPr>
              <p:cNvPr id="347" name="Ligne Ligne" descr="Ligne Ligne"/>
              <p:cNvPicPr>
                <a:picLocks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318000" y="1181677"/>
                <a:ext cx="63507" cy="609023"/>
              </a:xfrm>
              <a:prstGeom prst="rect">
                <a:avLst/>
              </a:prstGeom>
              <a:effectLst/>
            </p:spPr>
          </p:pic>
          <p:pic>
            <p:nvPicPr>
              <p:cNvPr id="349" name="Ligne Ligne" descr="Ligne Ligne"/>
              <p:cNvPicPr>
                <a:picLocks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610100" y="1905000"/>
                <a:ext cx="368301" cy="50801"/>
              </a:xfrm>
              <a:prstGeom prst="rect">
                <a:avLst/>
              </a:prstGeom>
              <a:effectLst/>
            </p:spPr>
          </p:pic>
          <p:sp>
            <p:nvSpPr>
              <p:cNvPr id="351" name="SSC"/>
              <p:cNvSpPr txBox="1"/>
              <p:nvPr/>
            </p:nvSpPr>
            <p:spPr>
              <a:xfrm>
                <a:off x="1003300" y="0"/>
                <a:ext cx="624977" cy="3608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>
                <a:lvl1pPr>
                  <a:defRPr sz="1800"/>
                </a:lvl1pPr>
              </a:lstStyle>
              <a:p>
                <a:r>
                  <a:t>SSC</a:t>
                </a:r>
              </a:p>
            </p:txBody>
          </p:sp>
          <p:sp>
            <p:nvSpPr>
              <p:cNvPr id="352" name="FITC"/>
              <p:cNvSpPr txBox="1"/>
              <p:nvPr/>
            </p:nvSpPr>
            <p:spPr>
              <a:xfrm>
                <a:off x="2552700" y="0"/>
                <a:ext cx="662816" cy="3608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>
                <a:lvl1pPr>
                  <a:defRPr sz="1800"/>
                </a:lvl1pPr>
              </a:lstStyle>
              <a:p>
                <a:r>
                  <a:t>FITC</a:t>
                </a:r>
              </a:p>
            </p:txBody>
          </p:sp>
          <p:sp>
            <p:nvSpPr>
              <p:cNvPr id="353" name="PerCP Cy5.5"/>
              <p:cNvSpPr txBox="1"/>
              <p:nvPr/>
            </p:nvSpPr>
            <p:spPr>
              <a:xfrm>
                <a:off x="4660900" y="406400"/>
                <a:ext cx="1484794" cy="3608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>
                <a:lvl1pPr>
                  <a:defRPr sz="1800"/>
                </a:lvl1pPr>
              </a:lstStyle>
              <a:p>
                <a:r>
                  <a:t>PerCP Cy5.5</a:t>
                </a:r>
              </a:p>
            </p:txBody>
          </p:sp>
          <p:sp>
            <p:nvSpPr>
              <p:cNvPr id="354" name="PE"/>
              <p:cNvSpPr txBox="1"/>
              <p:nvPr/>
            </p:nvSpPr>
            <p:spPr>
              <a:xfrm>
                <a:off x="5892800" y="1727200"/>
                <a:ext cx="459889" cy="3608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>
                <a:lvl1pPr>
                  <a:defRPr sz="1800"/>
                </a:lvl1pPr>
              </a:lstStyle>
              <a:p>
                <a:r>
                  <a:t>PE</a:t>
                </a:r>
              </a:p>
            </p:txBody>
          </p:sp>
        </p:grpSp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A00CC0D0-C1A7-8C41-B166-510D9F181E3B}"/>
                </a:ext>
              </a:extLst>
            </p:cNvPr>
            <p:cNvSpPr txBox="1"/>
            <p:nvPr/>
          </p:nvSpPr>
          <p:spPr>
            <a:xfrm>
              <a:off x="3130736" y="1385817"/>
              <a:ext cx="1534570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40639" marR="40639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rPr>
                <a:t>FSC Detector</a:t>
              </a:r>
            </a:p>
          </p:txBody>
        </p:sp>
      </p:grp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>
            <a:extLst>
              <a:ext uri="{FF2B5EF4-FFF2-40B4-BE49-F238E27FC236}">
                <a16:creationId xmlns:a16="http://schemas.microsoft.com/office/drawing/2014/main" id="{CC5639DB-54F4-F461-AFD7-691D15D9D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045" y="1040452"/>
            <a:ext cx="3659205" cy="243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CEC3C1D8-6CE5-E84A-C237-5E7CA8D96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816" y="3821261"/>
            <a:ext cx="2001534" cy="226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FAD452FB-A8DF-3EC3-A53F-4046C6CD1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36"/>
            <a:ext cx="7886700" cy="994172"/>
          </a:xfrm>
        </p:spPr>
        <p:txBody>
          <a:bodyPr>
            <a:normAutofit/>
          </a:bodyPr>
          <a:lstStyle/>
          <a:p>
            <a:r>
              <a:rPr lang="fr-US" sz="3000" dirty="0"/>
              <a:t>Spectral Flow Cytometry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6FC1C67-115A-5CFA-018F-469916F80CF8}"/>
              </a:ext>
            </a:extLst>
          </p:cNvPr>
          <p:cNvSpPr txBox="1"/>
          <p:nvPr/>
        </p:nvSpPr>
        <p:spPr>
          <a:xfrm>
            <a:off x="628650" y="4214948"/>
            <a:ext cx="8137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fr-US" sz="1800" dirty="0"/>
              <a:t>Never have to worry about filter sets again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fr-US" sz="18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r-US" sz="1800" dirty="0"/>
              <a:t>Separate fluorophores with similar emission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fr-US" sz="18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r-US" sz="1800" dirty="0"/>
              <a:t>Manage larger number of markers more efficiently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fr-US" sz="18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r-US" sz="1800" dirty="0"/>
              <a:t>Autofluorescence extraction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4B0BD30-986A-2540-8415-065276AF7C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66" y="1706789"/>
            <a:ext cx="3830334" cy="1106688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019D5055-45DA-6D78-6AA4-9CC0C1EEE5E4}"/>
              </a:ext>
            </a:extLst>
          </p:cNvPr>
          <p:cNvCxnSpPr/>
          <p:nvPr/>
        </p:nvCxnSpPr>
        <p:spPr>
          <a:xfrm>
            <a:off x="6741042" y="927738"/>
            <a:ext cx="0" cy="2658139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10BDD467-50D3-4416-1FBD-F3CBB719A962}"/>
              </a:ext>
            </a:extLst>
          </p:cNvPr>
          <p:cNvCxnSpPr/>
          <p:nvPr/>
        </p:nvCxnSpPr>
        <p:spPr>
          <a:xfrm>
            <a:off x="7993911" y="927738"/>
            <a:ext cx="0" cy="2658139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62372374-A06B-ACCE-1027-133402596519}"/>
              </a:ext>
            </a:extLst>
          </p:cNvPr>
          <p:cNvSpPr txBox="1"/>
          <p:nvPr/>
        </p:nvSpPr>
        <p:spPr>
          <a:xfrm>
            <a:off x="3805462" y="1408652"/>
            <a:ext cx="740780" cy="2564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Trad flow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2AB6020-9A1A-7C8D-5F88-6BAE6D801D71}"/>
              </a:ext>
            </a:extLst>
          </p:cNvPr>
          <p:cNvSpPr txBox="1"/>
          <p:nvPr/>
        </p:nvSpPr>
        <p:spPr>
          <a:xfrm>
            <a:off x="8035288" y="772038"/>
            <a:ext cx="911933" cy="2564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spectral flow</a:t>
            </a:r>
          </a:p>
        </p:txBody>
      </p:sp>
    </p:spTree>
    <p:extLst>
      <p:ext uri="{BB962C8B-B14F-4D97-AF65-F5344CB8AC3E}">
        <p14:creationId xmlns:p14="http://schemas.microsoft.com/office/powerpoint/2010/main" val="30329189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Ovale"/>
          <p:cNvSpPr/>
          <p:nvPr/>
        </p:nvSpPr>
        <p:spPr>
          <a:xfrm>
            <a:off x="2955925" y="3035300"/>
            <a:ext cx="220663" cy="293688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65" name="Ovale"/>
          <p:cNvSpPr/>
          <p:nvPr/>
        </p:nvSpPr>
        <p:spPr>
          <a:xfrm>
            <a:off x="2955925" y="4699000"/>
            <a:ext cx="220663" cy="292100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66" name="Rectangle"/>
          <p:cNvSpPr/>
          <p:nvPr/>
        </p:nvSpPr>
        <p:spPr>
          <a:xfrm>
            <a:off x="1701800" y="1824037"/>
            <a:ext cx="811213" cy="3657601"/>
          </a:xfrm>
          <a:prstGeom prst="rect">
            <a:avLst/>
          </a:prstGeom>
          <a:solidFill>
            <a:srgbClr val="0042AA"/>
          </a:solidFill>
          <a:ln w="12700">
            <a:solidFill>
              <a:srgbClr val="0042AA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67" name="Rectangle"/>
          <p:cNvSpPr/>
          <p:nvPr/>
        </p:nvSpPr>
        <p:spPr>
          <a:xfrm>
            <a:off x="1922462" y="1824037"/>
            <a:ext cx="368301" cy="3657601"/>
          </a:xfrm>
          <a:prstGeom prst="rect">
            <a:avLst/>
          </a:prstGeom>
          <a:solidFill>
            <a:srgbClr val="3A88FE"/>
          </a:solidFill>
          <a:ln w="12700">
            <a:solidFill>
              <a:srgbClr val="3A88FE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grpSp>
        <p:nvGrpSpPr>
          <p:cNvPr id="370" name="Groupe"/>
          <p:cNvGrpSpPr/>
          <p:nvPr/>
        </p:nvGrpSpPr>
        <p:grpSpPr>
          <a:xfrm>
            <a:off x="2012950" y="1922462"/>
            <a:ext cx="246063" cy="325438"/>
            <a:chOff x="0" y="0"/>
            <a:chExt cx="246062" cy="325437"/>
          </a:xfrm>
        </p:grpSpPr>
        <p:sp>
          <p:nvSpPr>
            <p:cNvPr id="368" name="Ovale"/>
            <p:cNvSpPr/>
            <p:nvPr/>
          </p:nvSpPr>
          <p:spPr>
            <a:xfrm>
              <a:off x="0" y="0"/>
              <a:ext cx="246063" cy="325438"/>
            </a:xfrm>
            <a:prstGeom prst="ellipse">
              <a:avLst/>
            </a:prstGeom>
            <a:solidFill>
              <a:srgbClr val="DBDDC2"/>
            </a:solidFill>
            <a:ln w="12700" cap="flat">
              <a:solidFill>
                <a:srgbClr val="9A1502"/>
              </a:solidFill>
              <a:prstDash val="solid"/>
              <a:round/>
            </a:ln>
            <a:effectLst>
              <a:outerShdw blurRad="101600" dist="38100" dir="5400000" rotWithShape="0">
                <a:srgbClr val="929292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69" name="Ovale"/>
            <p:cNvSpPr/>
            <p:nvPr/>
          </p:nvSpPr>
          <p:spPr>
            <a:xfrm>
              <a:off x="82550" y="92075"/>
              <a:ext cx="122238" cy="179388"/>
            </a:xfrm>
            <a:prstGeom prst="ellipse">
              <a:avLst/>
            </a:prstGeom>
            <a:solidFill>
              <a:srgbClr val="320402"/>
            </a:solidFill>
            <a:ln w="12700" cap="flat">
              <a:solidFill>
                <a:srgbClr val="9A1502"/>
              </a:solidFill>
              <a:prstDash val="solid"/>
              <a:round/>
            </a:ln>
            <a:effectLst>
              <a:outerShdw blurRad="101600" dist="38100" dir="5400000" rotWithShape="0">
                <a:srgbClr val="929292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pic>
        <p:nvPicPr>
          <p:cNvPr id="371" name="image.png" descr="image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6512" y="2859087"/>
            <a:ext cx="1487488" cy="822326"/>
          </a:xfrm>
          <a:prstGeom prst="rect">
            <a:avLst/>
          </a:prstGeom>
          <a:ln w="12700">
            <a:miter lim="400000"/>
          </a:ln>
        </p:spPr>
      </p:pic>
      <p:sp>
        <p:nvSpPr>
          <p:cNvPr id="372" name="Ligne"/>
          <p:cNvSpPr/>
          <p:nvPr/>
        </p:nvSpPr>
        <p:spPr>
          <a:xfrm>
            <a:off x="1406525" y="3232150"/>
            <a:ext cx="647700" cy="1588"/>
          </a:xfrm>
          <a:prstGeom prst="line">
            <a:avLst/>
          </a:prstGeom>
          <a:ln w="50800">
            <a:solidFill>
              <a:srgbClr val="4180FF"/>
            </a:solidFill>
          </a:ln>
        </p:spPr>
        <p:txBody>
          <a:bodyPr lIns="0" tIns="0" rIns="0" bIns="0"/>
          <a:lstStyle/>
          <a:p>
            <a:pPr marL="0" marR="0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373" name="image.png" descr="image.pn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6512" y="4522787"/>
            <a:ext cx="1487488" cy="817563"/>
          </a:xfrm>
          <a:prstGeom prst="rect">
            <a:avLst/>
          </a:prstGeom>
          <a:ln w="12700">
            <a:miter lim="400000"/>
          </a:ln>
        </p:spPr>
      </p:pic>
      <p:sp>
        <p:nvSpPr>
          <p:cNvPr id="374" name="Ligne"/>
          <p:cNvSpPr/>
          <p:nvPr/>
        </p:nvSpPr>
        <p:spPr>
          <a:xfrm>
            <a:off x="1406525" y="4894262"/>
            <a:ext cx="647700" cy="1588"/>
          </a:xfrm>
          <a:prstGeom prst="line">
            <a:avLst/>
          </a:prstGeom>
          <a:ln w="50800">
            <a:solidFill>
              <a:srgbClr val="EC4139"/>
            </a:solidFill>
          </a:ln>
        </p:spPr>
        <p:txBody>
          <a:bodyPr lIns="0" tIns="0" rIns="0" bIns="0"/>
          <a:lstStyle/>
          <a:p>
            <a:pPr marL="0" marR="0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76" name="Figure"/>
          <p:cNvSpPr/>
          <p:nvPr/>
        </p:nvSpPr>
        <p:spPr>
          <a:xfrm>
            <a:off x="1800225" y="4600575"/>
            <a:ext cx="588963" cy="5873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462" y="4342"/>
                </a:moveTo>
                <a:lnTo>
                  <a:pt x="9722" y="1887"/>
                </a:lnTo>
                <a:lnTo>
                  <a:pt x="8550" y="6382"/>
                </a:lnTo>
                <a:lnTo>
                  <a:pt x="4502" y="3625"/>
                </a:lnTo>
                <a:lnTo>
                  <a:pt x="5372" y="7817"/>
                </a:lnTo>
                <a:lnTo>
                  <a:pt x="1172" y="8270"/>
                </a:lnTo>
                <a:lnTo>
                  <a:pt x="3935" y="11592"/>
                </a:lnTo>
                <a:lnTo>
                  <a:pt x="0" y="12877"/>
                </a:lnTo>
                <a:lnTo>
                  <a:pt x="3330" y="15370"/>
                </a:lnTo>
                <a:lnTo>
                  <a:pt x="1285" y="17825"/>
                </a:lnTo>
                <a:lnTo>
                  <a:pt x="4805" y="18240"/>
                </a:lnTo>
                <a:lnTo>
                  <a:pt x="4917" y="21600"/>
                </a:lnTo>
                <a:lnTo>
                  <a:pt x="7527" y="18125"/>
                </a:lnTo>
                <a:lnTo>
                  <a:pt x="8700" y="19712"/>
                </a:lnTo>
                <a:lnTo>
                  <a:pt x="9872" y="17370"/>
                </a:lnTo>
                <a:lnTo>
                  <a:pt x="11612" y="18842"/>
                </a:lnTo>
                <a:lnTo>
                  <a:pt x="12180" y="15935"/>
                </a:lnTo>
                <a:lnTo>
                  <a:pt x="14942" y="17370"/>
                </a:lnTo>
                <a:lnTo>
                  <a:pt x="14640" y="14350"/>
                </a:lnTo>
                <a:lnTo>
                  <a:pt x="18877" y="15632"/>
                </a:lnTo>
                <a:lnTo>
                  <a:pt x="16380" y="12310"/>
                </a:lnTo>
                <a:lnTo>
                  <a:pt x="18270" y="11290"/>
                </a:lnTo>
                <a:lnTo>
                  <a:pt x="16985" y="9402"/>
                </a:lnTo>
                <a:lnTo>
                  <a:pt x="21600" y="6645"/>
                </a:lnTo>
                <a:lnTo>
                  <a:pt x="16380" y="6532"/>
                </a:lnTo>
                <a:lnTo>
                  <a:pt x="18007" y="3172"/>
                </a:lnTo>
                <a:lnTo>
                  <a:pt x="14525" y="5777"/>
                </a:lnTo>
                <a:lnTo>
                  <a:pt x="14790" y="0"/>
                </a:lnTo>
                <a:close/>
              </a:path>
            </a:pathLst>
          </a:custGeom>
          <a:solidFill>
            <a:srgbClr val="FF7C00"/>
          </a:solidFill>
          <a:ln w="12700">
            <a:solidFill>
              <a:srgbClr val="FF7C00"/>
            </a:solidFill>
            <a:miter lim="400000"/>
          </a:ln>
          <a:effectLst>
            <a:outerShdw blurRad="101600" dist="38100" dir="5400000" rotWithShape="0">
              <a:srgbClr val="929292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79" name="Figure"/>
          <p:cNvSpPr/>
          <p:nvPr/>
        </p:nvSpPr>
        <p:spPr>
          <a:xfrm rot="20700000">
            <a:off x="3256504" y="2925420"/>
            <a:ext cx="515939" cy="3238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5400"/>
                </a:moveTo>
                <a:lnTo>
                  <a:pt x="424" y="5400"/>
                </a:lnTo>
                <a:lnTo>
                  <a:pt x="424" y="16200"/>
                </a:lnTo>
                <a:lnTo>
                  <a:pt x="0" y="16200"/>
                </a:lnTo>
                <a:close/>
                <a:moveTo>
                  <a:pt x="847" y="5400"/>
                </a:moveTo>
                <a:lnTo>
                  <a:pt x="1695" y="5400"/>
                </a:lnTo>
                <a:lnTo>
                  <a:pt x="1695" y="16200"/>
                </a:lnTo>
                <a:lnTo>
                  <a:pt x="847" y="16200"/>
                </a:lnTo>
                <a:close/>
                <a:moveTo>
                  <a:pt x="2118" y="5400"/>
                </a:moveTo>
                <a:lnTo>
                  <a:pt x="14821" y="5400"/>
                </a:lnTo>
                <a:lnTo>
                  <a:pt x="14821" y="0"/>
                </a:lnTo>
                <a:lnTo>
                  <a:pt x="21600" y="10800"/>
                </a:lnTo>
                <a:lnTo>
                  <a:pt x="14821" y="21600"/>
                </a:lnTo>
                <a:lnTo>
                  <a:pt x="14821" y="16200"/>
                </a:lnTo>
                <a:lnTo>
                  <a:pt x="2118" y="16200"/>
                </a:lnTo>
                <a:close/>
              </a:path>
            </a:pathLst>
          </a:custGeom>
          <a:solidFill>
            <a:srgbClr val="FFFB00"/>
          </a:solidFill>
          <a:ln w="12700">
            <a:solidFill>
              <a:srgbClr val="FFFB00"/>
            </a:solidFill>
          </a:ln>
          <a:effectLst>
            <a:outerShdw blurRad="101600" dist="38100" dir="5400000" rotWithShape="0">
              <a:srgbClr val="929292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80" name="Figure"/>
          <p:cNvSpPr/>
          <p:nvPr/>
        </p:nvSpPr>
        <p:spPr>
          <a:xfrm rot="780000">
            <a:off x="3230959" y="4771289"/>
            <a:ext cx="515939" cy="3238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5400"/>
                </a:moveTo>
                <a:lnTo>
                  <a:pt x="424" y="5400"/>
                </a:lnTo>
                <a:lnTo>
                  <a:pt x="424" y="16200"/>
                </a:lnTo>
                <a:lnTo>
                  <a:pt x="0" y="16200"/>
                </a:lnTo>
                <a:close/>
                <a:moveTo>
                  <a:pt x="847" y="5400"/>
                </a:moveTo>
                <a:lnTo>
                  <a:pt x="1695" y="5400"/>
                </a:lnTo>
                <a:lnTo>
                  <a:pt x="1695" y="16200"/>
                </a:lnTo>
                <a:lnTo>
                  <a:pt x="847" y="16200"/>
                </a:lnTo>
                <a:close/>
                <a:moveTo>
                  <a:pt x="2118" y="5400"/>
                </a:moveTo>
                <a:lnTo>
                  <a:pt x="14821" y="5400"/>
                </a:lnTo>
                <a:lnTo>
                  <a:pt x="14821" y="0"/>
                </a:lnTo>
                <a:lnTo>
                  <a:pt x="21600" y="10800"/>
                </a:lnTo>
                <a:lnTo>
                  <a:pt x="14821" y="21600"/>
                </a:lnTo>
                <a:lnTo>
                  <a:pt x="14821" y="16200"/>
                </a:lnTo>
                <a:lnTo>
                  <a:pt x="2118" y="16200"/>
                </a:lnTo>
                <a:close/>
              </a:path>
            </a:pathLst>
          </a:custGeom>
          <a:solidFill>
            <a:srgbClr val="FF7C00"/>
          </a:solidFill>
          <a:ln w="12700">
            <a:solidFill>
              <a:srgbClr val="FF7C00"/>
            </a:solidFill>
          </a:ln>
          <a:effectLst>
            <a:outerShdw blurRad="101600" dist="38100" dir="5400000" rotWithShape="0">
              <a:srgbClr val="929292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grpSp>
        <p:nvGrpSpPr>
          <p:cNvPr id="383" name="Groupe"/>
          <p:cNvGrpSpPr/>
          <p:nvPr/>
        </p:nvGrpSpPr>
        <p:grpSpPr>
          <a:xfrm>
            <a:off x="3840162" y="2690812"/>
            <a:ext cx="1476376" cy="690563"/>
            <a:chOff x="0" y="0"/>
            <a:chExt cx="1476375" cy="690562"/>
          </a:xfrm>
        </p:grpSpPr>
        <p:sp>
          <p:nvSpPr>
            <p:cNvPr id="381" name="Rectangle"/>
            <p:cNvSpPr/>
            <p:nvPr/>
          </p:nvSpPr>
          <p:spPr>
            <a:xfrm>
              <a:off x="0" y="0"/>
              <a:ext cx="1476375" cy="690563"/>
            </a:xfrm>
            <a:prstGeom prst="rect">
              <a:avLst/>
            </a:pr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blurRad="101600" dist="38100" dir="5400000" rotWithShape="0">
                <a:srgbClr val="929292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82" name="Detector Path laser 1"/>
            <p:cNvSpPr txBox="1"/>
            <p:nvPr/>
          </p:nvSpPr>
          <p:spPr>
            <a:xfrm>
              <a:off x="1587" y="15081"/>
              <a:ext cx="1473201" cy="66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buClr>
                  <a:srgbClr val="FFFFFF"/>
                </a:buClr>
                <a:buFont typeface="Goudy Old Style"/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Goudy Old Style"/>
                </a:defRPr>
              </a:lvl1pPr>
            </a:lstStyle>
            <a:p>
              <a:r>
                <a:t>Detector Path laser 1</a:t>
              </a:r>
            </a:p>
          </p:txBody>
        </p:sp>
      </p:grpSp>
      <p:grpSp>
        <p:nvGrpSpPr>
          <p:cNvPr id="386" name="Groupe"/>
          <p:cNvGrpSpPr/>
          <p:nvPr/>
        </p:nvGrpSpPr>
        <p:grpSpPr>
          <a:xfrm>
            <a:off x="3840162" y="4795837"/>
            <a:ext cx="1476376" cy="690563"/>
            <a:chOff x="0" y="0"/>
            <a:chExt cx="1476375" cy="690562"/>
          </a:xfrm>
        </p:grpSpPr>
        <p:sp>
          <p:nvSpPr>
            <p:cNvPr id="384" name="Rectangle"/>
            <p:cNvSpPr/>
            <p:nvPr/>
          </p:nvSpPr>
          <p:spPr>
            <a:xfrm>
              <a:off x="0" y="0"/>
              <a:ext cx="1476375" cy="690563"/>
            </a:xfrm>
            <a:prstGeom prst="rect">
              <a:avLst/>
            </a:pr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blurRad="101600" dist="38100" dir="5400000" rotWithShape="0">
                <a:srgbClr val="929292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85" name="Detector Path laser 2"/>
            <p:cNvSpPr txBox="1"/>
            <p:nvPr/>
          </p:nvSpPr>
          <p:spPr>
            <a:xfrm>
              <a:off x="1587" y="15081"/>
              <a:ext cx="1473201" cy="66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buClr>
                  <a:srgbClr val="FFFFFF"/>
                </a:buClr>
                <a:buFont typeface="Goudy Old Style"/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Goudy Old Style"/>
                </a:defRPr>
              </a:lvl1pPr>
            </a:lstStyle>
            <a:p>
              <a:r>
                <a:t>Detector Path laser 2</a:t>
              </a:r>
            </a:p>
          </p:txBody>
        </p:sp>
      </p:grpSp>
      <p:sp>
        <p:nvSpPr>
          <p:cNvPr id="389" name="Multi-laser instruments and pinholes"/>
          <p:cNvSpPr txBox="1">
            <a:spLocks noGrp="1"/>
          </p:cNvSpPr>
          <p:nvPr>
            <p:ph type="title"/>
          </p:nvPr>
        </p:nvSpPr>
        <p:spPr>
          <a:xfrm>
            <a:off x="914400" y="139700"/>
            <a:ext cx="7313613" cy="1457325"/>
          </a:xfrm>
          <a:prstGeom prst="rect">
            <a:avLst/>
          </a:prstGeom>
        </p:spPr>
        <p:txBody>
          <a:bodyPr/>
          <a:lstStyle>
            <a:lvl1pPr>
              <a:defRPr sz="4100"/>
            </a:lvl1pPr>
          </a:lstStyle>
          <a:p>
            <a:r>
              <a:rPr dirty="0"/>
              <a:t>Multi-laser instruments and pinholes</a:t>
            </a:r>
          </a:p>
        </p:txBody>
      </p:sp>
      <p:sp>
        <p:nvSpPr>
          <p:cNvPr id="390" name="Increase the number of usable markers…"/>
          <p:cNvSpPr txBox="1">
            <a:spLocks noGrp="1"/>
          </p:cNvSpPr>
          <p:nvPr>
            <p:ph type="body" sz="half" idx="1"/>
          </p:nvPr>
        </p:nvSpPr>
        <p:spPr>
          <a:xfrm>
            <a:off x="5483992" y="1735137"/>
            <a:ext cx="3504827" cy="4885283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4"/>
              </a:buBlip>
              <a:defRPr sz="2200"/>
            </a:pPr>
            <a:r>
              <a:rPr dirty="0"/>
              <a:t>Increase the number of usable markers</a:t>
            </a:r>
          </a:p>
          <a:p>
            <a:pPr>
              <a:buBlip>
                <a:blip r:embed="rId4"/>
              </a:buBlip>
              <a:defRPr sz="2200"/>
            </a:pPr>
            <a:r>
              <a:rPr dirty="0"/>
              <a:t>Reduce the amount of spillover between some combination of fluorophores</a:t>
            </a:r>
          </a:p>
        </p:txBody>
      </p:sp>
      <p:sp>
        <p:nvSpPr>
          <p:cNvPr id="2" name="Trapèze 1">
            <a:extLst>
              <a:ext uri="{FF2B5EF4-FFF2-40B4-BE49-F238E27FC236}">
                <a16:creationId xmlns:a16="http://schemas.microsoft.com/office/drawing/2014/main" id="{DD98ECDE-B2F3-0845-84B6-149C8339741C}"/>
              </a:ext>
            </a:extLst>
          </p:cNvPr>
          <p:cNvSpPr/>
          <p:nvPr/>
        </p:nvSpPr>
        <p:spPr>
          <a:xfrm rot="16200000">
            <a:off x="2504408" y="4624385"/>
            <a:ext cx="250521" cy="539752"/>
          </a:xfrm>
          <a:prstGeom prst="trapezoid">
            <a:avLst/>
          </a:prstGeom>
          <a:solidFill>
            <a:srgbClr val="FF0000"/>
          </a:solidFill>
          <a:ln w="9525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Trapèze 29">
            <a:extLst>
              <a:ext uri="{FF2B5EF4-FFF2-40B4-BE49-F238E27FC236}">
                <a16:creationId xmlns:a16="http://schemas.microsoft.com/office/drawing/2014/main" id="{71BC4CFB-8B93-7F4F-BC90-1265F16A4450}"/>
              </a:ext>
            </a:extLst>
          </p:cNvPr>
          <p:cNvSpPr/>
          <p:nvPr/>
        </p:nvSpPr>
        <p:spPr>
          <a:xfrm rot="16200000">
            <a:off x="2511575" y="2962273"/>
            <a:ext cx="250521" cy="539752"/>
          </a:xfrm>
          <a:prstGeom prst="trapezoid">
            <a:avLst/>
          </a:prstGeom>
          <a:solidFill>
            <a:srgbClr val="FF0000"/>
          </a:solidFill>
          <a:ln w="9525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Figure"/>
          <p:cNvSpPr/>
          <p:nvPr/>
        </p:nvSpPr>
        <p:spPr>
          <a:xfrm>
            <a:off x="1800225" y="2940050"/>
            <a:ext cx="588963" cy="5873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462" y="4342"/>
                </a:moveTo>
                <a:lnTo>
                  <a:pt x="9722" y="1887"/>
                </a:lnTo>
                <a:lnTo>
                  <a:pt x="8550" y="6382"/>
                </a:lnTo>
                <a:lnTo>
                  <a:pt x="4502" y="3625"/>
                </a:lnTo>
                <a:lnTo>
                  <a:pt x="5372" y="7817"/>
                </a:lnTo>
                <a:lnTo>
                  <a:pt x="1172" y="8270"/>
                </a:lnTo>
                <a:lnTo>
                  <a:pt x="3935" y="11592"/>
                </a:lnTo>
                <a:lnTo>
                  <a:pt x="0" y="12877"/>
                </a:lnTo>
                <a:lnTo>
                  <a:pt x="3330" y="15370"/>
                </a:lnTo>
                <a:lnTo>
                  <a:pt x="1285" y="17825"/>
                </a:lnTo>
                <a:lnTo>
                  <a:pt x="4805" y="18240"/>
                </a:lnTo>
                <a:lnTo>
                  <a:pt x="4917" y="21600"/>
                </a:lnTo>
                <a:lnTo>
                  <a:pt x="7527" y="18125"/>
                </a:lnTo>
                <a:lnTo>
                  <a:pt x="8700" y="19712"/>
                </a:lnTo>
                <a:lnTo>
                  <a:pt x="9872" y="17370"/>
                </a:lnTo>
                <a:lnTo>
                  <a:pt x="11612" y="18842"/>
                </a:lnTo>
                <a:lnTo>
                  <a:pt x="12180" y="15935"/>
                </a:lnTo>
                <a:lnTo>
                  <a:pt x="14942" y="17370"/>
                </a:lnTo>
                <a:lnTo>
                  <a:pt x="14640" y="14350"/>
                </a:lnTo>
                <a:lnTo>
                  <a:pt x="18877" y="15632"/>
                </a:lnTo>
                <a:lnTo>
                  <a:pt x="16380" y="12310"/>
                </a:lnTo>
                <a:lnTo>
                  <a:pt x="18270" y="11290"/>
                </a:lnTo>
                <a:lnTo>
                  <a:pt x="16985" y="9402"/>
                </a:lnTo>
                <a:lnTo>
                  <a:pt x="21600" y="6645"/>
                </a:lnTo>
                <a:lnTo>
                  <a:pt x="16380" y="6532"/>
                </a:lnTo>
                <a:lnTo>
                  <a:pt x="18007" y="3172"/>
                </a:lnTo>
                <a:lnTo>
                  <a:pt x="14525" y="5777"/>
                </a:lnTo>
                <a:lnTo>
                  <a:pt x="14790" y="0"/>
                </a:lnTo>
                <a:close/>
              </a:path>
            </a:pathLst>
          </a:custGeom>
          <a:solidFill>
            <a:srgbClr val="FFFB00"/>
          </a:solidFill>
          <a:ln w="12700">
            <a:solidFill>
              <a:srgbClr val="FFFB00"/>
            </a:solidFill>
            <a:miter lim="400000"/>
          </a:ln>
          <a:effectLst>
            <a:outerShdw blurRad="101600" dist="38100" dir="5400000" rotWithShape="0">
              <a:srgbClr val="929292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Electronics (PMT)"/>
          <p:cNvSpPr txBox="1">
            <a:spLocks noGrp="1"/>
          </p:cNvSpPr>
          <p:nvPr>
            <p:ph type="title"/>
          </p:nvPr>
        </p:nvSpPr>
        <p:spPr>
          <a:xfrm>
            <a:off x="894390" y="-85592"/>
            <a:ext cx="7313613" cy="14779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Various types of detectors used in different instruments</a:t>
            </a:r>
            <a:endParaRPr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360" y="1752608"/>
            <a:ext cx="3245547" cy="18786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6081" y="3631280"/>
            <a:ext cx="2759826" cy="2103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700" dirty="0"/>
              <a:t>https://hamamatsu.magnet.fsu.edu/articles/photomultipliers.html</a:t>
            </a:r>
            <a:endParaRPr kumimoji="0" lang="en-US" sz="7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99843" y="6552409"/>
            <a:ext cx="2876204" cy="2103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700" dirty="0"/>
              <a:t>https://commons.wikimedia.org/wiki/File:APD3_German-ru.svg</a:t>
            </a:r>
            <a:endParaRPr kumimoji="0" lang="en-US" sz="7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sym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752608"/>
            <a:ext cx="89439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PMT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301870" y="3841594"/>
            <a:ext cx="1297973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APD</a:t>
            </a:r>
          </a:p>
          <a:p>
            <a:pPr marL="40639" marR="40639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err="1"/>
              <a:t>siPM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5813" y="3841594"/>
            <a:ext cx="2702190" cy="274500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32BD933-CA9D-7E43-B739-E27EFEBE80FB}"/>
              </a:ext>
            </a:extLst>
          </p:cNvPr>
          <p:cNvSpPr txBox="1"/>
          <p:nvPr/>
        </p:nvSpPr>
        <p:spPr>
          <a:xfrm>
            <a:off x="800360" y="5957374"/>
            <a:ext cx="2688652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dirty="0" err="1">
                <a:hlinkClick r:id="rId4"/>
              </a:rPr>
              <a:t>Here</a:t>
            </a:r>
            <a:r>
              <a:rPr lang="fr-FR" sz="1600" dirty="0">
                <a:hlinkClick r:id="rId4"/>
              </a:rPr>
              <a:t> </a:t>
            </a:r>
            <a:r>
              <a:rPr lang="fr-FR" sz="1600" dirty="0" err="1">
                <a:hlinkClick r:id="rId4"/>
              </a:rPr>
              <a:t>is</a:t>
            </a:r>
            <a:r>
              <a:rPr lang="fr-FR" sz="1600" dirty="0">
                <a:hlinkClick r:id="rId4"/>
              </a:rPr>
              <a:t> a </a:t>
            </a:r>
            <a:r>
              <a:rPr lang="fr-FR" sz="1600" dirty="0" err="1">
                <a:hlinkClick r:id="rId4"/>
              </a:rPr>
              <a:t>review</a:t>
            </a:r>
            <a:r>
              <a:rPr lang="fr-FR" sz="1600" dirty="0">
                <a:hlinkClick r:id="rId4"/>
              </a:rPr>
              <a:t> of the main detectors </a:t>
            </a:r>
            <a:r>
              <a:rPr lang="fr-FR" sz="1600" dirty="0" err="1">
                <a:hlinkClick r:id="rId4"/>
              </a:rPr>
              <a:t>used</a:t>
            </a:r>
            <a:r>
              <a:rPr lang="fr-FR" sz="1600" dirty="0">
                <a:hlinkClick r:id="rId4"/>
              </a:rPr>
              <a:t> in flow</a:t>
            </a:r>
            <a:endParaRPr kumimoji="0" lang="fr-FR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622971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roupe"/>
          <p:cNvGrpSpPr/>
          <p:nvPr/>
        </p:nvGrpSpPr>
        <p:grpSpPr>
          <a:xfrm>
            <a:off x="1951733" y="2194561"/>
            <a:ext cx="5238945" cy="4202488"/>
            <a:chOff x="0" y="0"/>
            <a:chExt cx="4283075" cy="3805239"/>
          </a:xfrm>
        </p:grpSpPr>
        <p:sp>
          <p:nvSpPr>
            <p:cNvPr id="425" name="Ligne"/>
            <p:cNvSpPr/>
            <p:nvPr/>
          </p:nvSpPr>
          <p:spPr>
            <a:xfrm>
              <a:off x="2265362" y="3028122"/>
              <a:ext cx="1476376" cy="289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513" extrusionOk="0">
                  <a:moveTo>
                    <a:pt x="0" y="16892"/>
                  </a:moveTo>
                  <a:cubicBezTo>
                    <a:pt x="942" y="16466"/>
                    <a:pt x="1884" y="16040"/>
                    <a:pt x="3028" y="16040"/>
                  </a:cubicBezTo>
                  <a:cubicBezTo>
                    <a:pt x="4172" y="16040"/>
                    <a:pt x="5888" y="16750"/>
                    <a:pt x="6864" y="16892"/>
                  </a:cubicBezTo>
                  <a:cubicBezTo>
                    <a:pt x="7839" y="17034"/>
                    <a:pt x="8209" y="19308"/>
                    <a:pt x="8882" y="16892"/>
                  </a:cubicBezTo>
                  <a:cubicBezTo>
                    <a:pt x="9555" y="14477"/>
                    <a:pt x="10363" y="4955"/>
                    <a:pt x="10901" y="2398"/>
                  </a:cubicBezTo>
                  <a:cubicBezTo>
                    <a:pt x="11439" y="-160"/>
                    <a:pt x="11607" y="-1013"/>
                    <a:pt x="12112" y="1545"/>
                  </a:cubicBezTo>
                  <a:cubicBezTo>
                    <a:pt x="12617" y="4103"/>
                    <a:pt x="12987" y="14903"/>
                    <a:pt x="13929" y="17745"/>
                  </a:cubicBezTo>
                  <a:cubicBezTo>
                    <a:pt x="14871" y="20587"/>
                    <a:pt x="17764" y="18598"/>
                    <a:pt x="17764" y="18598"/>
                  </a:cubicBezTo>
                  <a:lnTo>
                    <a:pt x="20793" y="19450"/>
                  </a:lnTo>
                  <a:cubicBezTo>
                    <a:pt x="21432" y="19592"/>
                    <a:pt x="21600" y="19450"/>
                    <a:pt x="21600" y="19450"/>
                  </a:cubicBezTo>
                </a:path>
              </a:pathLst>
            </a:custGeom>
            <a:noFill/>
            <a:ln w="19050" cap="flat">
              <a:solidFill>
                <a:srgbClr val="9A1705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26" name="Ligne"/>
            <p:cNvSpPr/>
            <p:nvPr/>
          </p:nvSpPr>
          <p:spPr>
            <a:xfrm>
              <a:off x="2085974" y="12532"/>
              <a:ext cx="1698625" cy="925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30" extrusionOk="0">
                  <a:moveTo>
                    <a:pt x="0" y="18093"/>
                  </a:moveTo>
                  <a:cubicBezTo>
                    <a:pt x="1229" y="18810"/>
                    <a:pt x="2459" y="19527"/>
                    <a:pt x="3688" y="18093"/>
                  </a:cubicBezTo>
                  <a:cubicBezTo>
                    <a:pt x="4917" y="16659"/>
                    <a:pt x="6322" y="12269"/>
                    <a:pt x="7376" y="9488"/>
                  </a:cubicBezTo>
                  <a:cubicBezTo>
                    <a:pt x="8429" y="6706"/>
                    <a:pt x="9161" y="2708"/>
                    <a:pt x="10010" y="1404"/>
                  </a:cubicBezTo>
                  <a:cubicBezTo>
                    <a:pt x="10859" y="100"/>
                    <a:pt x="11444" y="-1073"/>
                    <a:pt x="12468" y="1665"/>
                  </a:cubicBezTo>
                  <a:cubicBezTo>
                    <a:pt x="13493" y="4403"/>
                    <a:pt x="14634" y="15138"/>
                    <a:pt x="16156" y="17832"/>
                  </a:cubicBezTo>
                  <a:cubicBezTo>
                    <a:pt x="17678" y="20527"/>
                    <a:pt x="21600" y="17832"/>
                    <a:pt x="21600" y="17832"/>
                  </a:cubicBezTo>
                </a:path>
              </a:pathLst>
            </a:custGeom>
            <a:noFill/>
            <a:ln w="38100" cap="flat">
              <a:solidFill>
                <a:srgbClr val="9A1705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27" name="Rectangle"/>
            <p:cNvSpPr/>
            <p:nvPr/>
          </p:nvSpPr>
          <p:spPr>
            <a:xfrm>
              <a:off x="0" y="323850"/>
              <a:ext cx="1408113" cy="22860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>
              <a:solidFill>
                <a:schemeClr val="accent1">
                  <a:lumMod val="75000"/>
                </a:schemeClr>
              </a:solidFill>
              <a:prstDash val="solid"/>
              <a:miter lim="400000"/>
            </a:ln>
            <a:effectLst>
              <a:outerShdw blurRad="101600" dist="38100" dir="5400000" rotWithShape="0">
                <a:srgbClr val="929292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28" name="Rectangle"/>
            <p:cNvSpPr/>
            <p:nvPr/>
          </p:nvSpPr>
          <p:spPr>
            <a:xfrm>
              <a:off x="0" y="2619375"/>
              <a:ext cx="1408113" cy="22860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>
              <a:solidFill>
                <a:schemeClr val="accent1">
                  <a:lumMod val="75000"/>
                </a:schemeClr>
              </a:solidFill>
              <a:prstDash val="solid"/>
              <a:miter lim="400000"/>
            </a:ln>
            <a:effectLst>
              <a:outerShdw blurRad="101600" dist="38100" dir="5400000" rotWithShape="0">
                <a:srgbClr val="929292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grpSp>
          <p:nvGrpSpPr>
            <p:cNvPr id="431" name="Groupe"/>
            <p:cNvGrpSpPr/>
            <p:nvPr/>
          </p:nvGrpSpPr>
          <p:grpSpPr>
            <a:xfrm>
              <a:off x="496887" y="236538"/>
              <a:ext cx="268289" cy="325438"/>
              <a:chOff x="0" y="0"/>
              <a:chExt cx="268287" cy="325437"/>
            </a:xfrm>
          </p:grpSpPr>
          <p:sp>
            <p:nvSpPr>
              <p:cNvPr id="429" name="Ovale"/>
              <p:cNvSpPr/>
              <p:nvPr/>
            </p:nvSpPr>
            <p:spPr>
              <a:xfrm>
                <a:off x="0" y="0"/>
                <a:ext cx="268288" cy="325438"/>
              </a:xfrm>
              <a:prstGeom prst="ellipse">
                <a:avLst/>
              </a:prstGeom>
              <a:solidFill>
                <a:srgbClr val="DBDDC2"/>
              </a:solidFill>
              <a:ln w="12700" cap="flat">
                <a:solidFill>
                  <a:srgbClr val="9A1502"/>
                </a:solidFill>
                <a:prstDash val="solid"/>
                <a:round/>
              </a:ln>
              <a:effectLst>
                <a:outerShdw blurRad="101600" dist="38100" dir="5400000" rotWithShape="0">
                  <a:srgbClr val="929292">
                    <a:alpha val="75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430" name="Ovale"/>
              <p:cNvSpPr/>
              <p:nvPr/>
            </p:nvSpPr>
            <p:spPr>
              <a:xfrm>
                <a:off x="90487" y="92075"/>
                <a:ext cx="133351" cy="179387"/>
              </a:xfrm>
              <a:prstGeom prst="ellipse">
                <a:avLst/>
              </a:prstGeom>
              <a:solidFill>
                <a:srgbClr val="320402"/>
              </a:solidFill>
              <a:ln w="12700" cap="flat">
                <a:solidFill>
                  <a:srgbClr val="9A1502"/>
                </a:solidFill>
                <a:prstDash val="solid"/>
                <a:round/>
              </a:ln>
              <a:effectLst>
                <a:outerShdw blurRad="101600" dist="38100" dir="5400000" rotWithShape="0">
                  <a:srgbClr val="929292">
                    <a:alpha val="75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434" name="Groupe"/>
            <p:cNvGrpSpPr/>
            <p:nvPr/>
          </p:nvGrpSpPr>
          <p:grpSpPr>
            <a:xfrm>
              <a:off x="2068513" y="0"/>
              <a:ext cx="1825624" cy="915990"/>
              <a:chOff x="0" y="0"/>
              <a:chExt cx="1825623" cy="915989"/>
            </a:xfrm>
          </p:grpSpPr>
          <p:sp>
            <p:nvSpPr>
              <p:cNvPr id="432" name="Ligne"/>
              <p:cNvSpPr/>
              <p:nvPr/>
            </p:nvSpPr>
            <p:spPr>
              <a:xfrm flipH="1">
                <a:off x="0" y="0"/>
                <a:ext cx="3175" cy="914401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433" name="Ligne"/>
              <p:cNvSpPr/>
              <p:nvPr/>
            </p:nvSpPr>
            <p:spPr>
              <a:xfrm>
                <a:off x="4760" y="914401"/>
                <a:ext cx="1820864" cy="1589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  <p:grpSp>
          <p:nvGrpSpPr>
            <p:cNvPr id="437" name="Groupe"/>
            <p:cNvGrpSpPr/>
            <p:nvPr/>
          </p:nvGrpSpPr>
          <p:grpSpPr>
            <a:xfrm>
              <a:off x="2068513" y="2384424"/>
              <a:ext cx="1825624" cy="915991"/>
              <a:chOff x="0" y="0"/>
              <a:chExt cx="1825623" cy="915989"/>
            </a:xfrm>
          </p:grpSpPr>
          <p:sp>
            <p:nvSpPr>
              <p:cNvPr id="435" name="Ligne"/>
              <p:cNvSpPr/>
              <p:nvPr/>
            </p:nvSpPr>
            <p:spPr>
              <a:xfrm flipH="1">
                <a:off x="0" y="0"/>
                <a:ext cx="3175" cy="914401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436" name="Ligne"/>
              <p:cNvSpPr/>
              <p:nvPr/>
            </p:nvSpPr>
            <p:spPr>
              <a:xfrm>
                <a:off x="4760" y="914401"/>
                <a:ext cx="1820864" cy="1589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  <p:sp>
          <p:nvSpPr>
            <p:cNvPr id="438" name="Time"/>
            <p:cNvSpPr txBox="1"/>
            <p:nvPr/>
          </p:nvSpPr>
          <p:spPr>
            <a:xfrm>
              <a:off x="3521075" y="3424239"/>
              <a:ext cx="762000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buClr>
                  <a:srgbClr val="000000"/>
                </a:buClr>
                <a:buFont typeface="Goudy Old Style"/>
                <a:defRPr sz="1800">
                  <a:latin typeface="+mn-lt"/>
                  <a:ea typeface="+mn-ea"/>
                  <a:cs typeface="+mn-cs"/>
                  <a:sym typeface="Goudy Old Style"/>
                </a:defRPr>
              </a:lvl1pPr>
            </a:lstStyle>
            <a:p>
              <a:r>
                <a:t>Time</a:t>
              </a:r>
            </a:p>
          </p:txBody>
        </p:sp>
        <p:sp>
          <p:nvSpPr>
            <p:cNvPr id="439" name="Signal intensity"/>
            <p:cNvSpPr txBox="1"/>
            <p:nvPr/>
          </p:nvSpPr>
          <p:spPr>
            <a:xfrm rot="16200000">
              <a:off x="812799" y="1290639"/>
              <a:ext cx="1739901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buClr>
                  <a:srgbClr val="000000"/>
                </a:buClr>
                <a:buFont typeface="Goudy Old Style"/>
                <a:defRPr sz="1800">
                  <a:latin typeface="+mn-lt"/>
                  <a:ea typeface="+mn-ea"/>
                  <a:cs typeface="+mn-cs"/>
                  <a:sym typeface="Goudy Old Style"/>
                </a:defRPr>
              </a:lvl1pPr>
            </a:lstStyle>
            <a:p>
              <a:r>
                <a:t>Signal intensity</a:t>
              </a:r>
            </a:p>
          </p:txBody>
        </p:sp>
        <p:sp>
          <p:nvSpPr>
            <p:cNvPr id="440" name="Ligne"/>
            <p:cNvSpPr/>
            <p:nvPr/>
          </p:nvSpPr>
          <p:spPr>
            <a:xfrm>
              <a:off x="2085973" y="3022601"/>
              <a:ext cx="1698625" cy="158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dash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1" name="Ligne"/>
            <p:cNvSpPr/>
            <p:nvPr/>
          </p:nvSpPr>
          <p:spPr>
            <a:xfrm>
              <a:off x="2085973" y="636588"/>
              <a:ext cx="1698625" cy="158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dash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2" name="Ovale"/>
            <p:cNvSpPr/>
            <p:nvPr/>
          </p:nvSpPr>
          <p:spPr>
            <a:xfrm>
              <a:off x="579437" y="2619375"/>
              <a:ext cx="139701" cy="182564"/>
            </a:xfrm>
            <a:prstGeom prst="ellipse">
              <a:avLst/>
            </a:prstGeom>
            <a:solidFill>
              <a:srgbClr val="000000"/>
            </a:solidFill>
            <a:ln w="12700" cap="flat">
              <a:solidFill>
                <a:srgbClr val="9A1502"/>
              </a:solidFill>
              <a:prstDash val="solid"/>
              <a:round/>
            </a:ln>
            <a:effectLst>
              <a:outerShdw blurRad="101600" dist="38100" dir="5400000" rotWithShape="0">
                <a:srgbClr val="929292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444" name="Threshold"/>
          <p:cNvSpPr txBox="1">
            <a:spLocks noGrp="1"/>
          </p:cNvSpPr>
          <p:nvPr>
            <p:ph type="title"/>
          </p:nvPr>
        </p:nvSpPr>
        <p:spPr>
          <a:xfrm>
            <a:off x="914400" y="274637"/>
            <a:ext cx="7313613" cy="1325563"/>
          </a:xfrm>
          <a:prstGeom prst="rect">
            <a:avLst/>
          </a:prstGeom>
        </p:spPr>
        <p:txBody>
          <a:bodyPr/>
          <a:lstStyle/>
          <a:p>
            <a:r>
              <a:t>Threshold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4" name="Groupe"/>
          <p:cNvGrpSpPr/>
          <p:nvPr/>
        </p:nvGrpSpPr>
        <p:grpSpPr>
          <a:xfrm>
            <a:off x="2429668" y="1645134"/>
            <a:ext cx="4283075" cy="4719640"/>
            <a:chOff x="0" y="0"/>
            <a:chExt cx="4283075" cy="4719639"/>
          </a:xfrm>
        </p:grpSpPr>
        <p:sp>
          <p:nvSpPr>
            <p:cNvPr id="447" name="Ligne"/>
            <p:cNvSpPr/>
            <p:nvPr/>
          </p:nvSpPr>
          <p:spPr>
            <a:xfrm>
              <a:off x="2085974" y="3312943"/>
              <a:ext cx="1698625" cy="925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30" extrusionOk="0">
                  <a:moveTo>
                    <a:pt x="0" y="18093"/>
                  </a:moveTo>
                  <a:cubicBezTo>
                    <a:pt x="1229" y="18810"/>
                    <a:pt x="2459" y="19527"/>
                    <a:pt x="3688" y="18093"/>
                  </a:cubicBezTo>
                  <a:cubicBezTo>
                    <a:pt x="4917" y="16659"/>
                    <a:pt x="6322" y="12269"/>
                    <a:pt x="7376" y="9488"/>
                  </a:cubicBezTo>
                  <a:cubicBezTo>
                    <a:pt x="8429" y="6706"/>
                    <a:pt x="9161" y="2708"/>
                    <a:pt x="10010" y="1404"/>
                  </a:cubicBezTo>
                  <a:cubicBezTo>
                    <a:pt x="10859" y="100"/>
                    <a:pt x="11444" y="-1073"/>
                    <a:pt x="12468" y="1665"/>
                  </a:cubicBezTo>
                  <a:cubicBezTo>
                    <a:pt x="13493" y="4403"/>
                    <a:pt x="14634" y="15138"/>
                    <a:pt x="16156" y="17832"/>
                  </a:cubicBezTo>
                  <a:cubicBezTo>
                    <a:pt x="17678" y="20527"/>
                    <a:pt x="21600" y="17832"/>
                    <a:pt x="21600" y="17832"/>
                  </a:cubicBezTo>
                </a:path>
              </a:pathLst>
            </a:custGeom>
            <a:noFill/>
            <a:ln w="38100" cap="flat">
              <a:solidFill>
                <a:srgbClr val="9A1705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48" name="Ligne"/>
            <p:cNvSpPr/>
            <p:nvPr/>
          </p:nvSpPr>
          <p:spPr>
            <a:xfrm>
              <a:off x="2098673" y="1569098"/>
              <a:ext cx="801689" cy="898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17" extrusionOk="0">
                  <a:moveTo>
                    <a:pt x="0" y="19537"/>
                  </a:moveTo>
                  <a:cubicBezTo>
                    <a:pt x="3041" y="20081"/>
                    <a:pt x="6083" y="20626"/>
                    <a:pt x="8566" y="19252"/>
                  </a:cubicBezTo>
                  <a:cubicBezTo>
                    <a:pt x="11048" y="17879"/>
                    <a:pt x="13034" y="14373"/>
                    <a:pt x="14897" y="11294"/>
                  </a:cubicBezTo>
                  <a:cubicBezTo>
                    <a:pt x="16759" y="8215"/>
                    <a:pt x="18621" y="2531"/>
                    <a:pt x="19738" y="779"/>
                  </a:cubicBezTo>
                  <a:cubicBezTo>
                    <a:pt x="20855" y="-974"/>
                    <a:pt x="21600" y="779"/>
                    <a:pt x="21600" y="779"/>
                  </a:cubicBezTo>
                </a:path>
              </a:pathLst>
            </a:custGeom>
            <a:noFill/>
            <a:ln w="38100" cap="flat">
              <a:solidFill>
                <a:srgbClr val="9A1705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49" name="Rectangle"/>
            <p:cNvSpPr/>
            <p:nvPr/>
          </p:nvSpPr>
          <p:spPr>
            <a:xfrm>
              <a:off x="0" y="409576"/>
              <a:ext cx="1408113" cy="22860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>
              <a:solidFill>
                <a:schemeClr val="accent1">
                  <a:lumMod val="75000"/>
                </a:schemeClr>
              </a:solidFill>
              <a:prstDash val="solid"/>
              <a:miter lim="400000"/>
            </a:ln>
            <a:effectLst>
              <a:outerShdw blurRad="101600" dist="38100" dir="5400000" rotWithShape="0">
                <a:srgbClr val="929292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50" name="Rectangle"/>
            <p:cNvSpPr/>
            <p:nvPr/>
          </p:nvSpPr>
          <p:spPr>
            <a:xfrm>
              <a:off x="0" y="1933575"/>
              <a:ext cx="1408113" cy="22860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>
              <a:solidFill>
                <a:schemeClr val="accent1">
                  <a:lumMod val="75000"/>
                </a:schemeClr>
              </a:solidFill>
              <a:prstDash val="solid"/>
              <a:miter lim="400000"/>
            </a:ln>
            <a:effectLst>
              <a:outerShdw blurRad="101600" dist="38100" dir="5400000" rotWithShape="0">
                <a:srgbClr val="929292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51" name="Rectangle"/>
            <p:cNvSpPr/>
            <p:nvPr/>
          </p:nvSpPr>
          <p:spPr>
            <a:xfrm>
              <a:off x="0" y="3533775"/>
              <a:ext cx="1408113" cy="22860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>
              <a:solidFill>
                <a:schemeClr val="accent1">
                  <a:lumMod val="75000"/>
                </a:schemeClr>
              </a:solidFill>
              <a:prstDash val="solid"/>
              <a:miter lim="400000"/>
            </a:ln>
            <a:effectLst>
              <a:outerShdw blurRad="101600" dist="38100" dir="5400000" rotWithShape="0">
                <a:srgbClr val="929292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grpSp>
          <p:nvGrpSpPr>
            <p:cNvPr id="454" name="Groupe"/>
            <p:cNvGrpSpPr/>
            <p:nvPr/>
          </p:nvGrpSpPr>
          <p:grpSpPr>
            <a:xfrm>
              <a:off x="496887" y="160339"/>
              <a:ext cx="268289" cy="325439"/>
              <a:chOff x="0" y="0"/>
              <a:chExt cx="268287" cy="325437"/>
            </a:xfrm>
          </p:grpSpPr>
          <p:sp>
            <p:nvSpPr>
              <p:cNvPr id="452" name="Ovale"/>
              <p:cNvSpPr/>
              <p:nvPr/>
            </p:nvSpPr>
            <p:spPr>
              <a:xfrm>
                <a:off x="0" y="0"/>
                <a:ext cx="268288" cy="325438"/>
              </a:xfrm>
              <a:prstGeom prst="ellipse">
                <a:avLst/>
              </a:prstGeom>
              <a:solidFill>
                <a:srgbClr val="DBDDC2"/>
              </a:solidFill>
              <a:ln w="12700" cap="flat">
                <a:solidFill>
                  <a:srgbClr val="9A1502"/>
                </a:solidFill>
                <a:prstDash val="solid"/>
                <a:round/>
              </a:ln>
              <a:effectLst>
                <a:outerShdw blurRad="101600" dist="38100" dir="5400000" rotWithShape="0">
                  <a:srgbClr val="929292">
                    <a:alpha val="75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453" name="Ovale"/>
              <p:cNvSpPr/>
              <p:nvPr/>
            </p:nvSpPr>
            <p:spPr>
              <a:xfrm>
                <a:off x="90487" y="92075"/>
                <a:ext cx="133351" cy="179388"/>
              </a:xfrm>
              <a:prstGeom prst="ellipse">
                <a:avLst/>
              </a:prstGeom>
              <a:solidFill>
                <a:srgbClr val="320402"/>
              </a:solidFill>
              <a:ln w="12700" cap="flat">
                <a:solidFill>
                  <a:srgbClr val="9A1502"/>
                </a:solidFill>
                <a:prstDash val="solid"/>
                <a:round/>
              </a:ln>
              <a:effectLst>
                <a:outerShdw blurRad="101600" dist="38100" dir="5400000" rotWithShape="0">
                  <a:srgbClr val="929292">
                    <a:alpha val="75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457" name="Groupe"/>
            <p:cNvGrpSpPr/>
            <p:nvPr/>
          </p:nvGrpSpPr>
          <p:grpSpPr>
            <a:xfrm>
              <a:off x="496887" y="1857375"/>
              <a:ext cx="268289" cy="325440"/>
              <a:chOff x="0" y="0"/>
              <a:chExt cx="268287" cy="325438"/>
            </a:xfrm>
          </p:grpSpPr>
          <p:sp>
            <p:nvSpPr>
              <p:cNvPr id="455" name="Ovale"/>
              <p:cNvSpPr/>
              <p:nvPr/>
            </p:nvSpPr>
            <p:spPr>
              <a:xfrm>
                <a:off x="0" y="0"/>
                <a:ext cx="268288" cy="325439"/>
              </a:xfrm>
              <a:prstGeom prst="ellipse">
                <a:avLst/>
              </a:prstGeom>
              <a:solidFill>
                <a:srgbClr val="DBDDC2"/>
              </a:solidFill>
              <a:ln w="12700" cap="flat">
                <a:solidFill>
                  <a:srgbClr val="9A1502"/>
                </a:solidFill>
                <a:prstDash val="solid"/>
                <a:round/>
              </a:ln>
              <a:effectLst>
                <a:outerShdw blurRad="101600" dist="38100" dir="5400000" rotWithShape="0">
                  <a:srgbClr val="929292">
                    <a:alpha val="75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456" name="Ovale"/>
              <p:cNvSpPr/>
              <p:nvPr/>
            </p:nvSpPr>
            <p:spPr>
              <a:xfrm>
                <a:off x="90487" y="92075"/>
                <a:ext cx="133351" cy="179389"/>
              </a:xfrm>
              <a:prstGeom prst="ellipse">
                <a:avLst/>
              </a:prstGeom>
              <a:solidFill>
                <a:srgbClr val="320402"/>
              </a:solidFill>
              <a:ln w="12700" cap="flat">
                <a:solidFill>
                  <a:srgbClr val="9A1502"/>
                </a:solidFill>
                <a:prstDash val="solid"/>
                <a:round/>
              </a:ln>
              <a:effectLst>
                <a:outerShdw blurRad="101600" dist="38100" dir="5400000" rotWithShape="0">
                  <a:srgbClr val="929292">
                    <a:alpha val="75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460" name="Groupe"/>
            <p:cNvGrpSpPr/>
            <p:nvPr/>
          </p:nvGrpSpPr>
          <p:grpSpPr>
            <a:xfrm>
              <a:off x="496887" y="3665539"/>
              <a:ext cx="268289" cy="325439"/>
              <a:chOff x="0" y="0"/>
              <a:chExt cx="268287" cy="325437"/>
            </a:xfrm>
          </p:grpSpPr>
          <p:sp>
            <p:nvSpPr>
              <p:cNvPr id="458" name="Ovale"/>
              <p:cNvSpPr/>
              <p:nvPr/>
            </p:nvSpPr>
            <p:spPr>
              <a:xfrm>
                <a:off x="0" y="0"/>
                <a:ext cx="268288" cy="325438"/>
              </a:xfrm>
              <a:prstGeom prst="ellipse">
                <a:avLst/>
              </a:prstGeom>
              <a:solidFill>
                <a:srgbClr val="DBDDC2"/>
              </a:solidFill>
              <a:ln w="12700" cap="flat">
                <a:solidFill>
                  <a:srgbClr val="9A1502"/>
                </a:solidFill>
                <a:prstDash val="solid"/>
                <a:round/>
              </a:ln>
              <a:effectLst>
                <a:outerShdw blurRad="101600" dist="38100" dir="5400000" rotWithShape="0">
                  <a:srgbClr val="929292">
                    <a:alpha val="75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459" name="Ovale"/>
              <p:cNvSpPr/>
              <p:nvPr/>
            </p:nvSpPr>
            <p:spPr>
              <a:xfrm>
                <a:off x="90487" y="92075"/>
                <a:ext cx="133351" cy="179388"/>
              </a:xfrm>
              <a:prstGeom prst="ellipse">
                <a:avLst/>
              </a:prstGeom>
              <a:solidFill>
                <a:srgbClr val="320402"/>
              </a:solidFill>
              <a:ln w="12700" cap="flat">
                <a:solidFill>
                  <a:srgbClr val="9A1502"/>
                </a:solidFill>
                <a:prstDash val="solid"/>
                <a:round/>
              </a:ln>
              <a:effectLst>
                <a:outerShdw blurRad="101600" dist="38100" dir="5400000" rotWithShape="0">
                  <a:srgbClr val="929292">
                    <a:alpha val="75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461" name="Ligne"/>
            <p:cNvSpPr/>
            <p:nvPr/>
          </p:nvSpPr>
          <p:spPr>
            <a:xfrm>
              <a:off x="2074862" y="485775"/>
              <a:ext cx="658813" cy="428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808" y="20300"/>
                    <a:pt x="7615" y="19000"/>
                    <a:pt x="10800" y="16800"/>
                  </a:cubicBezTo>
                  <a:cubicBezTo>
                    <a:pt x="13985" y="14600"/>
                    <a:pt x="17308" y="11200"/>
                    <a:pt x="19108" y="8400"/>
                  </a:cubicBezTo>
                  <a:cubicBezTo>
                    <a:pt x="20908" y="5600"/>
                    <a:pt x="21600" y="0"/>
                    <a:pt x="21600" y="0"/>
                  </a:cubicBezTo>
                </a:path>
              </a:pathLst>
            </a:custGeom>
            <a:noFill/>
            <a:ln w="50800" cap="flat">
              <a:solidFill>
                <a:srgbClr val="9A1705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grpSp>
          <p:nvGrpSpPr>
            <p:cNvPr id="464" name="Groupe"/>
            <p:cNvGrpSpPr/>
            <p:nvPr/>
          </p:nvGrpSpPr>
          <p:grpSpPr>
            <a:xfrm>
              <a:off x="2068513" y="0"/>
              <a:ext cx="1825624" cy="915990"/>
              <a:chOff x="0" y="0"/>
              <a:chExt cx="1825623" cy="915989"/>
            </a:xfrm>
          </p:grpSpPr>
          <p:sp>
            <p:nvSpPr>
              <p:cNvPr id="462" name="Ligne"/>
              <p:cNvSpPr/>
              <p:nvPr/>
            </p:nvSpPr>
            <p:spPr>
              <a:xfrm flipH="1">
                <a:off x="0" y="0"/>
                <a:ext cx="3175" cy="914401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463" name="Ligne"/>
              <p:cNvSpPr/>
              <p:nvPr/>
            </p:nvSpPr>
            <p:spPr>
              <a:xfrm>
                <a:off x="4760" y="914401"/>
                <a:ext cx="1820864" cy="1589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  <p:grpSp>
          <p:nvGrpSpPr>
            <p:cNvPr id="467" name="Groupe"/>
            <p:cNvGrpSpPr/>
            <p:nvPr/>
          </p:nvGrpSpPr>
          <p:grpSpPr>
            <a:xfrm>
              <a:off x="2360611" y="638176"/>
              <a:ext cx="374651" cy="278607"/>
              <a:chOff x="0" y="0"/>
              <a:chExt cx="374650" cy="278605"/>
            </a:xfrm>
          </p:grpSpPr>
          <p:sp>
            <p:nvSpPr>
              <p:cNvPr id="465" name="Ligne"/>
              <p:cNvSpPr/>
              <p:nvPr/>
            </p:nvSpPr>
            <p:spPr>
              <a:xfrm flipV="1">
                <a:off x="794" y="792"/>
                <a:ext cx="1589" cy="277814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466" name="Ligne"/>
              <p:cNvSpPr/>
              <p:nvPr/>
            </p:nvSpPr>
            <p:spPr>
              <a:xfrm>
                <a:off x="0" y="0"/>
                <a:ext cx="374650" cy="1588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  <p:grpSp>
          <p:nvGrpSpPr>
            <p:cNvPr id="470" name="Groupe"/>
            <p:cNvGrpSpPr/>
            <p:nvPr/>
          </p:nvGrpSpPr>
          <p:grpSpPr>
            <a:xfrm>
              <a:off x="2068513" y="1552574"/>
              <a:ext cx="1825624" cy="915990"/>
              <a:chOff x="0" y="0"/>
              <a:chExt cx="1825623" cy="915989"/>
            </a:xfrm>
          </p:grpSpPr>
          <p:sp>
            <p:nvSpPr>
              <p:cNvPr id="468" name="Ligne"/>
              <p:cNvSpPr/>
              <p:nvPr/>
            </p:nvSpPr>
            <p:spPr>
              <a:xfrm flipH="1">
                <a:off x="0" y="0"/>
                <a:ext cx="3175" cy="914401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469" name="Ligne"/>
              <p:cNvSpPr/>
              <p:nvPr/>
            </p:nvSpPr>
            <p:spPr>
              <a:xfrm>
                <a:off x="4760" y="914401"/>
                <a:ext cx="1820864" cy="1589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  <p:grpSp>
          <p:nvGrpSpPr>
            <p:cNvPr id="473" name="Groupe"/>
            <p:cNvGrpSpPr/>
            <p:nvPr/>
          </p:nvGrpSpPr>
          <p:grpSpPr>
            <a:xfrm>
              <a:off x="2068513" y="3298825"/>
              <a:ext cx="1825624" cy="915990"/>
              <a:chOff x="0" y="0"/>
              <a:chExt cx="1825623" cy="915989"/>
            </a:xfrm>
          </p:grpSpPr>
          <p:sp>
            <p:nvSpPr>
              <p:cNvPr id="471" name="Ligne"/>
              <p:cNvSpPr/>
              <p:nvPr/>
            </p:nvSpPr>
            <p:spPr>
              <a:xfrm flipH="1">
                <a:off x="0" y="0"/>
                <a:ext cx="3175" cy="914401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472" name="Ligne"/>
              <p:cNvSpPr/>
              <p:nvPr/>
            </p:nvSpPr>
            <p:spPr>
              <a:xfrm>
                <a:off x="4760" y="914401"/>
                <a:ext cx="1820864" cy="1589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  <p:grpSp>
          <p:nvGrpSpPr>
            <p:cNvPr id="476" name="Groupe"/>
            <p:cNvGrpSpPr/>
            <p:nvPr/>
          </p:nvGrpSpPr>
          <p:grpSpPr>
            <a:xfrm>
              <a:off x="2355850" y="2236789"/>
              <a:ext cx="544513" cy="230188"/>
              <a:chOff x="0" y="0"/>
              <a:chExt cx="544512" cy="230187"/>
            </a:xfrm>
          </p:grpSpPr>
          <p:sp>
            <p:nvSpPr>
              <p:cNvPr id="474" name="Ligne"/>
              <p:cNvSpPr/>
              <p:nvPr/>
            </p:nvSpPr>
            <p:spPr>
              <a:xfrm flipV="1">
                <a:off x="4762" y="0"/>
                <a:ext cx="1588" cy="230188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475" name="Ligne"/>
              <p:cNvSpPr/>
              <p:nvPr/>
            </p:nvSpPr>
            <p:spPr>
              <a:xfrm>
                <a:off x="0" y="0"/>
                <a:ext cx="544513" cy="1587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  <p:grpSp>
          <p:nvGrpSpPr>
            <p:cNvPr id="481" name="Groupe"/>
            <p:cNvGrpSpPr/>
            <p:nvPr/>
          </p:nvGrpSpPr>
          <p:grpSpPr>
            <a:xfrm>
              <a:off x="2365374" y="3886200"/>
              <a:ext cx="1427166" cy="328614"/>
              <a:chOff x="0" y="0"/>
              <a:chExt cx="1427164" cy="328613"/>
            </a:xfrm>
          </p:grpSpPr>
          <p:grpSp>
            <p:nvGrpSpPr>
              <p:cNvPr id="479" name="Groupe"/>
              <p:cNvGrpSpPr/>
              <p:nvPr/>
            </p:nvGrpSpPr>
            <p:grpSpPr>
              <a:xfrm>
                <a:off x="0" y="0"/>
                <a:ext cx="1420815" cy="328614"/>
                <a:chOff x="0" y="0"/>
                <a:chExt cx="1420814" cy="328613"/>
              </a:xfrm>
            </p:grpSpPr>
            <p:sp>
              <p:nvSpPr>
                <p:cNvPr id="477" name="Ligne"/>
                <p:cNvSpPr/>
                <p:nvPr/>
              </p:nvSpPr>
              <p:spPr>
                <a:xfrm flipV="1">
                  <a:off x="4760" y="1"/>
                  <a:ext cx="3176" cy="328613"/>
                </a:xfrm>
                <a:prstGeom prst="line">
                  <a:avLst/>
                </a:prstGeom>
                <a:noFill/>
                <a:ln w="1905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marL="0" marR="0"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478" name="Ligne"/>
                <p:cNvSpPr/>
                <p:nvPr/>
              </p:nvSpPr>
              <p:spPr>
                <a:xfrm>
                  <a:off x="0" y="0"/>
                  <a:ext cx="1420815" cy="1588"/>
                </a:xfrm>
                <a:prstGeom prst="line">
                  <a:avLst/>
                </a:prstGeom>
                <a:noFill/>
                <a:ln w="1905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marL="0" marR="0"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</p:grpSp>
          <p:sp>
            <p:nvSpPr>
              <p:cNvPr id="480" name="Ligne"/>
              <p:cNvSpPr/>
              <p:nvPr/>
            </p:nvSpPr>
            <p:spPr>
              <a:xfrm flipH="1">
                <a:off x="1417639" y="1589"/>
                <a:ext cx="9526" cy="293687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  <p:sp>
          <p:nvSpPr>
            <p:cNvPr id="482" name="Time"/>
            <p:cNvSpPr txBox="1"/>
            <p:nvPr/>
          </p:nvSpPr>
          <p:spPr>
            <a:xfrm>
              <a:off x="3521075" y="4338639"/>
              <a:ext cx="762000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buClr>
                  <a:srgbClr val="000000"/>
                </a:buClr>
                <a:buFont typeface="Goudy Old Style"/>
                <a:defRPr sz="1800">
                  <a:latin typeface="+mn-lt"/>
                  <a:ea typeface="+mn-ea"/>
                  <a:cs typeface="+mn-cs"/>
                  <a:sym typeface="Goudy Old Style"/>
                </a:defRPr>
              </a:lvl1pPr>
            </a:lstStyle>
            <a:p>
              <a:r>
                <a:t>Time</a:t>
              </a:r>
            </a:p>
          </p:txBody>
        </p:sp>
        <p:sp>
          <p:nvSpPr>
            <p:cNvPr id="483" name="Signal intensity"/>
            <p:cNvSpPr txBox="1"/>
            <p:nvPr/>
          </p:nvSpPr>
          <p:spPr>
            <a:xfrm rot="16200000">
              <a:off x="812799" y="2205038"/>
              <a:ext cx="1739901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buClr>
                  <a:srgbClr val="000000"/>
                </a:buClr>
                <a:buFont typeface="Goudy Old Style"/>
                <a:defRPr sz="1800">
                  <a:latin typeface="+mn-lt"/>
                  <a:ea typeface="+mn-ea"/>
                  <a:cs typeface="+mn-cs"/>
                  <a:sym typeface="Goudy Old Style"/>
                </a:defRPr>
              </a:lvl1pPr>
            </a:lstStyle>
            <a:p>
              <a:r>
                <a:t>Signal intensity</a:t>
              </a:r>
            </a:p>
          </p:txBody>
        </p:sp>
      </p:grpSp>
      <p:sp>
        <p:nvSpPr>
          <p:cNvPr id="485" name="The Voltage Pulse"/>
          <p:cNvSpPr txBox="1">
            <a:spLocks noGrp="1"/>
          </p:cNvSpPr>
          <p:nvPr>
            <p:ph type="title"/>
          </p:nvPr>
        </p:nvSpPr>
        <p:spPr>
          <a:xfrm>
            <a:off x="914400" y="457200"/>
            <a:ext cx="7313613" cy="960438"/>
          </a:xfrm>
          <a:prstGeom prst="rect">
            <a:avLst/>
          </a:prstGeom>
        </p:spPr>
        <p:txBody>
          <a:bodyPr/>
          <a:lstStyle/>
          <a:p>
            <a:r>
              <a:t>The Voltage Pulse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Measurement of the pulse"/>
          <p:cNvSpPr txBox="1">
            <a:spLocks noGrp="1"/>
          </p:cNvSpPr>
          <p:nvPr>
            <p:ph type="title"/>
          </p:nvPr>
        </p:nvSpPr>
        <p:spPr>
          <a:xfrm>
            <a:off x="914400" y="0"/>
            <a:ext cx="7313613" cy="1477963"/>
          </a:xfrm>
          <a:prstGeom prst="rect">
            <a:avLst/>
          </a:prstGeom>
        </p:spPr>
        <p:txBody>
          <a:bodyPr/>
          <a:lstStyle/>
          <a:p>
            <a:r>
              <a:t>Measurement of the pulse</a:t>
            </a:r>
          </a:p>
        </p:txBody>
      </p: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2979DE7A-2B70-7344-8277-13B62659717B}"/>
              </a:ext>
            </a:extLst>
          </p:cNvPr>
          <p:cNvGrpSpPr/>
          <p:nvPr/>
        </p:nvGrpSpPr>
        <p:grpSpPr>
          <a:xfrm>
            <a:off x="1184988" y="1757660"/>
            <a:ext cx="6772436" cy="4021019"/>
            <a:chOff x="3570123" y="2202702"/>
            <a:chExt cx="8004794" cy="4429744"/>
          </a:xfrm>
        </p:grpSpPr>
        <p:sp>
          <p:nvSpPr>
            <p:cNvPr id="42" name="Freeform 3">
              <a:extLst>
                <a:ext uri="{FF2B5EF4-FFF2-40B4-BE49-F238E27FC236}">
                  <a16:creationId xmlns:a16="http://schemas.microsoft.com/office/drawing/2014/main" id="{CE3F8C27-289A-034D-91AB-1D24C6CAD8D9}"/>
                </a:ext>
              </a:extLst>
            </p:cNvPr>
            <p:cNvSpPr/>
            <p:nvPr/>
          </p:nvSpPr>
          <p:spPr>
            <a:xfrm>
              <a:off x="3949415" y="2798331"/>
              <a:ext cx="2795967" cy="1150937"/>
            </a:xfrm>
            <a:custGeom>
              <a:avLst/>
              <a:gdLst>
                <a:gd name="connsiteX0" fmla="*/ 0 w 2187018"/>
                <a:gd name="connsiteY0" fmla="*/ 659918 h 659918"/>
                <a:gd name="connsiteX1" fmla="*/ 697583 w 2187018"/>
                <a:gd name="connsiteY1" fmla="*/ 490236 h 659918"/>
                <a:gd name="connsiteX2" fmla="*/ 942680 w 2187018"/>
                <a:gd name="connsiteY2" fmla="*/ 42 h 659918"/>
                <a:gd name="connsiteX3" fmla="*/ 1423447 w 2187018"/>
                <a:gd name="connsiteY3" fmla="*/ 518516 h 659918"/>
                <a:gd name="connsiteX4" fmla="*/ 2187018 w 2187018"/>
                <a:gd name="connsiteY4" fmla="*/ 537370 h 659918"/>
                <a:gd name="connsiteX0" fmla="*/ 0 w 2187018"/>
                <a:gd name="connsiteY0" fmla="*/ 660522 h 660522"/>
                <a:gd name="connsiteX1" fmla="*/ 697583 w 2187018"/>
                <a:gd name="connsiteY1" fmla="*/ 490840 h 660522"/>
                <a:gd name="connsiteX2" fmla="*/ 942680 w 2187018"/>
                <a:gd name="connsiteY2" fmla="*/ 646 h 660522"/>
                <a:gd name="connsiteX3" fmla="*/ 1329179 w 2187018"/>
                <a:gd name="connsiteY3" fmla="*/ 603962 h 660522"/>
                <a:gd name="connsiteX4" fmla="*/ 2187018 w 2187018"/>
                <a:gd name="connsiteY4" fmla="*/ 537974 h 660522"/>
                <a:gd name="connsiteX0" fmla="*/ 0 w 2187018"/>
                <a:gd name="connsiteY0" fmla="*/ 659892 h 659892"/>
                <a:gd name="connsiteX1" fmla="*/ 631595 w 2187018"/>
                <a:gd name="connsiteY1" fmla="*/ 584479 h 659892"/>
                <a:gd name="connsiteX2" fmla="*/ 942680 w 2187018"/>
                <a:gd name="connsiteY2" fmla="*/ 16 h 659892"/>
                <a:gd name="connsiteX3" fmla="*/ 1329179 w 2187018"/>
                <a:gd name="connsiteY3" fmla="*/ 603332 h 659892"/>
                <a:gd name="connsiteX4" fmla="*/ 2187018 w 2187018"/>
                <a:gd name="connsiteY4" fmla="*/ 537344 h 659892"/>
                <a:gd name="connsiteX0" fmla="*/ 0 w 1885360"/>
                <a:gd name="connsiteY0" fmla="*/ 659892 h 659892"/>
                <a:gd name="connsiteX1" fmla="*/ 631595 w 1885360"/>
                <a:gd name="connsiteY1" fmla="*/ 584479 h 659892"/>
                <a:gd name="connsiteX2" fmla="*/ 942680 w 1885360"/>
                <a:gd name="connsiteY2" fmla="*/ 16 h 659892"/>
                <a:gd name="connsiteX3" fmla="*/ 1329179 w 1885360"/>
                <a:gd name="connsiteY3" fmla="*/ 603332 h 659892"/>
                <a:gd name="connsiteX4" fmla="*/ 1885360 w 1885360"/>
                <a:gd name="connsiteY4" fmla="*/ 622185 h 659892"/>
                <a:gd name="connsiteX0" fmla="*/ 0 w 1885360"/>
                <a:gd name="connsiteY0" fmla="*/ 659892 h 663704"/>
                <a:gd name="connsiteX1" fmla="*/ 631595 w 1885360"/>
                <a:gd name="connsiteY1" fmla="*/ 584479 h 663704"/>
                <a:gd name="connsiteX2" fmla="*/ 942680 w 1885360"/>
                <a:gd name="connsiteY2" fmla="*/ 16 h 663704"/>
                <a:gd name="connsiteX3" fmla="*/ 1329179 w 1885360"/>
                <a:gd name="connsiteY3" fmla="*/ 603332 h 663704"/>
                <a:gd name="connsiteX4" fmla="*/ 1885360 w 1885360"/>
                <a:gd name="connsiteY4" fmla="*/ 622185 h 663704"/>
                <a:gd name="connsiteX0" fmla="*/ 0 w 1885360"/>
                <a:gd name="connsiteY0" fmla="*/ 659880 h 663692"/>
                <a:gd name="connsiteX1" fmla="*/ 509046 w 1885360"/>
                <a:gd name="connsiteY1" fmla="*/ 593894 h 663692"/>
                <a:gd name="connsiteX2" fmla="*/ 942680 w 1885360"/>
                <a:gd name="connsiteY2" fmla="*/ 4 h 663692"/>
                <a:gd name="connsiteX3" fmla="*/ 1329179 w 1885360"/>
                <a:gd name="connsiteY3" fmla="*/ 603320 h 663692"/>
                <a:gd name="connsiteX4" fmla="*/ 1885360 w 1885360"/>
                <a:gd name="connsiteY4" fmla="*/ 622173 h 663692"/>
                <a:gd name="connsiteX0" fmla="*/ 0 w 1885360"/>
                <a:gd name="connsiteY0" fmla="*/ 659876 h 659876"/>
                <a:gd name="connsiteX1" fmla="*/ 509046 w 1885360"/>
                <a:gd name="connsiteY1" fmla="*/ 593890 h 659876"/>
                <a:gd name="connsiteX2" fmla="*/ 942680 w 1885360"/>
                <a:gd name="connsiteY2" fmla="*/ 0 h 659876"/>
                <a:gd name="connsiteX3" fmla="*/ 1385740 w 1885360"/>
                <a:gd name="connsiteY3" fmla="*/ 593890 h 659876"/>
                <a:gd name="connsiteX4" fmla="*/ 1885360 w 1885360"/>
                <a:gd name="connsiteY4" fmla="*/ 622169 h 659876"/>
                <a:gd name="connsiteX0" fmla="*/ 0 w 1885360"/>
                <a:gd name="connsiteY0" fmla="*/ 659876 h 659876"/>
                <a:gd name="connsiteX1" fmla="*/ 509046 w 1885360"/>
                <a:gd name="connsiteY1" fmla="*/ 593890 h 659876"/>
                <a:gd name="connsiteX2" fmla="*/ 942680 w 1885360"/>
                <a:gd name="connsiteY2" fmla="*/ 0 h 659876"/>
                <a:gd name="connsiteX3" fmla="*/ 1385740 w 1885360"/>
                <a:gd name="connsiteY3" fmla="*/ 593890 h 659876"/>
                <a:gd name="connsiteX4" fmla="*/ 1885360 w 1885360"/>
                <a:gd name="connsiteY4" fmla="*/ 622169 h 659876"/>
                <a:gd name="connsiteX0" fmla="*/ 0 w 1875933"/>
                <a:gd name="connsiteY0" fmla="*/ 659876 h 665372"/>
                <a:gd name="connsiteX1" fmla="*/ 509046 w 1875933"/>
                <a:gd name="connsiteY1" fmla="*/ 593890 h 665372"/>
                <a:gd name="connsiteX2" fmla="*/ 942680 w 1875933"/>
                <a:gd name="connsiteY2" fmla="*/ 0 h 665372"/>
                <a:gd name="connsiteX3" fmla="*/ 1385740 w 1875933"/>
                <a:gd name="connsiteY3" fmla="*/ 593890 h 665372"/>
                <a:gd name="connsiteX4" fmla="*/ 1875933 w 1875933"/>
                <a:gd name="connsiteY4" fmla="*/ 659876 h 665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5933" h="665372">
                  <a:moveTo>
                    <a:pt x="0" y="659876"/>
                  </a:moveTo>
                  <a:cubicBezTo>
                    <a:pt x="270235" y="630024"/>
                    <a:pt x="351933" y="703869"/>
                    <a:pt x="509046" y="593890"/>
                  </a:cubicBezTo>
                  <a:cubicBezTo>
                    <a:pt x="666159" y="483911"/>
                    <a:pt x="796564" y="0"/>
                    <a:pt x="942680" y="0"/>
                  </a:cubicBezTo>
                  <a:cubicBezTo>
                    <a:pt x="1088796" y="0"/>
                    <a:pt x="1230198" y="483911"/>
                    <a:pt x="1385740" y="593890"/>
                  </a:cubicBezTo>
                  <a:cubicBezTo>
                    <a:pt x="1541282" y="703869"/>
                    <a:pt x="1687397" y="652020"/>
                    <a:pt x="1875933" y="659876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3" name="Group 61">
              <a:extLst>
                <a:ext uri="{FF2B5EF4-FFF2-40B4-BE49-F238E27FC236}">
                  <a16:creationId xmlns:a16="http://schemas.microsoft.com/office/drawing/2014/main" id="{23BD153F-0F5F-A044-976C-D3016EE10DBD}"/>
                </a:ext>
              </a:extLst>
            </p:cNvPr>
            <p:cNvGrpSpPr/>
            <p:nvPr/>
          </p:nvGrpSpPr>
          <p:grpSpPr>
            <a:xfrm>
              <a:off x="3949413" y="2202702"/>
              <a:ext cx="3426263" cy="1746566"/>
              <a:chOff x="3949413" y="2202702"/>
              <a:chExt cx="3426263" cy="1746566"/>
            </a:xfrm>
          </p:grpSpPr>
          <p:cxnSp>
            <p:nvCxnSpPr>
              <p:cNvPr id="55" name="Straight Connector 48">
                <a:extLst>
                  <a:ext uri="{FF2B5EF4-FFF2-40B4-BE49-F238E27FC236}">
                    <a16:creationId xmlns:a16="http://schemas.microsoft.com/office/drawing/2014/main" id="{45C91899-BE59-B24B-9036-D82859C35E23}"/>
                  </a:ext>
                </a:extLst>
              </p:cNvPr>
              <p:cNvCxnSpPr>
                <a:cxnSpLocks/>
                <a:endCxn id="42" idx="0"/>
              </p:cNvCxnSpPr>
              <p:nvPr/>
            </p:nvCxnSpPr>
            <p:spPr>
              <a:xfrm>
                <a:off x="3949415" y="2202702"/>
                <a:ext cx="0" cy="173705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0">
                <a:extLst>
                  <a:ext uri="{FF2B5EF4-FFF2-40B4-BE49-F238E27FC236}">
                    <a16:creationId xmlns:a16="http://schemas.microsoft.com/office/drawing/2014/main" id="{120CE68D-6F95-4E4F-AD1C-3E5277E3EE1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49413" y="3949268"/>
                <a:ext cx="3426263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" name="Freeform 53">
              <a:extLst>
                <a:ext uri="{FF2B5EF4-FFF2-40B4-BE49-F238E27FC236}">
                  <a16:creationId xmlns:a16="http://schemas.microsoft.com/office/drawing/2014/main" id="{91AE41D7-A51C-554C-828E-715557CE030E}"/>
                </a:ext>
              </a:extLst>
            </p:cNvPr>
            <p:cNvSpPr/>
            <p:nvPr/>
          </p:nvSpPr>
          <p:spPr>
            <a:xfrm>
              <a:off x="3949413" y="5006189"/>
              <a:ext cx="3429285" cy="1247419"/>
            </a:xfrm>
            <a:custGeom>
              <a:avLst/>
              <a:gdLst>
                <a:gd name="connsiteX0" fmla="*/ 0 w 2187018"/>
                <a:gd name="connsiteY0" fmla="*/ 659918 h 659918"/>
                <a:gd name="connsiteX1" fmla="*/ 697583 w 2187018"/>
                <a:gd name="connsiteY1" fmla="*/ 490236 h 659918"/>
                <a:gd name="connsiteX2" fmla="*/ 942680 w 2187018"/>
                <a:gd name="connsiteY2" fmla="*/ 42 h 659918"/>
                <a:gd name="connsiteX3" fmla="*/ 1423447 w 2187018"/>
                <a:gd name="connsiteY3" fmla="*/ 518516 h 659918"/>
                <a:gd name="connsiteX4" fmla="*/ 2187018 w 2187018"/>
                <a:gd name="connsiteY4" fmla="*/ 537370 h 659918"/>
                <a:gd name="connsiteX0" fmla="*/ 0 w 2187018"/>
                <a:gd name="connsiteY0" fmla="*/ 660522 h 660522"/>
                <a:gd name="connsiteX1" fmla="*/ 697583 w 2187018"/>
                <a:gd name="connsiteY1" fmla="*/ 490840 h 660522"/>
                <a:gd name="connsiteX2" fmla="*/ 942680 w 2187018"/>
                <a:gd name="connsiteY2" fmla="*/ 646 h 660522"/>
                <a:gd name="connsiteX3" fmla="*/ 1329179 w 2187018"/>
                <a:gd name="connsiteY3" fmla="*/ 603962 h 660522"/>
                <a:gd name="connsiteX4" fmla="*/ 2187018 w 2187018"/>
                <a:gd name="connsiteY4" fmla="*/ 537974 h 660522"/>
                <a:gd name="connsiteX0" fmla="*/ 0 w 2187018"/>
                <a:gd name="connsiteY0" fmla="*/ 659892 h 659892"/>
                <a:gd name="connsiteX1" fmla="*/ 631595 w 2187018"/>
                <a:gd name="connsiteY1" fmla="*/ 584479 h 659892"/>
                <a:gd name="connsiteX2" fmla="*/ 942680 w 2187018"/>
                <a:gd name="connsiteY2" fmla="*/ 16 h 659892"/>
                <a:gd name="connsiteX3" fmla="*/ 1329179 w 2187018"/>
                <a:gd name="connsiteY3" fmla="*/ 603332 h 659892"/>
                <a:gd name="connsiteX4" fmla="*/ 2187018 w 2187018"/>
                <a:gd name="connsiteY4" fmla="*/ 537344 h 659892"/>
                <a:gd name="connsiteX0" fmla="*/ 0 w 1885360"/>
                <a:gd name="connsiteY0" fmla="*/ 659892 h 659892"/>
                <a:gd name="connsiteX1" fmla="*/ 631595 w 1885360"/>
                <a:gd name="connsiteY1" fmla="*/ 584479 h 659892"/>
                <a:gd name="connsiteX2" fmla="*/ 942680 w 1885360"/>
                <a:gd name="connsiteY2" fmla="*/ 16 h 659892"/>
                <a:gd name="connsiteX3" fmla="*/ 1329179 w 1885360"/>
                <a:gd name="connsiteY3" fmla="*/ 603332 h 659892"/>
                <a:gd name="connsiteX4" fmla="*/ 1885360 w 1885360"/>
                <a:gd name="connsiteY4" fmla="*/ 622185 h 659892"/>
                <a:gd name="connsiteX0" fmla="*/ 0 w 1885360"/>
                <a:gd name="connsiteY0" fmla="*/ 659892 h 663704"/>
                <a:gd name="connsiteX1" fmla="*/ 631595 w 1885360"/>
                <a:gd name="connsiteY1" fmla="*/ 584479 h 663704"/>
                <a:gd name="connsiteX2" fmla="*/ 942680 w 1885360"/>
                <a:gd name="connsiteY2" fmla="*/ 16 h 663704"/>
                <a:gd name="connsiteX3" fmla="*/ 1329179 w 1885360"/>
                <a:gd name="connsiteY3" fmla="*/ 603332 h 663704"/>
                <a:gd name="connsiteX4" fmla="*/ 1885360 w 1885360"/>
                <a:gd name="connsiteY4" fmla="*/ 622185 h 663704"/>
                <a:gd name="connsiteX0" fmla="*/ 0 w 1885360"/>
                <a:gd name="connsiteY0" fmla="*/ 659880 h 663692"/>
                <a:gd name="connsiteX1" fmla="*/ 509046 w 1885360"/>
                <a:gd name="connsiteY1" fmla="*/ 593894 h 663692"/>
                <a:gd name="connsiteX2" fmla="*/ 942680 w 1885360"/>
                <a:gd name="connsiteY2" fmla="*/ 4 h 663692"/>
                <a:gd name="connsiteX3" fmla="*/ 1329179 w 1885360"/>
                <a:gd name="connsiteY3" fmla="*/ 603320 h 663692"/>
                <a:gd name="connsiteX4" fmla="*/ 1885360 w 1885360"/>
                <a:gd name="connsiteY4" fmla="*/ 622173 h 663692"/>
                <a:gd name="connsiteX0" fmla="*/ 0 w 1885360"/>
                <a:gd name="connsiteY0" fmla="*/ 659876 h 659876"/>
                <a:gd name="connsiteX1" fmla="*/ 509046 w 1885360"/>
                <a:gd name="connsiteY1" fmla="*/ 593890 h 659876"/>
                <a:gd name="connsiteX2" fmla="*/ 942680 w 1885360"/>
                <a:gd name="connsiteY2" fmla="*/ 0 h 659876"/>
                <a:gd name="connsiteX3" fmla="*/ 1385740 w 1885360"/>
                <a:gd name="connsiteY3" fmla="*/ 593890 h 659876"/>
                <a:gd name="connsiteX4" fmla="*/ 1885360 w 1885360"/>
                <a:gd name="connsiteY4" fmla="*/ 622169 h 659876"/>
                <a:gd name="connsiteX0" fmla="*/ 0 w 1885360"/>
                <a:gd name="connsiteY0" fmla="*/ 659876 h 659876"/>
                <a:gd name="connsiteX1" fmla="*/ 509046 w 1885360"/>
                <a:gd name="connsiteY1" fmla="*/ 593890 h 659876"/>
                <a:gd name="connsiteX2" fmla="*/ 942680 w 1885360"/>
                <a:gd name="connsiteY2" fmla="*/ 0 h 659876"/>
                <a:gd name="connsiteX3" fmla="*/ 1385740 w 1885360"/>
                <a:gd name="connsiteY3" fmla="*/ 593890 h 659876"/>
                <a:gd name="connsiteX4" fmla="*/ 1885360 w 1885360"/>
                <a:gd name="connsiteY4" fmla="*/ 622169 h 659876"/>
                <a:gd name="connsiteX0" fmla="*/ 0 w 1875933"/>
                <a:gd name="connsiteY0" fmla="*/ 659876 h 665372"/>
                <a:gd name="connsiteX1" fmla="*/ 509046 w 1875933"/>
                <a:gd name="connsiteY1" fmla="*/ 593890 h 665372"/>
                <a:gd name="connsiteX2" fmla="*/ 942680 w 1875933"/>
                <a:gd name="connsiteY2" fmla="*/ 0 h 665372"/>
                <a:gd name="connsiteX3" fmla="*/ 1385740 w 1875933"/>
                <a:gd name="connsiteY3" fmla="*/ 593890 h 665372"/>
                <a:gd name="connsiteX4" fmla="*/ 1875933 w 1875933"/>
                <a:gd name="connsiteY4" fmla="*/ 659876 h 665372"/>
                <a:gd name="connsiteX0" fmla="*/ 0 w 1875933"/>
                <a:gd name="connsiteY0" fmla="*/ 667524 h 673020"/>
                <a:gd name="connsiteX1" fmla="*/ 509046 w 1875933"/>
                <a:gd name="connsiteY1" fmla="*/ 601538 h 673020"/>
                <a:gd name="connsiteX2" fmla="*/ 942680 w 1875933"/>
                <a:gd name="connsiteY2" fmla="*/ 7648 h 673020"/>
                <a:gd name="connsiteX3" fmla="*/ 1156462 w 1875933"/>
                <a:gd name="connsiteY3" fmla="*/ 286140 h 673020"/>
                <a:gd name="connsiteX4" fmla="*/ 1385740 w 1875933"/>
                <a:gd name="connsiteY4" fmla="*/ 601538 h 673020"/>
                <a:gd name="connsiteX5" fmla="*/ 1875933 w 1875933"/>
                <a:gd name="connsiteY5" fmla="*/ 667524 h 673020"/>
                <a:gd name="connsiteX0" fmla="*/ 0 w 1875933"/>
                <a:gd name="connsiteY0" fmla="*/ 712679 h 715757"/>
                <a:gd name="connsiteX1" fmla="*/ 509046 w 1875933"/>
                <a:gd name="connsiteY1" fmla="*/ 646693 h 715757"/>
                <a:gd name="connsiteX2" fmla="*/ 942680 w 1875933"/>
                <a:gd name="connsiteY2" fmla="*/ 52803 h 715757"/>
                <a:gd name="connsiteX3" fmla="*/ 1403570 w 1875933"/>
                <a:gd name="connsiteY3" fmla="*/ 96350 h 715757"/>
                <a:gd name="connsiteX4" fmla="*/ 1385740 w 1875933"/>
                <a:gd name="connsiteY4" fmla="*/ 646693 h 715757"/>
                <a:gd name="connsiteX5" fmla="*/ 1875933 w 1875933"/>
                <a:gd name="connsiteY5" fmla="*/ 712679 h 715757"/>
                <a:gd name="connsiteX0" fmla="*/ 0 w 1875933"/>
                <a:gd name="connsiteY0" fmla="*/ 712679 h 718977"/>
                <a:gd name="connsiteX1" fmla="*/ 509046 w 1875933"/>
                <a:gd name="connsiteY1" fmla="*/ 646693 h 718977"/>
                <a:gd name="connsiteX2" fmla="*/ 942680 w 1875933"/>
                <a:gd name="connsiteY2" fmla="*/ 52803 h 718977"/>
                <a:gd name="connsiteX3" fmla="*/ 1403570 w 1875933"/>
                <a:gd name="connsiteY3" fmla="*/ 96350 h 718977"/>
                <a:gd name="connsiteX4" fmla="*/ 1692495 w 1875933"/>
                <a:gd name="connsiteY4" fmla="*/ 654035 h 718977"/>
                <a:gd name="connsiteX5" fmla="*/ 1875933 w 1875933"/>
                <a:gd name="connsiteY5" fmla="*/ 712679 h 718977"/>
                <a:gd name="connsiteX0" fmla="*/ 0 w 2157125"/>
                <a:gd name="connsiteY0" fmla="*/ 712679 h 723494"/>
                <a:gd name="connsiteX1" fmla="*/ 509046 w 2157125"/>
                <a:gd name="connsiteY1" fmla="*/ 646693 h 723494"/>
                <a:gd name="connsiteX2" fmla="*/ 942680 w 2157125"/>
                <a:gd name="connsiteY2" fmla="*/ 52803 h 723494"/>
                <a:gd name="connsiteX3" fmla="*/ 1403570 w 2157125"/>
                <a:gd name="connsiteY3" fmla="*/ 96350 h 723494"/>
                <a:gd name="connsiteX4" fmla="*/ 1692495 w 2157125"/>
                <a:gd name="connsiteY4" fmla="*/ 654035 h 723494"/>
                <a:gd name="connsiteX5" fmla="*/ 2157125 w 2157125"/>
                <a:gd name="connsiteY5" fmla="*/ 720021 h 723494"/>
                <a:gd name="connsiteX0" fmla="*/ 0 w 2157125"/>
                <a:gd name="connsiteY0" fmla="*/ 676054 h 686869"/>
                <a:gd name="connsiteX1" fmla="*/ 509046 w 2157125"/>
                <a:gd name="connsiteY1" fmla="*/ 610068 h 686869"/>
                <a:gd name="connsiteX2" fmla="*/ 942680 w 2157125"/>
                <a:gd name="connsiteY2" fmla="*/ 16178 h 686869"/>
                <a:gd name="connsiteX3" fmla="*/ 1403570 w 2157125"/>
                <a:gd name="connsiteY3" fmla="*/ 59725 h 686869"/>
                <a:gd name="connsiteX4" fmla="*/ 1692495 w 2157125"/>
                <a:gd name="connsiteY4" fmla="*/ 617410 h 686869"/>
                <a:gd name="connsiteX5" fmla="*/ 2157125 w 2157125"/>
                <a:gd name="connsiteY5" fmla="*/ 683396 h 686869"/>
                <a:gd name="connsiteX0" fmla="*/ 0 w 2157125"/>
                <a:gd name="connsiteY0" fmla="*/ 668405 h 679220"/>
                <a:gd name="connsiteX1" fmla="*/ 509046 w 2157125"/>
                <a:gd name="connsiteY1" fmla="*/ 602419 h 679220"/>
                <a:gd name="connsiteX2" fmla="*/ 942680 w 2157125"/>
                <a:gd name="connsiteY2" fmla="*/ 8529 h 679220"/>
                <a:gd name="connsiteX3" fmla="*/ 1403570 w 2157125"/>
                <a:gd name="connsiteY3" fmla="*/ 52076 h 679220"/>
                <a:gd name="connsiteX4" fmla="*/ 1692495 w 2157125"/>
                <a:gd name="connsiteY4" fmla="*/ 609761 h 679220"/>
                <a:gd name="connsiteX5" fmla="*/ 2157125 w 2157125"/>
                <a:gd name="connsiteY5" fmla="*/ 675747 h 679220"/>
                <a:gd name="connsiteX0" fmla="*/ 0 w 2157125"/>
                <a:gd name="connsiteY0" fmla="*/ 668405 h 679220"/>
                <a:gd name="connsiteX1" fmla="*/ 509046 w 2157125"/>
                <a:gd name="connsiteY1" fmla="*/ 602419 h 679220"/>
                <a:gd name="connsiteX2" fmla="*/ 942680 w 2157125"/>
                <a:gd name="connsiteY2" fmla="*/ 8529 h 679220"/>
                <a:gd name="connsiteX3" fmla="*/ 1403570 w 2157125"/>
                <a:gd name="connsiteY3" fmla="*/ 52076 h 679220"/>
                <a:gd name="connsiteX4" fmla="*/ 1692495 w 2157125"/>
                <a:gd name="connsiteY4" fmla="*/ 609761 h 679220"/>
                <a:gd name="connsiteX5" fmla="*/ 2157125 w 2157125"/>
                <a:gd name="connsiteY5" fmla="*/ 675747 h 679220"/>
                <a:gd name="connsiteX0" fmla="*/ 0 w 2157125"/>
                <a:gd name="connsiteY0" fmla="*/ 668405 h 679220"/>
                <a:gd name="connsiteX1" fmla="*/ 509046 w 2157125"/>
                <a:gd name="connsiteY1" fmla="*/ 602419 h 679220"/>
                <a:gd name="connsiteX2" fmla="*/ 942680 w 2157125"/>
                <a:gd name="connsiteY2" fmla="*/ 8529 h 679220"/>
                <a:gd name="connsiteX3" fmla="*/ 1403570 w 2157125"/>
                <a:gd name="connsiteY3" fmla="*/ 52076 h 679220"/>
                <a:gd name="connsiteX4" fmla="*/ 1692495 w 2157125"/>
                <a:gd name="connsiteY4" fmla="*/ 609761 h 679220"/>
                <a:gd name="connsiteX5" fmla="*/ 2157125 w 2157125"/>
                <a:gd name="connsiteY5" fmla="*/ 675747 h 679220"/>
                <a:gd name="connsiteX0" fmla="*/ 0 w 2157125"/>
                <a:gd name="connsiteY0" fmla="*/ 694445 h 709472"/>
                <a:gd name="connsiteX1" fmla="*/ 509046 w 2157125"/>
                <a:gd name="connsiteY1" fmla="*/ 628459 h 709472"/>
                <a:gd name="connsiteX2" fmla="*/ 942680 w 2157125"/>
                <a:gd name="connsiteY2" fmla="*/ 34569 h 709472"/>
                <a:gd name="connsiteX3" fmla="*/ 1360965 w 2157125"/>
                <a:gd name="connsiteY3" fmla="*/ 4695 h 709472"/>
                <a:gd name="connsiteX4" fmla="*/ 1692495 w 2157125"/>
                <a:gd name="connsiteY4" fmla="*/ 635801 h 709472"/>
                <a:gd name="connsiteX5" fmla="*/ 2157125 w 2157125"/>
                <a:gd name="connsiteY5" fmla="*/ 701787 h 709472"/>
                <a:gd name="connsiteX0" fmla="*/ 0 w 2157125"/>
                <a:gd name="connsiteY0" fmla="*/ 689750 h 704777"/>
                <a:gd name="connsiteX1" fmla="*/ 509046 w 2157125"/>
                <a:gd name="connsiteY1" fmla="*/ 623764 h 704777"/>
                <a:gd name="connsiteX2" fmla="*/ 942680 w 2157125"/>
                <a:gd name="connsiteY2" fmla="*/ 29874 h 704777"/>
                <a:gd name="connsiteX3" fmla="*/ 1360965 w 2157125"/>
                <a:gd name="connsiteY3" fmla="*/ 0 h 704777"/>
                <a:gd name="connsiteX4" fmla="*/ 1692495 w 2157125"/>
                <a:gd name="connsiteY4" fmla="*/ 631106 h 704777"/>
                <a:gd name="connsiteX5" fmla="*/ 2157125 w 2157125"/>
                <a:gd name="connsiteY5" fmla="*/ 697092 h 704777"/>
                <a:gd name="connsiteX0" fmla="*/ 0 w 2157125"/>
                <a:gd name="connsiteY0" fmla="*/ 689750 h 704777"/>
                <a:gd name="connsiteX1" fmla="*/ 509046 w 2157125"/>
                <a:gd name="connsiteY1" fmla="*/ 623764 h 704777"/>
                <a:gd name="connsiteX2" fmla="*/ 942680 w 2157125"/>
                <a:gd name="connsiteY2" fmla="*/ 29874 h 704777"/>
                <a:gd name="connsiteX3" fmla="*/ 1360965 w 2157125"/>
                <a:gd name="connsiteY3" fmla="*/ 0 h 704777"/>
                <a:gd name="connsiteX4" fmla="*/ 1692495 w 2157125"/>
                <a:gd name="connsiteY4" fmla="*/ 631106 h 704777"/>
                <a:gd name="connsiteX5" fmla="*/ 2157125 w 2157125"/>
                <a:gd name="connsiteY5" fmla="*/ 697092 h 704777"/>
                <a:gd name="connsiteX0" fmla="*/ 0 w 2157125"/>
                <a:gd name="connsiteY0" fmla="*/ 697891 h 712918"/>
                <a:gd name="connsiteX1" fmla="*/ 509046 w 2157125"/>
                <a:gd name="connsiteY1" fmla="*/ 631905 h 712918"/>
                <a:gd name="connsiteX2" fmla="*/ 942680 w 2157125"/>
                <a:gd name="connsiteY2" fmla="*/ 38015 h 712918"/>
                <a:gd name="connsiteX3" fmla="*/ 1360965 w 2157125"/>
                <a:gd name="connsiteY3" fmla="*/ 8141 h 712918"/>
                <a:gd name="connsiteX4" fmla="*/ 1692495 w 2157125"/>
                <a:gd name="connsiteY4" fmla="*/ 639247 h 712918"/>
                <a:gd name="connsiteX5" fmla="*/ 2157125 w 2157125"/>
                <a:gd name="connsiteY5" fmla="*/ 705233 h 712918"/>
                <a:gd name="connsiteX0" fmla="*/ 0 w 2157125"/>
                <a:gd name="connsiteY0" fmla="*/ 697891 h 712918"/>
                <a:gd name="connsiteX1" fmla="*/ 509046 w 2157125"/>
                <a:gd name="connsiteY1" fmla="*/ 631905 h 712918"/>
                <a:gd name="connsiteX2" fmla="*/ 942680 w 2157125"/>
                <a:gd name="connsiteY2" fmla="*/ 38015 h 712918"/>
                <a:gd name="connsiteX3" fmla="*/ 1360965 w 2157125"/>
                <a:gd name="connsiteY3" fmla="*/ 8141 h 712918"/>
                <a:gd name="connsiteX4" fmla="*/ 1692495 w 2157125"/>
                <a:gd name="connsiteY4" fmla="*/ 639247 h 712918"/>
                <a:gd name="connsiteX5" fmla="*/ 2157125 w 2157125"/>
                <a:gd name="connsiteY5" fmla="*/ 705233 h 712918"/>
                <a:gd name="connsiteX0" fmla="*/ 0 w 2157125"/>
                <a:gd name="connsiteY0" fmla="*/ 697891 h 712918"/>
                <a:gd name="connsiteX1" fmla="*/ 509046 w 2157125"/>
                <a:gd name="connsiteY1" fmla="*/ 631905 h 712918"/>
                <a:gd name="connsiteX2" fmla="*/ 942680 w 2157125"/>
                <a:gd name="connsiteY2" fmla="*/ 38015 h 712918"/>
                <a:gd name="connsiteX3" fmla="*/ 1360965 w 2157125"/>
                <a:gd name="connsiteY3" fmla="*/ 8141 h 712918"/>
                <a:gd name="connsiteX4" fmla="*/ 1692495 w 2157125"/>
                <a:gd name="connsiteY4" fmla="*/ 639247 h 712918"/>
                <a:gd name="connsiteX5" fmla="*/ 2157125 w 2157125"/>
                <a:gd name="connsiteY5" fmla="*/ 705233 h 712918"/>
                <a:gd name="connsiteX0" fmla="*/ 0 w 2157125"/>
                <a:gd name="connsiteY0" fmla="*/ 696671 h 711698"/>
                <a:gd name="connsiteX1" fmla="*/ 509046 w 2157125"/>
                <a:gd name="connsiteY1" fmla="*/ 630685 h 711698"/>
                <a:gd name="connsiteX2" fmla="*/ 942680 w 2157125"/>
                <a:gd name="connsiteY2" fmla="*/ 36795 h 711698"/>
                <a:gd name="connsiteX3" fmla="*/ 1360965 w 2157125"/>
                <a:gd name="connsiteY3" fmla="*/ 6921 h 711698"/>
                <a:gd name="connsiteX4" fmla="*/ 1692495 w 2157125"/>
                <a:gd name="connsiteY4" fmla="*/ 638027 h 711698"/>
                <a:gd name="connsiteX5" fmla="*/ 2157125 w 2157125"/>
                <a:gd name="connsiteY5" fmla="*/ 704013 h 711698"/>
                <a:gd name="connsiteX0" fmla="*/ 0 w 2157125"/>
                <a:gd name="connsiteY0" fmla="*/ 696671 h 711698"/>
                <a:gd name="connsiteX1" fmla="*/ 509046 w 2157125"/>
                <a:gd name="connsiteY1" fmla="*/ 630685 h 711698"/>
                <a:gd name="connsiteX2" fmla="*/ 942680 w 2157125"/>
                <a:gd name="connsiteY2" fmla="*/ 36795 h 711698"/>
                <a:gd name="connsiteX3" fmla="*/ 1360965 w 2157125"/>
                <a:gd name="connsiteY3" fmla="*/ 6921 h 711698"/>
                <a:gd name="connsiteX4" fmla="*/ 1692495 w 2157125"/>
                <a:gd name="connsiteY4" fmla="*/ 638027 h 711698"/>
                <a:gd name="connsiteX5" fmla="*/ 2157125 w 2157125"/>
                <a:gd name="connsiteY5" fmla="*/ 704013 h 711698"/>
                <a:gd name="connsiteX0" fmla="*/ 0 w 2157125"/>
                <a:gd name="connsiteY0" fmla="*/ 691027 h 705615"/>
                <a:gd name="connsiteX1" fmla="*/ 509046 w 2157125"/>
                <a:gd name="connsiteY1" fmla="*/ 625041 h 705615"/>
                <a:gd name="connsiteX2" fmla="*/ 942680 w 2157125"/>
                <a:gd name="connsiteY2" fmla="*/ 31151 h 705615"/>
                <a:gd name="connsiteX3" fmla="*/ 1343923 w 2157125"/>
                <a:gd name="connsiteY3" fmla="*/ 8619 h 705615"/>
                <a:gd name="connsiteX4" fmla="*/ 1692495 w 2157125"/>
                <a:gd name="connsiteY4" fmla="*/ 632383 h 705615"/>
                <a:gd name="connsiteX5" fmla="*/ 2157125 w 2157125"/>
                <a:gd name="connsiteY5" fmla="*/ 698369 h 705615"/>
                <a:gd name="connsiteX0" fmla="*/ 0 w 2157125"/>
                <a:gd name="connsiteY0" fmla="*/ 691027 h 705615"/>
                <a:gd name="connsiteX1" fmla="*/ 509046 w 2157125"/>
                <a:gd name="connsiteY1" fmla="*/ 625041 h 705615"/>
                <a:gd name="connsiteX2" fmla="*/ 883033 w 2157125"/>
                <a:gd name="connsiteY2" fmla="*/ 31151 h 705615"/>
                <a:gd name="connsiteX3" fmla="*/ 1343923 w 2157125"/>
                <a:gd name="connsiteY3" fmla="*/ 8619 h 705615"/>
                <a:gd name="connsiteX4" fmla="*/ 1692495 w 2157125"/>
                <a:gd name="connsiteY4" fmla="*/ 632383 h 705615"/>
                <a:gd name="connsiteX5" fmla="*/ 2157125 w 2157125"/>
                <a:gd name="connsiteY5" fmla="*/ 698369 h 705615"/>
                <a:gd name="connsiteX0" fmla="*/ 0 w 2157125"/>
                <a:gd name="connsiteY0" fmla="*/ 689395 h 703983"/>
                <a:gd name="connsiteX1" fmla="*/ 509046 w 2157125"/>
                <a:gd name="connsiteY1" fmla="*/ 623409 h 703983"/>
                <a:gd name="connsiteX2" fmla="*/ 883033 w 2157125"/>
                <a:gd name="connsiteY2" fmla="*/ 29519 h 703983"/>
                <a:gd name="connsiteX3" fmla="*/ 1343923 w 2157125"/>
                <a:gd name="connsiteY3" fmla="*/ 6987 h 703983"/>
                <a:gd name="connsiteX4" fmla="*/ 1692495 w 2157125"/>
                <a:gd name="connsiteY4" fmla="*/ 630751 h 703983"/>
                <a:gd name="connsiteX5" fmla="*/ 2157125 w 2157125"/>
                <a:gd name="connsiteY5" fmla="*/ 696737 h 703983"/>
                <a:gd name="connsiteX0" fmla="*/ 0 w 2157125"/>
                <a:gd name="connsiteY0" fmla="*/ 689395 h 703983"/>
                <a:gd name="connsiteX1" fmla="*/ 509046 w 2157125"/>
                <a:gd name="connsiteY1" fmla="*/ 623409 h 703983"/>
                <a:gd name="connsiteX2" fmla="*/ 883033 w 2157125"/>
                <a:gd name="connsiteY2" fmla="*/ 29519 h 703983"/>
                <a:gd name="connsiteX3" fmla="*/ 1343923 w 2157125"/>
                <a:gd name="connsiteY3" fmla="*/ 6987 h 703983"/>
                <a:gd name="connsiteX4" fmla="*/ 1692495 w 2157125"/>
                <a:gd name="connsiteY4" fmla="*/ 630751 h 703983"/>
                <a:gd name="connsiteX5" fmla="*/ 2157125 w 2157125"/>
                <a:gd name="connsiteY5" fmla="*/ 696737 h 703983"/>
                <a:gd name="connsiteX0" fmla="*/ 0 w 2157125"/>
                <a:gd name="connsiteY0" fmla="*/ 689395 h 703983"/>
                <a:gd name="connsiteX1" fmla="*/ 509046 w 2157125"/>
                <a:gd name="connsiteY1" fmla="*/ 623409 h 703983"/>
                <a:gd name="connsiteX2" fmla="*/ 883033 w 2157125"/>
                <a:gd name="connsiteY2" fmla="*/ 29519 h 703983"/>
                <a:gd name="connsiteX3" fmla="*/ 1343923 w 2157125"/>
                <a:gd name="connsiteY3" fmla="*/ 6987 h 703983"/>
                <a:gd name="connsiteX4" fmla="*/ 1692495 w 2157125"/>
                <a:gd name="connsiteY4" fmla="*/ 630751 h 703983"/>
                <a:gd name="connsiteX5" fmla="*/ 2157125 w 2157125"/>
                <a:gd name="connsiteY5" fmla="*/ 696737 h 703983"/>
                <a:gd name="connsiteX0" fmla="*/ 0 w 2157125"/>
                <a:gd name="connsiteY0" fmla="*/ 689395 h 703983"/>
                <a:gd name="connsiteX1" fmla="*/ 509046 w 2157125"/>
                <a:gd name="connsiteY1" fmla="*/ 623409 h 703983"/>
                <a:gd name="connsiteX2" fmla="*/ 883033 w 2157125"/>
                <a:gd name="connsiteY2" fmla="*/ 29519 h 703983"/>
                <a:gd name="connsiteX3" fmla="*/ 1343923 w 2157125"/>
                <a:gd name="connsiteY3" fmla="*/ 6987 h 703983"/>
                <a:gd name="connsiteX4" fmla="*/ 1692495 w 2157125"/>
                <a:gd name="connsiteY4" fmla="*/ 630751 h 703983"/>
                <a:gd name="connsiteX5" fmla="*/ 2157125 w 2157125"/>
                <a:gd name="connsiteY5" fmla="*/ 696737 h 703983"/>
                <a:gd name="connsiteX0" fmla="*/ 0 w 2157125"/>
                <a:gd name="connsiteY0" fmla="*/ 694755 h 709343"/>
                <a:gd name="connsiteX1" fmla="*/ 509046 w 2157125"/>
                <a:gd name="connsiteY1" fmla="*/ 628769 h 709343"/>
                <a:gd name="connsiteX2" fmla="*/ 883033 w 2157125"/>
                <a:gd name="connsiteY2" fmla="*/ 34879 h 709343"/>
                <a:gd name="connsiteX3" fmla="*/ 1343923 w 2157125"/>
                <a:gd name="connsiteY3" fmla="*/ 12347 h 709343"/>
                <a:gd name="connsiteX4" fmla="*/ 1692495 w 2157125"/>
                <a:gd name="connsiteY4" fmla="*/ 636111 h 709343"/>
                <a:gd name="connsiteX5" fmla="*/ 2157125 w 2157125"/>
                <a:gd name="connsiteY5" fmla="*/ 702097 h 709343"/>
                <a:gd name="connsiteX0" fmla="*/ 0 w 2157125"/>
                <a:gd name="connsiteY0" fmla="*/ 694755 h 709343"/>
                <a:gd name="connsiteX1" fmla="*/ 509046 w 2157125"/>
                <a:gd name="connsiteY1" fmla="*/ 628769 h 709343"/>
                <a:gd name="connsiteX2" fmla="*/ 883033 w 2157125"/>
                <a:gd name="connsiteY2" fmla="*/ 34879 h 709343"/>
                <a:gd name="connsiteX3" fmla="*/ 1343923 w 2157125"/>
                <a:gd name="connsiteY3" fmla="*/ 12347 h 709343"/>
                <a:gd name="connsiteX4" fmla="*/ 1692495 w 2157125"/>
                <a:gd name="connsiteY4" fmla="*/ 636111 h 709343"/>
                <a:gd name="connsiteX5" fmla="*/ 2157125 w 2157125"/>
                <a:gd name="connsiteY5" fmla="*/ 702097 h 709343"/>
                <a:gd name="connsiteX0" fmla="*/ 0 w 2157125"/>
                <a:gd name="connsiteY0" fmla="*/ 691777 h 706365"/>
                <a:gd name="connsiteX1" fmla="*/ 509046 w 2157125"/>
                <a:gd name="connsiteY1" fmla="*/ 625791 h 706365"/>
                <a:gd name="connsiteX2" fmla="*/ 883033 w 2157125"/>
                <a:gd name="connsiteY2" fmla="*/ 31901 h 706365"/>
                <a:gd name="connsiteX3" fmla="*/ 1343923 w 2157125"/>
                <a:gd name="connsiteY3" fmla="*/ 9369 h 706365"/>
                <a:gd name="connsiteX4" fmla="*/ 1692495 w 2157125"/>
                <a:gd name="connsiteY4" fmla="*/ 633133 h 706365"/>
                <a:gd name="connsiteX5" fmla="*/ 2157125 w 2157125"/>
                <a:gd name="connsiteY5" fmla="*/ 699119 h 706365"/>
                <a:gd name="connsiteX0" fmla="*/ 0 w 2157125"/>
                <a:gd name="connsiteY0" fmla="*/ 720113 h 734701"/>
                <a:gd name="connsiteX1" fmla="*/ 509046 w 2157125"/>
                <a:gd name="connsiteY1" fmla="*/ 654127 h 734701"/>
                <a:gd name="connsiteX2" fmla="*/ 883033 w 2157125"/>
                <a:gd name="connsiteY2" fmla="*/ 38211 h 734701"/>
                <a:gd name="connsiteX3" fmla="*/ 1343923 w 2157125"/>
                <a:gd name="connsiteY3" fmla="*/ 37705 h 734701"/>
                <a:gd name="connsiteX4" fmla="*/ 1692495 w 2157125"/>
                <a:gd name="connsiteY4" fmla="*/ 661469 h 734701"/>
                <a:gd name="connsiteX5" fmla="*/ 2157125 w 2157125"/>
                <a:gd name="connsiteY5" fmla="*/ 727455 h 734701"/>
                <a:gd name="connsiteX0" fmla="*/ 0 w 2157125"/>
                <a:gd name="connsiteY0" fmla="*/ 725623 h 740211"/>
                <a:gd name="connsiteX1" fmla="*/ 509046 w 2157125"/>
                <a:gd name="connsiteY1" fmla="*/ 659637 h 740211"/>
                <a:gd name="connsiteX2" fmla="*/ 883033 w 2157125"/>
                <a:gd name="connsiteY2" fmla="*/ 43721 h 740211"/>
                <a:gd name="connsiteX3" fmla="*/ 1343923 w 2157125"/>
                <a:gd name="connsiteY3" fmla="*/ 43215 h 740211"/>
                <a:gd name="connsiteX4" fmla="*/ 1692495 w 2157125"/>
                <a:gd name="connsiteY4" fmla="*/ 666979 h 740211"/>
                <a:gd name="connsiteX5" fmla="*/ 2157125 w 2157125"/>
                <a:gd name="connsiteY5" fmla="*/ 732965 h 740211"/>
                <a:gd name="connsiteX0" fmla="*/ 0 w 2157125"/>
                <a:gd name="connsiteY0" fmla="*/ 725623 h 740211"/>
                <a:gd name="connsiteX1" fmla="*/ 509046 w 2157125"/>
                <a:gd name="connsiteY1" fmla="*/ 659637 h 740211"/>
                <a:gd name="connsiteX2" fmla="*/ 883033 w 2157125"/>
                <a:gd name="connsiteY2" fmla="*/ 43721 h 740211"/>
                <a:gd name="connsiteX3" fmla="*/ 1343923 w 2157125"/>
                <a:gd name="connsiteY3" fmla="*/ 43215 h 740211"/>
                <a:gd name="connsiteX4" fmla="*/ 1692495 w 2157125"/>
                <a:gd name="connsiteY4" fmla="*/ 666979 h 740211"/>
                <a:gd name="connsiteX5" fmla="*/ 2157125 w 2157125"/>
                <a:gd name="connsiteY5" fmla="*/ 732965 h 740211"/>
                <a:gd name="connsiteX0" fmla="*/ 0 w 2157125"/>
                <a:gd name="connsiteY0" fmla="*/ 725623 h 740211"/>
                <a:gd name="connsiteX1" fmla="*/ 509046 w 2157125"/>
                <a:gd name="connsiteY1" fmla="*/ 659637 h 740211"/>
                <a:gd name="connsiteX2" fmla="*/ 883033 w 2157125"/>
                <a:gd name="connsiteY2" fmla="*/ 43721 h 740211"/>
                <a:gd name="connsiteX3" fmla="*/ 1343923 w 2157125"/>
                <a:gd name="connsiteY3" fmla="*/ 43215 h 740211"/>
                <a:gd name="connsiteX4" fmla="*/ 1692495 w 2157125"/>
                <a:gd name="connsiteY4" fmla="*/ 666979 h 740211"/>
                <a:gd name="connsiteX5" fmla="*/ 2157125 w 2157125"/>
                <a:gd name="connsiteY5" fmla="*/ 732965 h 740211"/>
                <a:gd name="connsiteX0" fmla="*/ 0 w 2157125"/>
                <a:gd name="connsiteY0" fmla="*/ 725623 h 740211"/>
                <a:gd name="connsiteX1" fmla="*/ 509046 w 2157125"/>
                <a:gd name="connsiteY1" fmla="*/ 659637 h 740211"/>
                <a:gd name="connsiteX2" fmla="*/ 883033 w 2157125"/>
                <a:gd name="connsiteY2" fmla="*/ 43721 h 740211"/>
                <a:gd name="connsiteX3" fmla="*/ 1343923 w 2157125"/>
                <a:gd name="connsiteY3" fmla="*/ 43215 h 740211"/>
                <a:gd name="connsiteX4" fmla="*/ 1692495 w 2157125"/>
                <a:gd name="connsiteY4" fmla="*/ 666979 h 740211"/>
                <a:gd name="connsiteX5" fmla="*/ 2157125 w 2157125"/>
                <a:gd name="connsiteY5" fmla="*/ 732965 h 740211"/>
                <a:gd name="connsiteX0" fmla="*/ 0 w 2157125"/>
                <a:gd name="connsiteY0" fmla="*/ 715382 h 729970"/>
                <a:gd name="connsiteX1" fmla="*/ 509046 w 2157125"/>
                <a:gd name="connsiteY1" fmla="*/ 649396 h 729970"/>
                <a:gd name="connsiteX2" fmla="*/ 883033 w 2157125"/>
                <a:gd name="connsiteY2" fmla="*/ 33480 h 729970"/>
                <a:gd name="connsiteX3" fmla="*/ 1343923 w 2157125"/>
                <a:gd name="connsiteY3" fmla="*/ 32974 h 729970"/>
                <a:gd name="connsiteX4" fmla="*/ 1692495 w 2157125"/>
                <a:gd name="connsiteY4" fmla="*/ 656738 h 729970"/>
                <a:gd name="connsiteX5" fmla="*/ 2157125 w 2157125"/>
                <a:gd name="connsiteY5" fmla="*/ 722724 h 729970"/>
                <a:gd name="connsiteX0" fmla="*/ 0 w 2157125"/>
                <a:gd name="connsiteY0" fmla="*/ 712953 h 727541"/>
                <a:gd name="connsiteX1" fmla="*/ 509046 w 2157125"/>
                <a:gd name="connsiteY1" fmla="*/ 646967 h 727541"/>
                <a:gd name="connsiteX2" fmla="*/ 883033 w 2157125"/>
                <a:gd name="connsiteY2" fmla="*/ 31051 h 727541"/>
                <a:gd name="connsiteX3" fmla="*/ 1343923 w 2157125"/>
                <a:gd name="connsiteY3" fmla="*/ 30545 h 727541"/>
                <a:gd name="connsiteX4" fmla="*/ 1692495 w 2157125"/>
                <a:gd name="connsiteY4" fmla="*/ 654309 h 727541"/>
                <a:gd name="connsiteX5" fmla="*/ 2157125 w 2157125"/>
                <a:gd name="connsiteY5" fmla="*/ 720295 h 727541"/>
                <a:gd name="connsiteX0" fmla="*/ 0 w 2157125"/>
                <a:gd name="connsiteY0" fmla="*/ 712953 h 727541"/>
                <a:gd name="connsiteX1" fmla="*/ 509046 w 2157125"/>
                <a:gd name="connsiteY1" fmla="*/ 646967 h 727541"/>
                <a:gd name="connsiteX2" fmla="*/ 883033 w 2157125"/>
                <a:gd name="connsiteY2" fmla="*/ 31051 h 727541"/>
                <a:gd name="connsiteX3" fmla="*/ 1343923 w 2157125"/>
                <a:gd name="connsiteY3" fmla="*/ 30545 h 727541"/>
                <a:gd name="connsiteX4" fmla="*/ 1692495 w 2157125"/>
                <a:gd name="connsiteY4" fmla="*/ 654309 h 727541"/>
                <a:gd name="connsiteX5" fmla="*/ 2157125 w 2157125"/>
                <a:gd name="connsiteY5" fmla="*/ 720295 h 727541"/>
                <a:gd name="connsiteX0" fmla="*/ 0 w 2157125"/>
                <a:gd name="connsiteY0" fmla="*/ 684016 h 698604"/>
                <a:gd name="connsiteX1" fmla="*/ 509046 w 2157125"/>
                <a:gd name="connsiteY1" fmla="*/ 618030 h 698604"/>
                <a:gd name="connsiteX2" fmla="*/ 883033 w 2157125"/>
                <a:gd name="connsiteY2" fmla="*/ 2114 h 698604"/>
                <a:gd name="connsiteX3" fmla="*/ 1343923 w 2157125"/>
                <a:gd name="connsiteY3" fmla="*/ 1608 h 698604"/>
                <a:gd name="connsiteX4" fmla="*/ 1692495 w 2157125"/>
                <a:gd name="connsiteY4" fmla="*/ 625372 h 698604"/>
                <a:gd name="connsiteX5" fmla="*/ 2157125 w 2157125"/>
                <a:gd name="connsiteY5" fmla="*/ 691358 h 698604"/>
                <a:gd name="connsiteX0" fmla="*/ 0 w 2157125"/>
                <a:gd name="connsiteY0" fmla="*/ 693614 h 708202"/>
                <a:gd name="connsiteX1" fmla="*/ 509046 w 2157125"/>
                <a:gd name="connsiteY1" fmla="*/ 627628 h 708202"/>
                <a:gd name="connsiteX2" fmla="*/ 883033 w 2157125"/>
                <a:gd name="connsiteY2" fmla="*/ 11712 h 708202"/>
                <a:gd name="connsiteX3" fmla="*/ 1343923 w 2157125"/>
                <a:gd name="connsiteY3" fmla="*/ 11206 h 708202"/>
                <a:gd name="connsiteX4" fmla="*/ 1692495 w 2157125"/>
                <a:gd name="connsiteY4" fmla="*/ 634970 h 708202"/>
                <a:gd name="connsiteX5" fmla="*/ 2157125 w 2157125"/>
                <a:gd name="connsiteY5" fmla="*/ 700956 h 708202"/>
                <a:gd name="connsiteX0" fmla="*/ 0 w 1987807"/>
                <a:gd name="connsiteY0" fmla="*/ 693614 h 708202"/>
                <a:gd name="connsiteX1" fmla="*/ 509046 w 1987807"/>
                <a:gd name="connsiteY1" fmla="*/ 627628 h 708202"/>
                <a:gd name="connsiteX2" fmla="*/ 883033 w 1987807"/>
                <a:gd name="connsiteY2" fmla="*/ 11712 h 708202"/>
                <a:gd name="connsiteX3" fmla="*/ 1343923 w 1987807"/>
                <a:gd name="connsiteY3" fmla="*/ 11206 h 708202"/>
                <a:gd name="connsiteX4" fmla="*/ 1692495 w 1987807"/>
                <a:gd name="connsiteY4" fmla="*/ 634970 h 708202"/>
                <a:gd name="connsiteX5" fmla="*/ 1987807 w 1987807"/>
                <a:gd name="connsiteY5" fmla="*/ 700956 h 708202"/>
                <a:gd name="connsiteX0" fmla="*/ 0 w 1987807"/>
                <a:gd name="connsiteY0" fmla="*/ 693614 h 700956"/>
                <a:gd name="connsiteX1" fmla="*/ 509046 w 1987807"/>
                <a:gd name="connsiteY1" fmla="*/ 627628 h 700956"/>
                <a:gd name="connsiteX2" fmla="*/ 883033 w 1987807"/>
                <a:gd name="connsiteY2" fmla="*/ 11712 h 700956"/>
                <a:gd name="connsiteX3" fmla="*/ 1343923 w 1987807"/>
                <a:gd name="connsiteY3" fmla="*/ 11206 h 700956"/>
                <a:gd name="connsiteX4" fmla="*/ 1692495 w 1987807"/>
                <a:gd name="connsiteY4" fmla="*/ 634970 h 700956"/>
                <a:gd name="connsiteX5" fmla="*/ 1987807 w 1987807"/>
                <a:gd name="connsiteY5" fmla="*/ 700956 h 700956"/>
                <a:gd name="connsiteX0" fmla="*/ 0 w 1987807"/>
                <a:gd name="connsiteY0" fmla="*/ 693614 h 700956"/>
                <a:gd name="connsiteX1" fmla="*/ 560578 w 1987807"/>
                <a:gd name="connsiteY1" fmla="*/ 627628 h 700956"/>
                <a:gd name="connsiteX2" fmla="*/ 883033 w 1987807"/>
                <a:gd name="connsiteY2" fmla="*/ 11712 h 700956"/>
                <a:gd name="connsiteX3" fmla="*/ 1343923 w 1987807"/>
                <a:gd name="connsiteY3" fmla="*/ 11206 h 700956"/>
                <a:gd name="connsiteX4" fmla="*/ 1692495 w 1987807"/>
                <a:gd name="connsiteY4" fmla="*/ 634970 h 700956"/>
                <a:gd name="connsiteX5" fmla="*/ 1987807 w 1987807"/>
                <a:gd name="connsiteY5" fmla="*/ 700956 h 700956"/>
                <a:gd name="connsiteX0" fmla="*/ 0 w 1987807"/>
                <a:gd name="connsiteY0" fmla="*/ 693614 h 700956"/>
                <a:gd name="connsiteX1" fmla="*/ 560578 w 1987807"/>
                <a:gd name="connsiteY1" fmla="*/ 627628 h 700956"/>
                <a:gd name="connsiteX2" fmla="*/ 949288 w 1987807"/>
                <a:gd name="connsiteY2" fmla="*/ 11712 h 700956"/>
                <a:gd name="connsiteX3" fmla="*/ 1343923 w 1987807"/>
                <a:gd name="connsiteY3" fmla="*/ 11206 h 700956"/>
                <a:gd name="connsiteX4" fmla="*/ 1692495 w 1987807"/>
                <a:gd name="connsiteY4" fmla="*/ 634970 h 700956"/>
                <a:gd name="connsiteX5" fmla="*/ 1987807 w 1987807"/>
                <a:gd name="connsiteY5" fmla="*/ 700956 h 700956"/>
                <a:gd name="connsiteX0" fmla="*/ 0 w 1987807"/>
                <a:gd name="connsiteY0" fmla="*/ 692475 h 699909"/>
                <a:gd name="connsiteX1" fmla="*/ 545855 w 1987807"/>
                <a:gd name="connsiteY1" fmla="*/ 699909 h 699909"/>
                <a:gd name="connsiteX2" fmla="*/ 949288 w 1987807"/>
                <a:gd name="connsiteY2" fmla="*/ 10573 h 699909"/>
                <a:gd name="connsiteX3" fmla="*/ 1343923 w 1987807"/>
                <a:gd name="connsiteY3" fmla="*/ 10067 h 699909"/>
                <a:gd name="connsiteX4" fmla="*/ 1692495 w 1987807"/>
                <a:gd name="connsiteY4" fmla="*/ 633831 h 699909"/>
                <a:gd name="connsiteX5" fmla="*/ 1987807 w 1987807"/>
                <a:gd name="connsiteY5" fmla="*/ 699817 h 699909"/>
                <a:gd name="connsiteX0" fmla="*/ 0 w 1987807"/>
                <a:gd name="connsiteY0" fmla="*/ 684016 h 691459"/>
                <a:gd name="connsiteX1" fmla="*/ 545855 w 1987807"/>
                <a:gd name="connsiteY1" fmla="*/ 691450 h 691459"/>
                <a:gd name="connsiteX2" fmla="*/ 949288 w 1987807"/>
                <a:gd name="connsiteY2" fmla="*/ 2114 h 691459"/>
                <a:gd name="connsiteX3" fmla="*/ 1343923 w 1987807"/>
                <a:gd name="connsiteY3" fmla="*/ 1608 h 691459"/>
                <a:gd name="connsiteX4" fmla="*/ 1692495 w 1987807"/>
                <a:gd name="connsiteY4" fmla="*/ 625372 h 691459"/>
                <a:gd name="connsiteX5" fmla="*/ 1987807 w 1987807"/>
                <a:gd name="connsiteY5" fmla="*/ 691358 h 691459"/>
                <a:gd name="connsiteX0" fmla="*/ 0 w 1987807"/>
                <a:gd name="connsiteY0" fmla="*/ 684016 h 710912"/>
                <a:gd name="connsiteX1" fmla="*/ 545855 w 1987807"/>
                <a:gd name="connsiteY1" fmla="*/ 691450 h 710912"/>
                <a:gd name="connsiteX2" fmla="*/ 949288 w 1987807"/>
                <a:gd name="connsiteY2" fmla="*/ 2114 h 710912"/>
                <a:gd name="connsiteX3" fmla="*/ 1343923 w 1987807"/>
                <a:gd name="connsiteY3" fmla="*/ 1608 h 710912"/>
                <a:gd name="connsiteX4" fmla="*/ 1692495 w 1987807"/>
                <a:gd name="connsiteY4" fmla="*/ 625372 h 710912"/>
                <a:gd name="connsiteX5" fmla="*/ 1987807 w 1987807"/>
                <a:gd name="connsiteY5" fmla="*/ 691358 h 710912"/>
                <a:gd name="connsiteX0" fmla="*/ 0 w 1987807"/>
                <a:gd name="connsiteY0" fmla="*/ 684016 h 695548"/>
                <a:gd name="connsiteX1" fmla="*/ 494323 w 1987807"/>
                <a:gd name="connsiteY1" fmla="*/ 669424 h 695548"/>
                <a:gd name="connsiteX2" fmla="*/ 949288 w 1987807"/>
                <a:gd name="connsiteY2" fmla="*/ 2114 h 695548"/>
                <a:gd name="connsiteX3" fmla="*/ 1343923 w 1987807"/>
                <a:gd name="connsiteY3" fmla="*/ 1608 h 695548"/>
                <a:gd name="connsiteX4" fmla="*/ 1692495 w 1987807"/>
                <a:gd name="connsiteY4" fmla="*/ 625372 h 695548"/>
                <a:gd name="connsiteX5" fmla="*/ 1987807 w 1987807"/>
                <a:gd name="connsiteY5" fmla="*/ 691358 h 695548"/>
                <a:gd name="connsiteX0" fmla="*/ 0 w 1987807"/>
                <a:gd name="connsiteY0" fmla="*/ 684016 h 695548"/>
                <a:gd name="connsiteX1" fmla="*/ 494323 w 1987807"/>
                <a:gd name="connsiteY1" fmla="*/ 669424 h 695548"/>
                <a:gd name="connsiteX2" fmla="*/ 949288 w 1987807"/>
                <a:gd name="connsiteY2" fmla="*/ 2114 h 695548"/>
                <a:gd name="connsiteX3" fmla="*/ 1343923 w 1987807"/>
                <a:gd name="connsiteY3" fmla="*/ 1608 h 695548"/>
                <a:gd name="connsiteX4" fmla="*/ 1692495 w 1987807"/>
                <a:gd name="connsiteY4" fmla="*/ 625372 h 695548"/>
                <a:gd name="connsiteX5" fmla="*/ 1987807 w 1987807"/>
                <a:gd name="connsiteY5" fmla="*/ 691358 h 695548"/>
                <a:gd name="connsiteX0" fmla="*/ 0 w 1987807"/>
                <a:gd name="connsiteY0" fmla="*/ 684016 h 695548"/>
                <a:gd name="connsiteX1" fmla="*/ 494323 w 1987807"/>
                <a:gd name="connsiteY1" fmla="*/ 669424 h 695548"/>
                <a:gd name="connsiteX2" fmla="*/ 949288 w 1987807"/>
                <a:gd name="connsiteY2" fmla="*/ 2114 h 695548"/>
                <a:gd name="connsiteX3" fmla="*/ 1343923 w 1987807"/>
                <a:gd name="connsiteY3" fmla="*/ 1608 h 695548"/>
                <a:gd name="connsiteX4" fmla="*/ 1692495 w 1987807"/>
                <a:gd name="connsiteY4" fmla="*/ 625372 h 695548"/>
                <a:gd name="connsiteX5" fmla="*/ 1987807 w 1987807"/>
                <a:gd name="connsiteY5" fmla="*/ 691358 h 695548"/>
                <a:gd name="connsiteX0" fmla="*/ 0 w 1987807"/>
                <a:gd name="connsiteY0" fmla="*/ 684016 h 695548"/>
                <a:gd name="connsiteX1" fmla="*/ 494323 w 1987807"/>
                <a:gd name="connsiteY1" fmla="*/ 669424 h 695548"/>
                <a:gd name="connsiteX2" fmla="*/ 949288 w 1987807"/>
                <a:gd name="connsiteY2" fmla="*/ 2114 h 695548"/>
                <a:gd name="connsiteX3" fmla="*/ 1343923 w 1987807"/>
                <a:gd name="connsiteY3" fmla="*/ 1608 h 695548"/>
                <a:gd name="connsiteX4" fmla="*/ 1692495 w 1987807"/>
                <a:gd name="connsiteY4" fmla="*/ 625372 h 695548"/>
                <a:gd name="connsiteX5" fmla="*/ 1987807 w 1987807"/>
                <a:gd name="connsiteY5" fmla="*/ 691358 h 695548"/>
                <a:gd name="connsiteX0" fmla="*/ 0 w 1987807"/>
                <a:gd name="connsiteY0" fmla="*/ 689244 h 730417"/>
                <a:gd name="connsiteX1" fmla="*/ 494323 w 1987807"/>
                <a:gd name="connsiteY1" fmla="*/ 674652 h 730417"/>
                <a:gd name="connsiteX2" fmla="*/ 897757 w 1987807"/>
                <a:gd name="connsiteY2" fmla="*/ 0 h 730417"/>
                <a:gd name="connsiteX3" fmla="*/ 1343923 w 1987807"/>
                <a:gd name="connsiteY3" fmla="*/ 6836 h 730417"/>
                <a:gd name="connsiteX4" fmla="*/ 1692495 w 1987807"/>
                <a:gd name="connsiteY4" fmla="*/ 630600 h 730417"/>
                <a:gd name="connsiteX5" fmla="*/ 1987807 w 1987807"/>
                <a:gd name="connsiteY5" fmla="*/ 696586 h 730417"/>
                <a:gd name="connsiteX0" fmla="*/ 0 w 1987807"/>
                <a:gd name="connsiteY0" fmla="*/ 689244 h 701661"/>
                <a:gd name="connsiteX1" fmla="*/ 494323 w 1987807"/>
                <a:gd name="connsiteY1" fmla="*/ 674652 h 701661"/>
                <a:gd name="connsiteX2" fmla="*/ 897757 w 1987807"/>
                <a:gd name="connsiteY2" fmla="*/ 0 h 701661"/>
                <a:gd name="connsiteX3" fmla="*/ 1343923 w 1987807"/>
                <a:gd name="connsiteY3" fmla="*/ 6836 h 701661"/>
                <a:gd name="connsiteX4" fmla="*/ 1692495 w 1987807"/>
                <a:gd name="connsiteY4" fmla="*/ 630600 h 701661"/>
                <a:gd name="connsiteX5" fmla="*/ 1987807 w 1987807"/>
                <a:gd name="connsiteY5" fmla="*/ 696586 h 701661"/>
                <a:gd name="connsiteX0" fmla="*/ 0 w 1987807"/>
                <a:gd name="connsiteY0" fmla="*/ 700982 h 713399"/>
                <a:gd name="connsiteX1" fmla="*/ 494323 w 1987807"/>
                <a:gd name="connsiteY1" fmla="*/ 686390 h 713399"/>
                <a:gd name="connsiteX2" fmla="*/ 897757 w 1987807"/>
                <a:gd name="connsiteY2" fmla="*/ 11738 h 713399"/>
                <a:gd name="connsiteX3" fmla="*/ 1343923 w 1987807"/>
                <a:gd name="connsiteY3" fmla="*/ 18574 h 713399"/>
                <a:gd name="connsiteX4" fmla="*/ 1692495 w 1987807"/>
                <a:gd name="connsiteY4" fmla="*/ 642338 h 713399"/>
                <a:gd name="connsiteX5" fmla="*/ 1987807 w 1987807"/>
                <a:gd name="connsiteY5" fmla="*/ 708324 h 713399"/>
                <a:gd name="connsiteX0" fmla="*/ 0 w 1987807"/>
                <a:gd name="connsiteY0" fmla="*/ 700982 h 713399"/>
                <a:gd name="connsiteX1" fmla="*/ 494323 w 1987807"/>
                <a:gd name="connsiteY1" fmla="*/ 686390 h 713399"/>
                <a:gd name="connsiteX2" fmla="*/ 897757 w 1987807"/>
                <a:gd name="connsiteY2" fmla="*/ 11738 h 713399"/>
                <a:gd name="connsiteX3" fmla="*/ 1343923 w 1987807"/>
                <a:gd name="connsiteY3" fmla="*/ 18574 h 713399"/>
                <a:gd name="connsiteX4" fmla="*/ 1692495 w 1987807"/>
                <a:gd name="connsiteY4" fmla="*/ 642338 h 713399"/>
                <a:gd name="connsiteX5" fmla="*/ 1987807 w 1987807"/>
                <a:gd name="connsiteY5" fmla="*/ 708324 h 713399"/>
                <a:gd name="connsiteX0" fmla="*/ 0 w 1987807"/>
                <a:gd name="connsiteY0" fmla="*/ 701546 h 713963"/>
                <a:gd name="connsiteX1" fmla="*/ 494323 w 1987807"/>
                <a:gd name="connsiteY1" fmla="*/ 686954 h 713963"/>
                <a:gd name="connsiteX2" fmla="*/ 897757 w 1987807"/>
                <a:gd name="connsiteY2" fmla="*/ 12302 h 713963"/>
                <a:gd name="connsiteX3" fmla="*/ 1343923 w 1987807"/>
                <a:gd name="connsiteY3" fmla="*/ 19138 h 713963"/>
                <a:gd name="connsiteX4" fmla="*/ 1692495 w 1987807"/>
                <a:gd name="connsiteY4" fmla="*/ 642902 h 713963"/>
                <a:gd name="connsiteX5" fmla="*/ 1987807 w 1987807"/>
                <a:gd name="connsiteY5" fmla="*/ 708888 h 713963"/>
                <a:gd name="connsiteX0" fmla="*/ 0 w 1987807"/>
                <a:gd name="connsiteY0" fmla="*/ 701546 h 713963"/>
                <a:gd name="connsiteX1" fmla="*/ 494323 w 1987807"/>
                <a:gd name="connsiteY1" fmla="*/ 686954 h 713963"/>
                <a:gd name="connsiteX2" fmla="*/ 897757 w 1987807"/>
                <a:gd name="connsiteY2" fmla="*/ 12302 h 713963"/>
                <a:gd name="connsiteX3" fmla="*/ 1343923 w 1987807"/>
                <a:gd name="connsiteY3" fmla="*/ 19138 h 713963"/>
                <a:gd name="connsiteX4" fmla="*/ 1692495 w 1987807"/>
                <a:gd name="connsiteY4" fmla="*/ 642902 h 713963"/>
                <a:gd name="connsiteX5" fmla="*/ 1987807 w 1987807"/>
                <a:gd name="connsiteY5" fmla="*/ 708888 h 713963"/>
                <a:gd name="connsiteX0" fmla="*/ 0 w 1987807"/>
                <a:gd name="connsiteY0" fmla="*/ 708732 h 721149"/>
                <a:gd name="connsiteX1" fmla="*/ 494323 w 1987807"/>
                <a:gd name="connsiteY1" fmla="*/ 694140 h 721149"/>
                <a:gd name="connsiteX2" fmla="*/ 897757 w 1987807"/>
                <a:gd name="connsiteY2" fmla="*/ 19488 h 721149"/>
                <a:gd name="connsiteX3" fmla="*/ 1321838 w 1987807"/>
                <a:gd name="connsiteY3" fmla="*/ 18982 h 721149"/>
                <a:gd name="connsiteX4" fmla="*/ 1692495 w 1987807"/>
                <a:gd name="connsiteY4" fmla="*/ 650088 h 721149"/>
                <a:gd name="connsiteX5" fmla="*/ 1987807 w 1987807"/>
                <a:gd name="connsiteY5" fmla="*/ 716074 h 721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87807" h="721149">
                  <a:moveTo>
                    <a:pt x="0" y="708732"/>
                  </a:moveTo>
                  <a:cubicBezTo>
                    <a:pt x="181952" y="711210"/>
                    <a:pt x="329973" y="742936"/>
                    <a:pt x="494323" y="694140"/>
                  </a:cubicBezTo>
                  <a:cubicBezTo>
                    <a:pt x="675158" y="640450"/>
                    <a:pt x="727938" y="-93141"/>
                    <a:pt x="897757" y="19488"/>
                  </a:cubicBezTo>
                  <a:cubicBezTo>
                    <a:pt x="1174398" y="261827"/>
                    <a:pt x="1191218" y="120683"/>
                    <a:pt x="1321838" y="18982"/>
                  </a:cubicBezTo>
                  <a:cubicBezTo>
                    <a:pt x="1513115" y="-118710"/>
                    <a:pt x="1581500" y="533906"/>
                    <a:pt x="1692495" y="650088"/>
                  </a:cubicBezTo>
                  <a:cubicBezTo>
                    <a:pt x="1803490" y="766270"/>
                    <a:pt x="1799271" y="686192"/>
                    <a:pt x="1987807" y="716074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TextBox 62">
              <a:extLst>
                <a:ext uri="{FF2B5EF4-FFF2-40B4-BE49-F238E27FC236}">
                  <a16:creationId xmlns:a16="http://schemas.microsoft.com/office/drawing/2014/main" id="{44B4B7B1-9754-C444-B24F-FF7B145DCB20}"/>
                </a:ext>
              </a:extLst>
            </p:cNvPr>
            <p:cNvSpPr txBox="1"/>
            <p:nvPr/>
          </p:nvSpPr>
          <p:spPr>
            <a:xfrm rot="16200000">
              <a:off x="2899346" y="2947408"/>
              <a:ext cx="16493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Signal Intensity</a:t>
              </a:r>
            </a:p>
          </p:txBody>
        </p:sp>
        <p:grpSp>
          <p:nvGrpSpPr>
            <p:cNvPr id="47" name="Group 64">
              <a:extLst>
                <a:ext uri="{FF2B5EF4-FFF2-40B4-BE49-F238E27FC236}">
                  <a16:creationId xmlns:a16="http://schemas.microsoft.com/office/drawing/2014/main" id="{7D7D9BFD-771D-8346-B493-8FFBC7F91A1B}"/>
                </a:ext>
              </a:extLst>
            </p:cNvPr>
            <p:cNvGrpSpPr/>
            <p:nvPr/>
          </p:nvGrpSpPr>
          <p:grpSpPr>
            <a:xfrm>
              <a:off x="3571282" y="4495069"/>
              <a:ext cx="3804396" cy="2137377"/>
              <a:chOff x="3571282" y="4495069"/>
              <a:chExt cx="3804396" cy="2137377"/>
            </a:xfrm>
          </p:grpSpPr>
          <p:grpSp>
            <p:nvGrpSpPr>
              <p:cNvPr id="50" name="Group 60">
                <a:extLst>
                  <a:ext uri="{FF2B5EF4-FFF2-40B4-BE49-F238E27FC236}">
                    <a16:creationId xmlns:a16="http://schemas.microsoft.com/office/drawing/2014/main" id="{FEDA7535-AFF4-8D41-8C09-EBA4261909EB}"/>
                  </a:ext>
                </a:extLst>
              </p:cNvPr>
              <p:cNvGrpSpPr/>
              <p:nvPr/>
            </p:nvGrpSpPr>
            <p:grpSpPr>
              <a:xfrm>
                <a:off x="3949413" y="4495069"/>
                <a:ext cx="3426265" cy="1746566"/>
                <a:chOff x="3949413" y="4495069"/>
                <a:chExt cx="3426265" cy="1746566"/>
              </a:xfrm>
            </p:grpSpPr>
            <p:cxnSp>
              <p:nvCxnSpPr>
                <p:cNvPr id="53" name="Straight Connector 54">
                  <a:extLst>
                    <a:ext uri="{FF2B5EF4-FFF2-40B4-BE49-F238E27FC236}">
                      <a16:creationId xmlns:a16="http://schemas.microsoft.com/office/drawing/2014/main" id="{385CEA43-42DF-BA45-BCC2-622BE21EDDF8}"/>
                    </a:ext>
                  </a:extLst>
                </p:cNvPr>
                <p:cNvCxnSpPr>
                  <a:cxnSpLocks/>
                  <a:endCxn id="44" idx="0"/>
                </p:cNvCxnSpPr>
                <p:nvPr/>
              </p:nvCxnSpPr>
              <p:spPr>
                <a:xfrm flipH="1">
                  <a:off x="3949413" y="4495069"/>
                  <a:ext cx="2" cy="173706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5">
                  <a:extLst>
                    <a:ext uri="{FF2B5EF4-FFF2-40B4-BE49-F238E27FC236}">
                      <a16:creationId xmlns:a16="http://schemas.microsoft.com/office/drawing/2014/main" id="{34198E0A-17F7-B243-B0F4-A4D1ABAF96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949415" y="6241635"/>
                  <a:ext cx="3426263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1" name="TextBox 59">
                <a:extLst>
                  <a:ext uri="{FF2B5EF4-FFF2-40B4-BE49-F238E27FC236}">
                    <a16:creationId xmlns:a16="http://schemas.microsoft.com/office/drawing/2014/main" id="{B8184720-ECD6-3246-B44A-1671D762F4A2}"/>
                  </a:ext>
                </a:extLst>
              </p:cNvPr>
              <p:cNvSpPr txBox="1"/>
              <p:nvPr/>
            </p:nvSpPr>
            <p:spPr>
              <a:xfrm>
                <a:off x="4877615" y="6263114"/>
                <a:ext cx="135142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Time</a:t>
                </a:r>
              </a:p>
            </p:txBody>
          </p:sp>
          <p:sp>
            <p:nvSpPr>
              <p:cNvPr id="52" name="TextBox 63">
                <a:extLst>
                  <a:ext uri="{FF2B5EF4-FFF2-40B4-BE49-F238E27FC236}">
                    <a16:creationId xmlns:a16="http://schemas.microsoft.com/office/drawing/2014/main" id="{746258C4-432C-0F44-BC75-5F6BA68F99DB}"/>
                  </a:ext>
                </a:extLst>
              </p:cNvPr>
              <p:cNvSpPr txBox="1"/>
              <p:nvPr/>
            </p:nvSpPr>
            <p:spPr>
              <a:xfrm rot="16200000">
                <a:off x="2900505" y="5209710"/>
                <a:ext cx="164933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Signal Intensity</a:t>
                </a:r>
              </a:p>
            </p:txBody>
          </p:sp>
        </p:grpSp>
        <p:pic>
          <p:nvPicPr>
            <p:cNvPr id="48" name="Picture 1">
              <a:extLst>
                <a:ext uri="{FF2B5EF4-FFF2-40B4-BE49-F238E27FC236}">
                  <a16:creationId xmlns:a16="http://schemas.microsoft.com/office/drawing/2014/main" id="{FC306249-368B-2F4C-AABF-E1700C7D5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03411" y="2428809"/>
              <a:ext cx="3171506" cy="3040915"/>
            </a:xfrm>
            <a:prstGeom prst="rect">
              <a:avLst/>
            </a:prstGeom>
          </p:spPr>
        </p:pic>
      </p:grpSp>
      <p:sp>
        <p:nvSpPr>
          <p:cNvPr id="2" name="Ellipse 1">
            <a:extLst>
              <a:ext uri="{FF2B5EF4-FFF2-40B4-BE49-F238E27FC236}">
                <a16:creationId xmlns:a16="http://schemas.microsoft.com/office/drawing/2014/main" id="{75174FC4-BB47-7C4C-A664-8BEEAB487858}"/>
              </a:ext>
            </a:extLst>
          </p:cNvPr>
          <p:cNvSpPr/>
          <p:nvPr/>
        </p:nvSpPr>
        <p:spPr>
          <a:xfrm rot="19705658">
            <a:off x="6890217" y="3313785"/>
            <a:ext cx="1498961" cy="274320"/>
          </a:xfrm>
          <a:prstGeom prst="ellipse">
            <a:avLst/>
          </a:prstGeom>
          <a:noFill/>
          <a:ln w="28575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C5F21614-0BA4-7A46-BA7E-A8661292A0FD}"/>
              </a:ext>
            </a:extLst>
          </p:cNvPr>
          <p:cNvCxnSpPr>
            <a:cxnSpLocks/>
          </p:cNvCxnSpPr>
          <p:nvPr/>
        </p:nvCxnSpPr>
        <p:spPr>
          <a:xfrm>
            <a:off x="3416787" y="2298331"/>
            <a:ext cx="0" cy="104474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21760B95-B274-6340-9A0F-B3AA951337BF}"/>
              </a:ext>
            </a:extLst>
          </p:cNvPr>
          <p:cNvCxnSpPr>
            <a:cxnSpLocks/>
          </p:cNvCxnSpPr>
          <p:nvPr/>
        </p:nvCxnSpPr>
        <p:spPr>
          <a:xfrm flipH="1">
            <a:off x="2137604" y="3450945"/>
            <a:ext cx="109728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BBD08065-A81E-5F49-B189-6F5E9291C3F3}"/>
              </a:ext>
            </a:extLst>
          </p:cNvPr>
          <p:cNvSpPr txBox="1"/>
          <p:nvPr/>
        </p:nvSpPr>
        <p:spPr>
          <a:xfrm>
            <a:off x="2137604" y="3447164"/>
            <a:ext cx="1082351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Width</a:t>
            </a:r>
            <a:endParaRPr kumimoji="0" lang="fr-FR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A7971C96-BF57-0845-98F5-EDF00AD717FF}"/>
              </a:ext>
            </a:extLst>
          </p:cNvPr>
          <p:cNvSpPr txBox="1"/>
          <p:nvPr/>
        </p:nvSpPr>
        <p:spPr>
          <a:xfrm>
            <a:off x="2152533" y="2798049"/>
            <a:ext cx="1082351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Area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1E2F94F1-D71B-244B-952B-E7612B6037C8}"/>
              </a:ext>
            </a:extLst>
          </p:cNvPr>
          <p:cNvSpPr txBox="1"/>
          <p:nvPr/>
        </p:nvSpPr>
        <p:spPr>
          <a:xfrm>
            <a:off x="3215896" y="2491545"/>
            <a:ext cx="1082351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Height</a:t>
            </a:r>
            <a:endParaRPr kumimoji="0" lang="fr-FR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FCS Data Fi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FCS Data File</a:t>
            </a:r>
          </a:p>
        </p:txBody>
      </p:sp>
      <p:sp>
        <p:nvSpPr>
          <p:cNvPr id="514" name="Flow Cytometry Standard (FCS)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Flow Cytometry Standard (FCS)</a:t>
            </a:r>
          </a:p>
          <a:p>
            <a:pPr lvl="1">
              <a:buBlip>
                <a:blip r:embed="rId3"/>
              </a:buBlip>
            </a:pPr>
            <a:r>
              <a:t>Accepted Standard in flow cytometry world</a:t>
            </a:r>
          </a:p>
          <a:p>
            <a:pPr lvl="1">
              <a:buBlip>
                <a:blip r:embed="rId3"/>
              </a:buBlip>
            </a:pPr>
            <a:r>
              <a:t>Usable on third party analysis software packages</a:t>
            </a:r>
            <a:endParaRPr sz="2400"/>
          </a:p>
          <a:p>
            <a:pPr>
              <a:buBlip>
                <a:blip r:embed="rId2"/>
              </a:buBlip>
            </a:pPr>
            <a:r>
              <a:t>Listmode File containing</a:t>
            </a:r>
          </a:p>
          <a:p>
            <a:pPr marL="996603" lvl="1" indent="-498763">
              <a:buBlip>
                <a:blip r:embed="rId3"/>
              </a:buBlip>
            </a:pPr>
            <a:r>
              <a:rPr sz="2400"/>
              <a:t>All measurements</a:t>
            </a:r>
          </a:p>
          <a:p>
            <a:pPr marL="996603" lvl="1" indent="-498763">
              <a:buBlip>
                <a:blip r:embed="rId3"/>
              </a:buBlip>
            </a:pPr>
            <a:r>
              <a:rPr sz="2400"/>
              <a:t>Instrument settings acquisition information</a:t>
            </a:r>
          </a:p>
          <a:p>
            <a:pPr marL="996603" lvl="1" indent="-498763">
              <a:buBlip>
                <a:blip r:embed="rId3"/>
              </a:buBlip>
            </a:pPr>
            <a:r>
              <a:rPr sz="2400"/>
              <a:t>Keywords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776EDE-DF8B-2C36-162F-3621F1860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39700"/>
            <a:ext cx="7313613" cy="939087"/>
          </a:xfrm>
        </p:spPr>
        <p:txBody>
          <a:bodyPr/>
          <a:lstStyle/>
          <a:p>
            <a:r>
              <a:rPr lang="fr-US" dirty="0"/>
              <a:t>Companion material</a:t>
            </a:r>
          </a:p>
        </p:txBody>
      </p:sp>
      <p:pic>
        <p:nvPicPr>
          <p:cNvPr id="4" name="Image 3">
            <a:hlinkClick r:id="rId2"/>
            <a:extLst>
              <a:ext uri="{FF2B5EF4-FFF2-40B4-BE49-F238E27FC236}">
                <a16:creationId xmlns:a16="http://schemas.microsoft.com/office/drawing/2014/main" id="{99E721D4-C083-D90C-9617-21D151E3A4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52" y="1345913"/>
            <a:ext cx="1825947" cy="1027095"/>
          </a:xfrm>
          <a:prstGeom prst="rect">
            <a:avLst/>
          </a:prstGeom>
        </p:spPr>
      </p:pic>
      <p:pic>
        <p:nvPicPr>
          <p:cNvPr id="6" name="Image 5">
            <a:hlinkClick r:id="rId4"/>
            <a:extLst>
              <a:ext uri="{FF2B5EF4-FFF2-40B4-BE49-F238E27FC236}">
                <a16:creationId xmlns:a16="http://schemas.microsoft.com/office/drawing/2014/main" id="{E6AAF22B-403D-E1DF-F0D0-AB591B2854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50" y="3816611"/>
            <a:ext cx="1825947" cy="1027095"/>
          </a:xfrm>
          <a:prstGeom prst="rect">
            <a:avLst/>
          </a:prstGeom>
        </p:spPr>
      </p:pic>
      <p:pic>
        <p:nvPicPr>
          <p:cNvPr id="8" name="Image 7">
            <a:hlinkClick r:id="rId6"/>
            <a:extLst>
              <a:ext uri="{FF2B5EF4-FFF2-40B4-BE49-F238E27FC236}">
                <a16:creationId xmlns:a16="http://schemas.microsoft.com/office/drawing/2014/main" id="{8863F1C1-FC5D-6A3E-A868-8C7374F6F6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51" y="2581262"/>
            <a:ext cx="1825946" cy="1027095"/>
          </a:xfrm>
          <a:prstGeom prst="rect">
            <a:avLst/>
          </a:prstGeom>
        </p:spPr>
      </p:pic>
      <p:pic>
        <p:nvPicPr>
          <p:cNvPr id="10" name="Image 9">
            <a:hlinkClick r:id="rId8"/>
            <a:extLst>
              <a:ext uri="{FF2B5EF4-FFF2-40B4-BE49-F238E27FC236}">
                <a16:creationId xmlns:a16="http://schemas.microsoft.com/office/drawing/2014/main" id="{CA29302A-DC03-A8FB-B79A-3193D2085B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51" y="5027276"/>
            <a:ext cx="1825947" cy="102709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14725BB9-6B77-FE56-6F40-EA9F23C0983A}"/>
              </a:ext>
            </a:extLst>
          </p:cNvPr>
          <p:cNvSpPr txBox="1"/>
          <p:nvPr/>
        </p:nvSpPr>
        <p:spPr>
          <a:xfrm>
            <a:off x="598112" y="6138695"/>
            <a:ext cx="3070917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While in presentation mode, click on the mage to access these YouTube playlists</a:t>
            </a:r>
            <a:r>
              <a:rPr lang="fr-US" sz="1000" dirty="0"/>
              <a:t> and </a:t>
            </a:r>
            <a:r>
              <a:rPr kumimoji="0" lang="fr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videos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3F6A03A-5DA3-A359-335B-2AFE90417329}"/>
              </a:ext>
            </a:extLst>
          </p:cNvPr>
          <p:cNvSpPr txBox="1"/>
          <p:nvPr/>
        </p:nvSpPr>
        <p:spPr>
          <a:xfrm>
            <a:off x="5715000" y="1632340"/>
            <a:ext cx="2868930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  <a:hlinkClick r:id="rId10"/>
              </a:rPr>
              <a:t>Please review our biosafety policies</a:t>
            </a:r>
            <a:endParaRPr kumimoji="0" lang="fr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Graphique 13" descr="Risque biologique avec un remplissage uni">
            <a:extLst>
              <a:ext uri="{FF2B5EF4-FFF2-40B4-BE49-F238E27FC236}">
                <a16:creationId xmlns:a16="http://schemas.microsoft.com/office/drawing/2014/main" id="{A4858CDC-5D47-7F55-CF94-8A9C12900A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572000" y="1539420"/>
            <a:ext cx="1027095" cy="1027095"/>
          </a:xfrm>
          <a:prstGeom prst="rect">
            <a:avLst/>
          </a:prstGeom>
        </p:spPr>
      </p:pic>
      <p:pic>
        <p:nvPicPr>
          <p:cNvPr id="22" name="Graphique 21" descr="Calendrier journalier avec un remplissage uni">
            <a:extLst>
              <a:ext uri="{FF2B5EF4-FFF2-40B4-BE49-F238E27FC236}">
                <a16:creationId xmlns:a16="http://schemas.microsoft.com/office/drawing/2014/main" id="{4DDB544D-7D0A-ACD6-1F13-47E5793337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628347" y="3792836"/>
            <a:ext cx="914400" cy="914400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8844CCBA-3A8F-62C5-427F-9DC671EE5B5B}"/>
              </a:ext>
            </a:extLst>
          </p:cNvPr>
          <p:cNvSpPr txBox="1"/>
          <p:nvPr/>
        </p:nvSpPr>
        <p:spPr>
          <a:xfrm>
            <a:off x="5715000" y="3696804"/>
            <a:ext cx="2868930" cy="21339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  <a:hlinkClick r:id="rId15"/>
              </a:rPr>
              <a:t>Cancellation Policy</a:t>
            </a:r>
            <a:endParaRPr kumimoji="0" lang="fr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  <a:p>
            <a:pPr marL="40639" marR="40639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  <a:p>
            <a:pPr marL="326389" marR="40639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fr-US" sz="1400" dirty="0"/>
              <a:t>Benchtop anlyzers: 80% of booked but unused time is billed</a:t>
            </a:r>
          </a:p>
          <a:p>
            <a:pPr marL="326389" marR="40639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endParaRPr lang="fr-US" sz="1400" dirty="0"/>
          </a:p>
          <a:p>
            <a:pPr marL="326389" marR="40639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fr-US" sz="1400" dirty="0"/>
              <a:t>Cell sorters: Booked but unused time is billed 100%</a:t>
            </a:r>
            <a:endParaRPr kumimoji="0" lang="fr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12075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Flexibility in data presentation"/>
          <p:cNvSpPr txBox="1">
            <a:spLocks noGrp="1"/>
          </p:cNvSpPr>
          <p:nvPr>
            <p:ph type="title"/>
          </p:nvPr>
        </p:nvSpPr>
        <p:spPr>
          <a:xfrm>
            <a:off x="587969" y="104085"/>
            <a:ext cx="7968062" cy="1595439"/>
          </a:xfrm>
          <a:prstGeom prst="rect">
            <a:avLst/>
          </a:prstGeom>
        </p:spPr>
        <p:txBody>
          <a:bodyPr/>
          <a:lstStyle/>
          <a:p>
            <a:r>
              <a:t>Flexibility in data presentation</a:t>
            </a:r>
          </a:p>
        </p:txBody>
      </p:sp>
      <p:sp>
        <p:nvSpPr>
          <p:cNvPr id="517" name="Graphic analysis (typical)…"/>
          <p:cNvSpPr txBox="1">
            <a:spLocks noGrp="1"/>
          </p:cNvSpPr>
          <p:nvPr>
            <p:ph type="body" sz="half" idx="1"/>
          </p:nvPr>
        </p:nvSpPr>
        <p:spPr>
          <a:xfrm>
            <a:off x="914400" y="1735137"/>
            <a:ext cx="7313613" cy="2194587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rPr dirty="0"/>
              <a:t>Graphic analysis (typical)</a:t>
            </a:r>
          </a:p>
          <a:p>
            <a:pPr>
              <a:buBlip>
                <a:blip r:embed="rId2"/>
              </a:buBlip>
            </a:pPr>
            <a:r>
              <a:rPr dirty="0"/>
              <a:t>Unsupervised  clustering (high parameters)</a:t>
            </a:r>
          </a:p>
          <a:p>
            <a:pPr>
              <a:buBlip>
                <a:blip r:embed="rId2"/>
              </a:buBlip>
            </a:pPr>
            <a:r>
              <a:rPr dirty="0"/>
              <a:t>Modelization</a:t>
            </a:r>
          </a:p>
        </p:txBody>
      </p:sp>
      <p:pic>
        <p:nvPicPr>
          <p:cNvPr id="51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812" y="3929724"/>
            <a:ext cx="6949546" cy="2330706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73DED37B-86F8-6A42-8D7D-4A8A076D67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46"/>
          <a:stretch/>
        </p:blipFill>
        <p:spPr>
          <a:xfrm>
            <a:off x="7256662" y="2506532"/>
            <a:ext cx="1753751" cy="405207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C540FB-0A36-464A-997D-DD05E5D3E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Panel Design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C8FF9B4-1311-BE44-B7BF-F20D0E3B59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1735137"/>
            <a:ext cx="7313613" cy="1664279"/>
          </a:xfrm>
        </p:spPr>
        <p:txBody>
          <a:bodyPr/>
          <a:lstStyle/>
          <a:p>
            <a:r>
              <a:rPr lang="en-US" dirty="0"/>
              <a:t>Choosing Fluorophores</a:t>
            </a:r>
          </a:p>
          <a:p>
            <a:r>
              <a:rPr lang="en-US" dirty="0"/>
              <a:t>Choosing Instrument</a:t>
            </a:r>
          </a:p>
          <a:p>
            <a:pPr marL="4064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08975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d panel desig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Good panel design</a:t>
            </a:r>
          </a:p>
        </p:txBody>
      </p:sp>
      <p:sp>
        <p:nvSpPr>
          <p:cNvPr id="544" name="Great panel design aims at improving the resolution of your different markers…"/>
          <p:cNvSpPr txBox="1">
            <a:spLocks noGrp="1"/>
          </p:cNvSpPr>
          <p:nvPr>
            <p:ph type="body" sz="half" idx="1"/>
          </p:nvPr>
        </p:nvSpPr>
        <p:spPr>
          <a:xfrm>
            <a:off x="86225" y="1735137"/>
            <a:ext cx="3654963" cy="4999778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rPr dirty="0"/>
              <a:t>Great panel design aims at improving the resolution of your different markers</a:t>
            </a:r>
          </a:p>
          <a:p>
            <a:pPr>
              <a:buBlip>
                <a:blip r:embed="rId2"/>
              </a:buBlip>
            </a:pPr>
            <a:r>
              <a:rPr dirty="0"/>
              <a:t>Variables include </a:t>
            </a:r>
          </a:p>
          <a:p>
            <a:pPr lvl="1">
              <a:buBlip>
                <a:blip r:embed="rId3"/>
              </a:buBlip>
              <a:defRPr sz="1800"/>
            </a:pPr>
            <a:r>
              <a:rPr lang="en-US" dirty="0"/>
              <a:t>Biology of the markers</a:t>
            </a:r>
          </a:p>
          <a:p>
            <a:pPr lvl="1">
              <a:buBlip>
                <a:blip r:embed="rId3"/>
              </a:buBlip>
              <a:defRPr sz="1800"/>
            </a:pPr>
            <a:r>
              <a:rPr lang="en-US" dirty="0"/>
              <a:t>Brightness of Fluorophore</a:t>
            </a:r>
          </a:p>
          <a:p>
            <a:pPr lvl="1">
              <a:buBlip>
                <a:blip r:embed="rId3"/>
              </a:buBlip>
              <a:defRPr sz="1800"/>
            </a:pPr>
            <a:r>
              <a:rPr lang="en-US" dirty="0"/>
              <a:t>Spectral Overlap</a:t>
            </a:r>
          </a:p>
        </p:txBody>
      </p:sp>
      <p:pic>
        <p:nvPicPr>
          <p:cNvPr id="545" name="Image" descr="Image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9575" y="2500298"/>
            <a:ext cx="5228990" cy="29976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6225" y="6324709"/>
            <a:ext cx="8246225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  <a:hlinkClick r:id="rId5"/>
              </a:rPr>
              <a:t>Check the</a:t>
            </a:r>
            <a:r>
              <a:rPr kumimoji="0" lang="en-US" sz="16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  <a:hlinkClick r:id="rId5"/>
              </a:rPr>
              <a:t> Sample preparation guide for more information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Picking Fluorophores…"/>
          <p:cNvSpPr txBox="1">
            <a:spLocks noGrp="1"/>
          </p:cNvSpPr>
          <p:nvPr>
            <p:ph type="title"/>
          </p:nvPr>
        </p:nvSpPr>
        <p:spPr>
          <a:xfrm>
            <a:off x="915193" y="130796"/>
            <a:ext cx="7313614" cy="1595438"/>
          </a:xfrm>
          <a:prstGeom prst="rect">
            <a:avLst/>
          </a:prstGeom>
        </p:spPr>
        <p:txBody>
          <a:bodyPr/>
          <a:lstStyle/>
          <a:p>
            <a:r>
              <a:rPr lang="en-US" sz="3200" dirty="0"/>
              <a:t>Overlapping emission generates artefact that needs to be corrected</a:t>
            </a:r>
            <a:endParaRPr sz="3200" dirty="0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D43D53E3-9551-BF43-9670-01F805B3554B}"/>
              </a:ext>
            </a:extLst>
          </p:cNvPr>
          <p:cNvGrpSpPr/>
          <p:nvPr/>
        </p:nvGrpSpPr>
        <p:grpSpPr>
          <a:xfrm>
            <a:off x="5767591" y="2363658"/>
            <a:ext cx="3226286" cy="3375276"/>
            <a:chOff x="8619639" y="2917372"/>
            <a:chExt cx="3226286" cy="3375276"/>
          </a:xfrm>
        </p:grpSpPr>
        <p:pic>
          <p:nvPicPr>
            <p:cNvPr id="7" name="Picture 12">
              <a:extLst>
                <a:ext uri="{FF2B5EF4-FFF2-40B4-BE49-F238E27FC236}">
                  <a16:creationId xmlns:a16="http://schemas.microsoft.com/office/drawing/2014/main" id="{DE95D305-2184-C841-9932-ECD16BAF49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4421" b="10343"/>
            <a:stretch/>
          </p:blipFill>
          <p:spPr>
            <a:xfrm>
              <a:off x="8858633" y="2970908"/>
              <a:ext cx="2987292" cy="3129648"/>
            </a:xfrm>
            <a:prstGeom prst="rect">
              <a:avLst/>
            </a:prstGeom>
          </p:spPr>
        </p:pic>
        <p:sp>
          <p:nvSpPr>
            <p:cNvPr id="8" name="TextBox 13">
              <a:extLst>
                <a:ext uri="{FF2B5EF4-FFF2-40B4-BE49-F238E27FC236}">
                  <a16:creationId xmlns:a16="http://schemas.microsoft.com/office/drawing/2014/main" id="{0DE55230-B368-CF45-B829-AF0665C24E39}"/>
                </a:ext>
              </a:extLst>
            </p:cNvPr>
            <p:cNvSpPr txBox="1"/>
            <p:nvPr/>
          </p:nvSpPr>
          <p:spPr>
            <a:xfrm rot="16200000">
              <a:off x="8423536" y="4366455"/>
              <a:ext cx="7307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FF40FF"/>
                  </a:solidFill>
                </a:rPr>
                <a:t>APC</a:t>
              </a:r>
              <a:endParaRPr lang="en-US" sz="1600" dirty="0"/>
            </a:p>
          </p:txBody>
        </p:sp>
        <p:sp>
          <p:nvSpPr>
            <p:cNvPr id="9" name="TextBox 14">
              <a:extLst>
                <a:ext uri="{FF2B5EF4-FFF2-40B4-BE49-F238E27FC236}">
                  <a16:creationId xmlns:a16="http://schemas.microsoft.com/office/drawing/2014/main" id="{358318E6-09A6-F543-A0A3-55BA26A7F4E0}"/>
                </a:ext>
              </a:extLst>
            </p:cNvPr>
            <p:cNvSpPr txBox="1"/>
            <p:nvPr/>
          </p:nvSpPr>
          <p:spPr>
            <a:xfrm>
              <a:off x="9539288" y="5954094"/>
              <a:ext cx="1701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accent5">
                      <a:lumMod val="75000"/>
                    </a:schemeClr>
                  </a:solidFill>
                </a:rPr>
                <a:t>AF700</a:t>
              </a:r>
              <a:endParaRPr lang="en-US" sz="1600" dirty="0"/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7007B73B-3416-3643-ABD8-53CCFF665B75}"/>
                </a:ext>
              </a:extLst>
            </p:cNvPr>
            <p:cNvSpPr txBox="1"/>
            <p:nvPr/>
          </p:nvSpPr>
          <p:spPr>
            <a:xfrm>
              <a:off x="9490644" y="2917372"/>
              <a:ext cx="17232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APC stained cells</a:t>
              </a: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39374C1A-B70D-214C-A137-02B903800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58" y="3046425"/>
            <a:ext cx="5393802" cy="187118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king Fluorophores…">
            <a:extLst>
              <a:ext uri="{FF2B5EF4-FFF2-40B4-BE49-F238E27FC236}">
                <a16:creationId xmlns:a16="http://schemas.microsoft.com/office/drawing/2014/main" id="{0E422CF8-A3EB-B24A-9769-BBDFE031302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0364" y="271192"/>
            <a:ext cx="6809591" cy="78360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3000"/>
            </a:pPr>
            <a:r>
              <a:rPr sz="4000" dirty="0"/>
              <a:t>Spillover increases </a:t>
            </a:r>
            <a:r>
              <a:rPr lang="en-US" sz="4000" dirty="0"/>
              <a:t>error spread</a:t>
            </a:r>
            <a:endParaRPr sz="4000" dirty="0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2CDFC5DB-FED5-704F-AD42-A4E013176E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376" y="1835218"/>
            <a:ext cx="3674951" cy="3866250"/>
          </a:xfrm>
          <a:prstGeom prst="rect">
            <a:avLst/>
          </a:prstGeom>
        </p:spPr>
      </p:pic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79824415-3F4C-5A46-B7DE-80966C3F56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5816" y="1726234"/>
            <a:ext cx="3124139" cy="397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385551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Tandem Fluorophores increase the number of available markers"/>
          <p:cNvSpPr txBox="1">
            <a:spLocks noGrp="1"/>
          </p:cNvSpPr>
          <p:nvPr>
            <p:ph type="title"/>
          </p:nvPr>
        </p:nvSpPr>
        <p:spPr>
          <a:xfrm>
            <a:off x="299136" y="0"/>
            <a:ext cx="8359310" cy="1595438"/>
          </a:xfrm>
          <a:prstGeom prst="rect">
            <a:avLst/>
          </a:prstGeom>
        </p:spPr>
        <p:txBody>
          <a:bodyPr/>
          <a:lstStyle>
            <a:lvl1pPr>
              <a:defRPr sz="3900"/>
            </a:lvl1pPr>
          </a:lstStyle>
          <a:p>
            <a:r>
              <a:rPr dirty="0"/>
              <a:t>Tandem Fluorophores </a:t>
            </a:r>
            <a:r>
              <a:rPr lang="en-US" dirty="0"/>
              <a:t>are great but noisy</a:t>
            </a:r>
            <a:endParaRPr dirty="0"/>
          </a:p>
        </p:txBody>
      </p:sp>
      <p:sp>
        <p:nvSpPr>
          <p:cNvPr id="531" name="Energy transfer by FRET but:…"/>
          <p:cNvSpPr txBox="1">
            <a:spLocks noGrp="1"/>
          </p:cNvSpPr>
          <p:nvPr>
            <p:ph type="body" sz="half" idx="1"/>
          </p:nvPr>
        </p:nvSpPr>
        <p:spPr>
          <a:xfrm>
            <a:off x="4488994" y="1735137"/>
            <a:ext cx="4169452" cy="4794891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rPr dirty="0"/>
              <a:t>Energy transfer by FRET but:</a:t>
            </a:r>
          </a:p>
          <a:p>
            <a:pPr lvl="1">
              <a:buBlip>
                <a:blip r:embed="rId3"/>
              </a:buBlip>
            </a:pPr>
            <a:r>
              <a:rPr dirty="0"/>
              <a:t>Donor molecule also emits photons</a:t>
            </a:r>
          </a:p>
          <a:p>
            <a:pPr lvl="1">
              <a:buBlip>
                <a:blip r:embed="rId3"/>
              </a:buBlip>
            </a:pPr>
            <a:r>
              <a:rPr dirty="0"/>
              <a:t>Acceptor molecule is excited by lasers as well</a:t>
            </a:r>
          </a:p>
          <a:p>
            <a:pPr>
              <a:buBlip>
                <a:blip r:embed="rId2"/>
              </a:buBlip>
            </a:pPr>
            <a:r>
              <a:rPr dirty="0"/>
              <a:t>Tandem dyes go bad over time</a:t>
            </a:r>
          </a:p>
        </p:txBody>
      </p:sp>
      <p:pic>
        <p:nvPicPr>
          <p:cNvPr id="532" name="Image" descr="Image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663" y="1680910"/>
            <a:ext cx="2907917" cy="2267483"/>
          </a:xfrm>
          <a:prstGeom prst="rect">
            <a:avLst/>
          </a:prstGeom>
        </p:spPr>
      </p:pic>
      <p:pic>
        <p:nvPicPr>
          <p:cNvPr id="533" name="Image" descr="Image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136" y="4393203"/>
            <a:ext cx="4112971" cy="180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687580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Tandem Fluorophores increase the number of available marke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900"/>
            </a:lvl1pPr>
          </a:lstStyle>
          <a:p>
            <a:r>
              <a:rPr lang="en-US" dirty="0"/>
              <a:t>Easy start for a simple panel</a:t>
            </a:r>
            <a:endParaRPr dirty="0"/>
          </a:p>
        </p:txBody>
      </p:sp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D9E929E5-F49C-B444-B3D3-95F68C3218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300642"/>
              </p:ext>
            </p:extLst>
          </p:nvPr>
        </p:nvGraphicFramePr>
        <p:xfrm>
          <a:off x="4798293" y="1738295"/>
          <a:ext cx="3394232" cy="18243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116">
                  <a:extLst>
                    <a:ext uri="{9D8B030D-6E8A-4147-A177-3AD203B41FA5}">
                      <a16:colId xmlns:a16="http://schemas.microsoft.com/office/drawing/2014/main" val="767476612"/>
                    </a:ext>
                  </a:extLst>
                </a:gridCol>
                <a:gridCol w="1697116">
                  <a:extLst>
                    <a:ext uri="{9D8B030D-6E8A-4147-A177-3AD203B41FA5}">
                      <a16:colId xmlns:a16="http://schemas.microsoft.com/office/drawing/2014/main" val="270928281"/>
                    </a:ext>
                  </a:extLst>
                </a:gridCol>
              </a:tblGrid>
              <a:tr h="483245">
                <a:tc>
                  <a:txBody>
                    <a:bodyPr/>
                    <a:lstStyle/>
                    <a:p>
                      <a:r>
                        <a:rPr lang="fr-FR" sz="1600" dirty="0" err="1"/>
                        <a:t>Fluorophore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Laser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5910858"/>
                  </a:ext>
                </a:extLst>
              </a:tr>
              <a:tr h="325998">
                <a:tc>
                  <a:txBody>
                    <a:bodyPr/>
                    <a:lstStyle/>
                    <a:p>
                      <a:r>
                        <a:rPr lang="fr-FR" sz="1600" dirty="0"/>
                        <a:t>BV421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405nm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7685239"/>
                  </a:ext>
                </a:extLst>
              </a:tr>
              <a:tr h="325998">
                <a:tc>
                  <a:txBody>
                    <a:bodyPr/>
                    <a:lstStyle/>
                    <a:p>
                      <a:r>
                        <a:rPr lang="fr-FR" sz="1600" dirty="0"/>
                        <a:t>FITC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488nm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096651"/>
                  </a:ext>
                </a:extLst>
              </a:tr>
              <a:tr h="325998">
                <a:tc>
                  <a:txBody>
                    <a:bodyPr/>
                    <a:lstStyle/>
                    <a:p>
                      <a:r>
                        <a:rPr lang="fr-FR" sz="1600" dirty="0"/>
                        <a:t>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561nm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4143506"/>
                  </a:ext>
                </a:extLst>
              </a:tr>
              <a:tr h="325998">
                <a:tc>
                  <a:txBody>
                    <a:bodyPr/>
                    <a:lstStyle/>
                    <a:p>
                      <a:r>
                        <a:rPr lang="fr-FR" sz="1600" dirty="0"/>
                        <a:t>APC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640nm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2202814"/>
                  </a:ext>
                </a:extLst>
              </a:tr>
            </a:tbl>
          </a:graphicData>
        </a:graphic>
      </p:graphicFrame>
      <p:pic>
        <p:nvPicPr>
          <p:cNvPr id="12" name="Espace réservé du contenu 9">
            <a:extLst>
              <a:ext uri="{FF2B5EF4-FFF2-40B4-BE49-F238E27FC236}">
                <a16:creationId xmlns:a16="http://schemas.microsoft.com/office/drawing/2014/main" id="{13C856B6-DD57-4A42-BB7A-9ADA63E78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0794" y="4110564"/>
            <a:ext cx="4469231" cy="2088753"/>
          </a:xfrm>
          <a:prstGeom prst="rect">
            <a:avLst/>
          </a:prstGeom>
        </p:spPr>
      </p:pic>
      <p:sp>
        <p:nvSpPr>
          <p:cNvPr id="15" name="Great panel design aims at improving the resolution of your different markers…">
            <a:extLst>
              <a:ext uri="{FF2B5EF4-FFF2-40B4-BE49-F238E27FC236}">
                <a16:creationId xmlns:a16="http://schemas.microsoft.com/office/drawing/2014/main" id="{2695A91A-DABF-0E49-AAE5-E4116A021835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190343" y="1938893"/>
            <a:ext cx="3654963" cy="1416854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</a:pPr>
            <a:r>
              <a:rPr lang="en-US" sz="1600" dirty="0"/>
              <a:t>Excited by different lasers</a:t>
            </a:r>
          </a:p>
          <a:p>
            <a:pPr>
              <a:buBlip>
                <a:blip r:embed="rId3"/>
              </a:buBlip>
            </a:pPr>
            <a:r>
              <a:rPr lang="en-US" sz="1600" dirty="0"/>
              <a:t>Non-overlapping emission</a:t>
            </a:r>
          </a:p>
          <a:p>
            <a:pPr>
              <a:buBlip>
                <a:blip r:embed="rId3"/>
              </a:buBlip>
            </a:pPr>
            <a:r>
              <a:rPr lang="en-US" sz="1600" dirty="0"/>
              <a:t>Single molecule (non-tandem)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1366443694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Benchtop instruments varia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Benchtop instruments variations </a:t>
            </a:r>
          </a:p>
        </p:txBody>
      </p:sp>
      <p:sp>
        <p:nvSpPr>
          <p:cNvPr id="548" name="Usable fluorophores…"/>
          <p:cNvSpPr txBox="1">
            <a:spLocks noGrp="1"/>
          </p:cNvSpPr>
          <p:nvPr>
            <p:ph type="body" sz="quarter" idx="1"/>
          </p:nvPr>
        </p:nvSpPr>
        <p:spPr>
          <a:xfrm>
            <a:off x="172133" y="2117992"/>
            <a:ext cx="4038201" cy="2913692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Usable fluorophores</a:t>
            </a:r>
          </a:p>
          <a:p>
            <a:pPr lvl="1">
              <a:buBlip>
                <a:blip r:embed="rId2"/>
              </a:buBlip>
            </a:pPr>
            <a:r>
              <a:t>Number of lasers</a:t>
            </a:r>
          </a:p>
          <a:p>
            <a:pPr lvl="1">
              <a:buBlip>
                <a:blip r:embed="rId2"/>
              </a:buBlip>
            </a:pPr>
            <a:r>
              <a:t>Number of measurable parameters</a:t>
            </a:r>
          </a:p>
        </p:txBody>
      </p:sp>
      <p:sp>
        <p:nvSpPr>
          <p:cNvPr id="549" name="Features available…"/>
          <p:cNvSpPr txBox="1"/>
          <p:nvPr/>
        </p:nvSpPr>
        <p:spPr>
          <a:xfrm>
            <a:off x="4412597" y="2117992"/>
            <a:ext cx="4559271" cy="29136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marL="504190" indent="-463550" defTabSz="914400">
              <a:spcBef>
                <a:spcPts val="2000"/>
              </a:spcBef>
              <a:buSzPct val="58499"/>
              <a:buBlip>
                <a:blip r:embed="rId2"/>
              </a:buBlip>
              <a:defRPr>
                <a:latin typeface="+mn-lt"/>
                <a:ea typeface="+mn-ea"/>
                <a:cs typeface="+mn-cs"/>
                <a:sym typeface="Goudy Old Style"/>
              </a:defRPr>
            </a:pPr>
            <a:r>
              <a:t>Features available</a:t>
            </a:r>
          </a:p>
          <a:p>
            <a:pPr marL="955039" lvl="1" indent="-457199" defTabSz="914400">
              <a:spcBef>
                <a:spcPts val="600"/>
              </a:spcBef>
              <a:buSzPct val="58499"/>
              <a:buBlip>
                <a:blip r:embed="rId2"/>
              </a:buBlip>
              <a:defRPr sz="2200">
                <a:latin typeface="+mn-lt"/>
                <a:ea typeface="+mn-ea"/>
                <a:cs typeface="+mn-cs"/>
                <a:sym typeface="Goudy Old Style"/>
              </a:defRPr>
            </a:pPr>
            <a:r>
              <a:t>Spectral unmixing</a:t>
            </a:r>
          </a:p>
          <a:p>
            <a:pPr marL="955039" lvl="1" indent="-457199" defTabSz="914400">
              <a:spcBef>
                <a:spcPts val="600"/>
              </a:spcBef>
              <a:buSzPct val="58499"/>
              <a:buBlip>
                <a:blip r:embed="rId2"/>
              </a:buBlip>
              <a:defRPr sz="2200">
                <a:latin typeface="+mn-lt"/>
                <a:ea typeface="+mn-ea"/>
                <a:cs typeface="+mn-cs"/>
                <a:sym typeface="Goudy Old Style"/>
              </a:defRPr>
            </a:pPr>
            <a:r>
              <a:t>Acoustic Focusing</a:t>
            </a:r>
          </a:p>
          <a:p>
            <a:pPr marL="955039" lvl="1" indent="-457199" defTabSz="914400">
              <a:spcBef>
                <a:spcPts val="600"/>
              </a:spcBef>
              <a:buSzPct val="58499"/>
              <a:buBlip>
                <a:blip r:embed="rId2"/>
              </a:buBlip>
              <a:defRPr sz="2200">
                <a:latin typeface="+mn-lt"/>
                <a:ea typeface="+mn-ea"/>
                <a:cs typeface="+mn-cs"/>
                <a:sym typeface="Goudy Old Style"/>
              </a:defRPr>
            </a:pPr>
            <a:r>
              <a:t>Sample Loader</a:t>
            </a:r>
          </a:p>
          <a:p>
            <a:pPr marL="955039" lvl="1" indent="-457199" defTabSz="914400">
              <a:spcBef>
                <a:spcPts val="600"/>
              </a:spcBef>
              <a:buSzPct val="58499"/>
              <a:buBlip>
                <a:blip r:embed="rId2"/>
              </a:buBlip>
              <a:defRPr sz="2200">
                <a:latin typeface="+mn-lt"/>
                <a:ea typeface="+mn-ea"/>
                <a:cs typeface="+mn-cs"/>
                <a:sym typeface="Goudy Old Style"/>
              </a:defRPr>
            </a:pPr>
            <a:r>
              <a:t>Imaging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Traditional Flow Cytometers"/>
          <p:cNvSpPr txBox="1">
            <a:spLocks noGrp="1"/>
          </p:cNvSpPr>
          <p:nvPr>
            <p:ph type="title"/>
          </p:nvPr>
        </p:nvSpPr>
        <p:spPr>
          <a:xfrm>
            <a:off x="640364" y="121892"/>
            <a:ext cx="7863272" cy="1595439"/>
          </a:xfrm>
          <a:prstGeom prst="rect">
            <a:avLst/>
          </a:prstGeom>
        </p:spPr>
        <p:txBody>
          <a:bodyPr/>
          <a:lstStyle/>
          <a:p>
            <a:r>
              <a:rPr dirty="0">
                <a:hlinkClick r:id="rId2"/>
              </a:rPr>
              <a:t>Traditional Flow Cytometers</a:t>
            </a:r>
            <a:endParaRPr dirty="0"/>
          </a:p>
        </p:txBody>
      </p:sp>
      <p:sp>
        <p:nvSpPr>
          <p:cNvPr id="552" name="One detector per parameter…"/>
          <p:cNvSpPr txBox="1">
            <a:spLocks noGrp="1"/>
          </p:cNvSpPr>
          <p:nvPr>
            <p:ph type="body" sz="half" idx="1"/>
          </p:nvPr>
        </p:nvSpPr>
        <p:spPr>
          <a:xfrm>
            <a:off x="4550721" y="1735137"/>
            <a:ext cx="4421654" cy="5122863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</a:pPr>
            <a:r>
              <a:rPr dirty="0">
                <a:hlinkClick r:id="rId4"/>
              </a:rPr>
              <a:t>LSRII/</a:t>
            </a:r>
            <a:r>
              <a:rPr dirty="0" err="1">
                <a:hlinkClick r:id="rId4"/>
              </a:rPr>
              <a:t>Fortessa</a:t>
            </a:r>
            <a:endParaRPr lang="en-US" dirty="0"/>
          </a:p>
          <a:p>
            <a:pPr lvl="1">
              <a:buBlip>
                <a:blip r:embed="rId3"/>
              </a:buBlip>
            </a:pPr>
            <a:r>
              <a:rPr lang="fr-FR" dirty="0"/>
              <a:t>Plate loader (1 - screening)</a:t>
            </a:r>
            <a:endParaRPr dirty="0"/>
          </a:p>
          <a:p>
            <a:pPr>
              <a:buBlip>
                <a:blip r:embed="rId3"/>
              </a:buBlip>
            </a:pPr>
            <a:r>
              <a:rPr dirty="0">
                <a:hlinkClick r:id="rId5"/>
              </a:rPr>
              <a:t>Attune</a:t>
            </a:r>
            <a:r>
              <a:rPr lang="en-US" dirty="0">
                <a:hlinkClick r:id="rId5"/>
              </a:rPr>
              <a:t> </a:t>
            </a:r>
            <a:r>
              <a:rPr lang="en-US" dirty="0" err="1">
                <a:hlinkClick r:id="rId5"/>
              </a:rPr>
              <a:t>NxT</a:t>
            </a:r>
            <a:endParaRPr dirty="0"/>
          </a:p>
          <a:p>
            <a:pPr lvl="1">
              <a:buBlip>
                <a:blip r:embed="rId6"/>
              </a:buBlip>
            </a:pPr>
            <a:r>
              <a:rPr dirty="0"/>
              <a:t>Acoustic Focusing</a:t>
            </a:r>
          </a:p>
          <a:p>
            <a:pPr lvl="1">
              <a:buBlip>
                <a:blip r:embed="rId6"/>
              </a:buBlip>
            </a:pPr>
            <a:r>
              <a:rPr dirty="0"/>
              <a:t>True count</a:t>
            </a:r>
          </a:p>
          <a:p>
            <a:pPr lvl="1">
              <a:buBlip>
                <a:blip r:embed="rId6"/>
              </a:buBlip>
            </a:pPr>
            <a:r>
              <a:rPr dirty="0"/>
              <a:t>Plate Loader</a:t>
            </a:r>
          </a:p>
          <a:p>
            <a:pPr>
              <a:buBlip>
                <a:blip r:embed="rId3"/>
              </a:buBlip>
            </a:pPr>
            <a:r>
              <a:rPr lang="en-US" dirty="0" err="1">
                <a:hlinkClick r:id="rId7"/>
              </a:rPr>
              <a:t>Quanteon</a:t>
            </a:r>
            <a:r>
              <a:rPr lang="en-US" dirty="0">
                <a:hlinkClick r:id="rId7"/>
              </a:rPr>
              <a:t>/</a:t>
            </a:r>
            <a:r>
              <a:rPr lang="en-US" dirty="0" err="1">
                <a:hlinkClick r:id="rId7"/>
              </a:rPr>
              <a:t>Penteon</a:t>
            </a:r>
            <a:endParaRPr dirty="0"/>
          </a:p>
          <a:p>
            <a:pPr lvl="1">
              <a:buBlip>
                <a:blip r:embed="rId6"/>
              </a:buBlip>
            </a:pPr>
            <a:r>
              <a:rPr lang="en-US" dirty="0"/>
              <a:t>Plate Loader</a:t>
            </a:r>
          </a:p>
          <a:p>
            <a:pPr lvl="1">
              <a:buBlip>
                <a:blip r:embed="rId6"/>
              </a:buBlip>
            </a:pPr>
            <a:r>
              <a:rPr dirty="0"/>
              <a:t>True count</a:t>
            </a:r>
            <a:endParaRPr lang="en-US" dirty="0"/>
          </a:p>
          <a:p>
            <a:pPr lvl="1">
              <a:buBlip>
                <a:blip r:embed="rId6"/>
              </a:buBlip>
            </a:pPr>
            <a:r>
              <a:rPr lang="fr-FR" dirty="0"/>
              <a:t>High </a:t>
            </a:r>
            <a:r>
              <a:rPr lang="fr-FR" dirty="0" err="1"/>
              <a:t>Dynamic</a:t>
            </a:r>
            <a:r>
              <a:rPr lang="fr-FR" dirty="0"/>
              <a:t> Range</a:t>
            </a:r>
            <a:endParaRPr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C0E3B29-497C-246D-790C-5C3ED88B1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49" y="2958957"/>
            <a:ext cx="4027705" cy="2685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pectral Flow Cytometers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>
                <a:hlinkClick r:id="rId2"/>
              </a:rPr>
              <a:t>Spectral Flow Cytometers</a:t>
            </a:r>
            <a:endParaRPr dirty="0"/>
          </a:p>
          <a:p>
            <a:pPr>
              <a:defRPr sz="3600"/>
            </a:pPr>
            <a:r>
              <a:rPr dirty="0" err="1">
                <a:hlinkClick r:id="rId2"/>
              </a:rPr>
              <a:t>Cytek</a:t>
            </a:r>
            <a:r>
              <a:rPr dirty="0">
                <a:hlinkClick r:id="rId2"/>
              </a:rPr>
              <a:t> Aurora</a:t>
            </a:r>
            <a:endParaRPr dirty="0"/>
          </a:p>
        </p:txBody>
      </p:sp>
      <p:sp>
        <p:nvSpPr>
          <p:cNvPr id="556" name="Measures the entire emission of each fluorophore and unmix the signal in discrete parameter measurement…"/>
          <p:cNvSpPr txBox="1">
            <a:spLocks noGrp="1"/>
          </p:cNvSpPr>
          <p:nvPr>
            <p:ph type="body" sz="half" idx="1"/>
          </p:nvPr>
        </p:nvSpPr>
        <p:spPr>
          <a:xfrm>
            <a:off x="377645" y="2134948"/>
            <a:ext cx="4482858" cy="3866377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</a:pPr>
            <a:r>
              <a:rPr dirty="0"/>
              <a:t>Measures the entire emission of each fluorophore and </a:t>
            </a:r>
            <a:r>
              <a:rPr dirty="0" err="1"/>
              <a:t>unmix</a:t>
            </a:r>
            <a:r>
              <a:rPr dirty="0"/>
              <a:t> the signal in discrete parameter measurement</a:t>
            </a:r>
          </a:p>
          <a:p>
            <a:pPr>
              <a:buBlip>
                <a:blip r:embed="rId3"/>
              </a:buBlip>
            </a:pPr>
            <a:r>
              <a:rPr dirty="0"/>
              <a:t>Can be used as a traditional flow cytometer</a:t>
            </a:r>
          </a:p>
          <a:p>
            <a:pPr>
              <a:buBlip>
                <a:blip r:embed="rId3"/>
              </a:buBlip>
            </a:pPr>
            <a:r>
              <a:rPr dirty="0"/>
              <a:t>Not limited by filter selection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CE86000-F32E-61AD-973A-7D3228E64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859" y="2404152"/>
            <a:ext cx="3967109" cy="2644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6D9CCE-6734-5049-9B9B-3E63C5577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8218"/>
            <a:ext cx="7886700" cy="994172"/>
          </a:xfrm>
        </p:spPr>
        <p:txBody>
          <a:bodyPr>
            <a:normAutofit/>
          </a:bodyPr>
          <a:lstStyle/>
          <a:p>
            <a:r>
              <a:rPr lang="en-US" sz="3000" dirty="0"/>
              <a:t>A flow cytometer is a bad microscope</a:t>
            </a: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51D52F62-B57D-C84B-88FD-E25D4A68C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2799" y="1200804"/>
            <a:ext cx="3868340" cy="30439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Intrinsic information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3F40C4C-4CBE-014B-8DF5-73E04C282A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2799" y="1583751"/>
            <a:ext cx="2999925" cy="1742253"/>
          </a:xfrm>
        </p:spPr>
        <p:txBody>
          <a:bodyPr>
            <a:normAutofit fontScale="40000" lnSpcReduction="20000"/>
          </a:bodyPr>
          <a:lstStyle/>
          <a:p>
            <a:r>
              <a:rPr lang="en-US" sz="4000" dirty="0"/>
              <a:t>Scattered light</a:t>
            </a:r>
          </a:p>
          <a:p>
            <a:r>
              <a:rPr lang="en-US" sz="4000" dirty="0"/>
              <a:t>Forward Scatter (FSC)</a:t>
            </a:r>
          </a:p>
          <a:p>
            <a:pPr lvl="1">
              <a:buFont typeface="Wingdings" pitchFamily="2" charset="2"/>
              <a:buChar char="Ø"/>
            </a:pPr>
            <a:r>
              <a:rPr lang="en-US" sz="4000" dirty="0"/>
              <a:t>Relative size</a:t>
            </a:r>
          </a:p>
          <a:p>
            <a:r>
              <a:rPr lang="en-US" sz="4000" dirty="0"/>
              <a:t>Side Scatter (SSC)</a:t>
            </a:r>
          </a:p>
          <a:p>
            <a:pPr lvl="1">
              <a:buFont typeface="Wingdings" pitchFamily="2" charset="2"/>
              <a:buChar char="Ø"/>
            </a:pPr>
            <a:r>
              <a:rPr lang="en-US" sz="4000" dirty="0"/>
              <a:t>Granularity</a:t>
            </a:r>
          </a:p>
          <a:p>
            <a:pPr lvl="1"/>
            <a:endParaRPr lang="en-US" dirty="0"/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FFDFE8C0-5422-C140-975A-CD6BA79411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7959" y="1200803"/>
            <a:ext cx="3887391" cy="30439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Extrinsic information</a:t>
            </a:r>
          </a:p>
        </p:txBody>
      </p:sp>
      <p:sp>
        <p:nvSpPr>
          <p:cNvPr id="19" name="Espace réservé du contenu 18">
            <a:extLst>
              <a:ext uri="{FF2B5EF4-FFF2-40B4-BE49-F238E27FC236}">
                <a16:creationId xmlns:a16="http://schemas.microsoft.com/office/drawing/2014/main" id="{FEC084EA-9EE0-FB41-8542-677F565E2A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7959" y="1583751"/>
            <a:ext cx="4043768" cy="1555766"/>
          </a:xfrm>
        </p:spPr>
        <p:txBody>
          <a:bodyPr>
            <a:noAutofit/>
          </a:bodyPr>
          <a:lstStyle/>
          <a:p>
            <a:r>
              <a:rPr lang="en-US" sz="1600" dirty="0"/>
              <a:t>Emitted light from fluorophores/dyes</a:t>
            </a:r>
          </a:p>
          <a:p>
            <a:r>
              <a:rPr lang="en-US" sz="1600" dirty="0"/>
              <a:t>Antibody against proteins of interest</a:t>
            </a:r>
          </a:p>
          <a:p>
            <a:r>
              <a:rPr lang="en-US" sz="1600" dirty="0"/>
              <a:t>Dyes binding to a specific part of the cells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F18C96F7-D0A5-CE4E-8A29-DD6552063286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940785" y="3826856"/>
            <a:ext cx="2463952" cy="2420481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52554533-7442-5946-A895-FDB6BD9F037A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327368" y="3826855"/>
            <a:ext cx="2488572" cy="242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6624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3821D9-3695-B145-8910-396E561EE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78066" y="0"/>
            <a:ext cx="7313613" cy="1595438"/>
          </a:xfrm>
        </p:spPr>
        <p:txBody>
          <a:bodyPr/>
          <a:lstStyle/>
          <a:p>
            <a:r>
              <a:rPr lang="fr-FR" u="sng" dirty="0" err="1">
                <a:hlinkClick r:id="rId2"/>
              </a:rPr>
              <a:t>Cell</a:t>
            </a:r>
            <a:r>
              <a:rPr lang="fr-FR" u="sng" dirty="0">
                <a:hlinkClick r:id="rId2"/>
              </a:rPr>
              <a:t> </a:t>
            </a:r>
            <a:r>
              <a:rPr lang="fr-FR" u="sng" dirty="0" err="1">
                <a:hlinkClick r:id="rId2"/>
              </a:rPr>
              <a:t>sorters</a:t>
            </a:r>
            <a:endParaRPr lang="fr-FR" u="sng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3BD6910-26EE-7844-9179-313C3BAC6B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9485" y="1735137"/>
            <a:ext cx="4238513" cy="4615907"/>
          </a:xfrm>
        </p:spPr>
        <p:txBody>
          <a:bodyPr/>
          <a:lstStyle/>
          <a:p>
            <a:r>
              <a:rPr lang="en-US" dirty="0"/>
              <a:t>Flow cytometers that allows for the collection of one or multiple sub-population of cells</a:t>
            </a:r>
          </a:p>
          <a:p>
            <a:r>
              <a:rPr lang="en-US" dirty="0"/>
              <a:t>Droplet-based or Mechanical sorting</a:t>
            </a:r>
          </a:p>
          <a:p>
            <a:r>
              <a:rPr lang="en-US" dirty="0"/>
              <a:t>Staff operated in general, but training available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3DCB092-B587-9043-8915-4A9E4DE531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924" y="473338"/>
            <a:ext cx="2247004" cy="299600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3457509-23E0-E84D-B9FB-5124DD4E38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3841" y="3929230"/>
            <a:ext cx="3229087" cy="242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634613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Noteworthy platform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Noteworthy platforms</a:t>
            </a:r>
          </a:p>
        </p:txBody>
      </p:sp>
      <p:sp>
        <p:nvSpPr>
          <p:cNvPr id="560" name="Image Stream MarkII…"/>
          <p:cNvSpPr txBox="1">
            <a:spLocks noGrp="1"/>
          </p:cNvSpPr>
          <p:nvPr>
            <p:ph type="body" sz="half" idx="1"/>
          </p:nvPr>
        </p:nvSpPr>
        <p:spPr>
          <a:xfrm>
            <a:off x="317858" y="1633443"/>
            <a:ext cx="4367912" cy="4938688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3"/>
              </a:buBlip>
              <a:defRPr sz="1800"/>
            </a:lvl2pPr>
          </a:lstStyle>
          <a:p>
            <a:r>
              <a:rPr dirty="0">
                <a:hlinkClick r:id="rId4"/>
              </a:rPr>
              <a:t>Image Stream MarkII</a:t>
            </a:r>
            <a:endParaRPr dirty="0"/>
          </a:p>
          <a:p>
            <a:pPr lvl="1"/>
            <a:r>
              <a:rPr dirty="0"/>
              <a:t>Takes pictures of each event in up to 12 channels</a:t>
            </a:r>
          </a:p>
        </p:txBody>
      </p:sp>
      <p:pic>
        <p:nvPicPr>
          <p:cNvPr id="561" name="Image" descr="Image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391" y="3379511"/>
            <a:ext cx="2849317" cy="3009391"/>
          </a:xfrm>
          <a:prstGeom prst="rect">
            <a:avLst/>
          </a:prstGeom>
        </p:spPr>
      </p:pic>
      <p:pic>
        <p:nvPicPr>
          <p:cNvPr id="562" name="Image" descr="Image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0363" y="5666610"/>
            <a:ext cx="1333324" cy="734172"/>
          </a:xfrm>
          <a:prstGeom prst="rect">
            <a:avLst/>
          </a:prstGeom>
        </p:spPr>
      </p:pic>
      <p:sp>
        <p:nvSpPr>
          <p:cNvPr id="563" name="Mass Cytometer Helios…"/>
          <p:cNvSpPr txBox="1"/>
          <p:nvPr/>
        </p:nvSpPr>
        <p:spPr>
          <a:xfrm>
            <a:off x="4819204" y="1633443"/>
            <a:ext cx="4131758" cy="51228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marL="504190" indent="-463550" defTabSz="914400">
              <a:spcBef>
                <a:spcPts val="2000"/>
              </a:spcBef>
              <a:buSzPct val="58499"/>
              <a:buBlip>
                <a:blip r:embed="rId2"/>
              </a:buBlip>
              <a:defRPr>
                <a:latin typeface="+mn-lt"/>
                <a:ea typeface="+mn-ea"/>
                <a:cs typeface="+mn-cs"/>
                <a:sym typeface="Goudy Old Style"/>
              </a:defRPr>
            </a:lvl1pPr>
            <a:lvl2pPr marL="955039" indent="-457199" defTabSz="914400">
              <a:spcBef>
                <a:spcPts val="600"/>
              </a:spcBef>
              <a:buSzPct val="58499"/>
              <a:buBlip>
                <a:blip r:embed="rId3"/>
              </a:buBlip>
              <a:defRPr sz="1800">
                <a:latin typeface="+mn-lt"/>
                <a:ea typeface="+mn-ea"/>
                <a:cs typeface="+mn-cs"/>
                <a:sym typeface="Goudy Old Style"/>
              </a:defRPr>
            </a:lvl2pPr>
          </a:lstStyle>
          <a:p>
            <a:r>
              <a:rPr lang="en-US" dirty="0">
                <a:hlinkClick r:id="rId7"/>
              </a:rPr>
              <a:t>Multiplexing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2829" y="2298133"/>
            <a:ext cx="2297718" cy="14501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88275" y="3770559"/>
            <a:ext cx="2262687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600" dirty="0"/>
              <a:t>https://www.thermofisher.com/blog/behindthebench/luminex-bead-based-immunoassays-drive-immunoassays-towards-higher-content-biomarker-discovery/</a:t>
            </a:r>
            <a:endParaRPr kumimoji="0" lang="en-US" sz="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0732" y="4285189"/>
            <a:ext cx="1637772" cy="1971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54385" y="2267356"/>
            <a:ext cx="1638029" cy="9028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Luminex 200</a:t>
            </a:r>
          </a:p>
          <a:p>
            <a:pPr marL="40639" marR="40639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200" dirty="0"/>
          </a:p>
          <a:p>
            <a:pPr marL="212089" marR="40639" indent="-1714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200" dirty="0"/>
              <a:t>Bead-based assay</a:t>
            </a:r>
          </a:p>
          <a:p>
            <a:pPr marL="212089" marR="40639" indent="-1714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200" dirty="0"/>
              <a:t>30+ analytes</a:t>
            </a: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54384" y="4285189"/>
            <a:ext cx="1638029" cy="9028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MSD</a:t>
            </a: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  <a:p>
            <a:pPr marL="40639" marR="40639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200" dirty="0"/>
          </a:p>
          <a:p>
            <a:pPr marL="212089" marR="40639" indent="-1714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200" dirty="0"/>
              <a:t>ECL</a:t>
            </a:r>
          </a:p>
          <a:p>
            <a:pPr marL="212089" marR="40639" indent="-1714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200" dirty="0"/>
              <a:t>Up to 10 analytes</a:t>
            </a: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219D459-A8AF-9CB0-27AA-684A33394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US" dirty="0"/>
              <a:t>Getting data!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C4927AE-49D4-3BA0-F4A7-B0ED99AF68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5305" y="1495107"/>
            <a:ext cx="7313613" cy="5122863"/>
          </a:xfrm>
        </p:spPr>
        <p:txBody>
          <a:bodyPr/>
          <a:lstStyle/>
          <a:p>
            <a:r>
              <a:rPr lang="fr-US" dirty="0"/>
              <a:t>Single cell suspension preparation</a:t>
            </a:r>
          </a:p>
          <a:p>
            <a:pPr lvl="1"/>
            <a:endParaRPr lang="fr-US" dirty="0"/>
          </a:p>
          <a:p>
            <a:r>
              <a:rPr lang="fr-US" dirty="0"/>
              <a:t>Panel Design</a:t>
            </a:r>
          </a:p>
          <a:p>
            <a:pPr lvl="1"/>
            <a:r>
              <a:rPr lang="fr-US" dirty="0"/>
              <a:t>Check out Easy Panel!</a:t>
            </a:r>
          </a:p>
          <a:p>
            <a:pPr lvl="1"/>
            <a:endParaRPr lang="fr-US" dirty="0"/>
          </a:p>
          <a:p>
            <a:r>
              <a:rPr lang="fr-US" dirty="0"/>
              <a:t>Antibody validation</a:t>
            </a:r>
          </a:p>
          <a:p>
            <a:pPr lvl="1"/>
            <a:r>
              <a:rPr lang="fr-US" dirty="0"/>
              <a:t>Specificity</a:t>
            </a:r>
          </a:p>
          <a:p>
            <a:pPr lvl="1"/>
            <a:r>
              <a:rPr lang="fr-US" dirty="0"/>
              <a:t>Titration</a:t>
            </a:r>
          </a:p>
          <a:p>
            <a:pPr marL="40640" indent="0">
              <a:buNone/>
            </a:pPr>
            <a:endParaRPr lang="fr-US" dirty="0"/>
          </a:p>
          <a:p>
            <a:r>
              <a:rPr lang="fr-US" dirty="0"/>
              <a:t>Let’s focus on acquisition here!</a:t>
            </a:r>
          </a:p>
        </p:txBody>
      </p:sp>
      <p:pic>
        <p:nvPicPr>
          <p:cNvPr id="7" name="Image 6" descr="Une image contenant logo&#10;&#10;Description générée automatiquement">
            <a:hlinkClick r:id="rId2"/>
            <a:extLst>
              <a:ext uri="{FF2B5EF4-FFF2-40B4-BE49-F238E27FC236}">
                <a16:creationId xmlns:a16="http://schemas.microsoft.com/office/drawing/2014/main" id="{240A991D-2154-AB7B-C0FE-4B2C35230C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206" y="2419891"/>
            <a:ext cx="4317489" cy="242969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7755EA9-96F7-69E7-8A87-589F89BB6A32}"/>
              </a:ext>
            </a:extLst>
          </p:cNvPr>
          <p:cNvSpPr txBox="1"/>
          <p:nvPr/>
        </p:nvSpPr>
        <p:spPr>
          <a:xfrm>
            <a:off x="5164040" y="4849589"/>
            <a:ext cx="3131820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  <a:hlinkClick r:id="rId2"/>
              </a:rPr>
              <a:t>Click here to access FB 2.0</a:t>
            </a:r>
            <a:endParaRPr kumimoji="0" lang="fr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2273387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CD19AA3-06EC-F71C-D387-ABCCCEE61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193" y="-100043"/>
            <a:ext cx="7313613" cy="1595438"/>
          </a:xfrm>
        </p:spPr>
        <p:txBody>
          <a:bodyPr/>
          <a:lstStyle/>
          <a:p>
            <a:r>
              <a:rPr lang="fr-US" dirty="0"/>
              <a:t>FSC x SSC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66FE1EF8-7248-17E6-A3AE-49B59E65EA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522526"/>
              </p:ext>
            </p:extLst>
          </p:nvPr>
        </p:nvGraphicFramePr>
        <p:xfrm>
          <a:off x="212867" y="2475063"/>
          <a:ext cx="3612450" cy="30754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04150">
                  <a:extLst>
                    <a:ext uri="{9D8B030D-6E8A-4147-A177-3AD203B41FA5}">
                      <a16:colId xmlns:a16="http://schemas.microsoft.com/office/drawing/2014/main" val="2780537066"/>
                    </a:ext>
                  </a:extLst>
                </a:gridCol>
                <a:gridCol w="1204150">
                  <a:extLst>
                    <a:ext uri="{9D8B030D-6E8A-4147-A177-3AD203B41FA5}">
                      <a16:colId xmlns:a16="http://schemas.microsoft.com/office/drawing/2014/main" val="2225557695"/>
                    </a:ext>
                  </a:extLst>
                </a:gridCol>
                <a:gridCol w="1204150">
                  <a:extLst>
                    <a:ext uri="{9D8B030D-6E8A-4147-A177-3AD203B41FA5}">
                      <a16:colId xmlns:a16="http://schemas.microsoft.com/office/drawing/2014/main" val="609428251"/>
                    </a:ext>
                  </a:extLst>
                </a:gridCol>
              </a:tblGrid>
              <a:tr h="1025164">
                <a:tc>
                  <a:txBody>
                    <a:bodyPr/>
                    <a:lstStyle/>
                    <a:p>
                      <a:endParaRPr lang="fr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US" sz="2000" b="1" dirty="0"/>
                        <a:t>Lin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US" sz="2000" b="1" dirty="0"/>
                        <a:t>Log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953184"/>
                  </a:ext>
                </a:extLst>
              </a:tr>
              <a:tr h="1025164">
                <a:tc>
                  <a:txBody>
                    <a:bodyPr/>
                    <a:lstStyle/>
                    <a:p>
                      <a:r>
                        <a:rPr lang="fr-US" sz="2000" b="1" dirty="0"/>
                        <a:t>FSC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US" sz="1200" dirty="0"/>
                        <a:t>Most of the time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US" sz="1200" dirty="0"/>
                        <a:t>Small particles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0419552"/>
                  </a:ext>
                </a:extLst>
              </a:tr>
              <a:tr h="1025164">
                <a:tc>
                  <a:txBody>
                    <a:bodyPr/>
                    <a:lstStyle/>
                    <a:p>
                      <a:r>
                        <a:rPr lang="fr-US" sz="2000" b="1" dirty="0"/>
                        <a:t>SSC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US" sz="1200" dirty="0"/>
                        <a:t>SSC used to identify cluster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US" sz="1200" dirty="0"/>
                        <a:t>Complex tissue or very simple sample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675156"/>
                  </a:ext>
                </a:extLst>
              </a:tr>
            </a:tbl>
          </a:graphicData>
        </a:graphic>
      </p:graphicFrame>
      <p:grpSp>
        <p:nvGrpSpPr>
          <p:cNvPr id="12" name="Groupe 11">
            <a:extLst>
              <a:ext uri="{FF2B5EF4-FFF2-40B4-BE49-F238E27FC236}">
                <a16:creationId xmlns:a16="http://schemas.microsoft.com/office/drawing/2014/main" id="{80E3115B-EB0B-2737-D9B3-54E3CC4816DF}"/>
              </a:ext>
            </a:extLst>
          </p:cNvPr>
          <p:cNvGrpSpPr/>
          <p:nvPr/>
        </p:nvGrpSpPr>
        <p:grpSpPr>
          <a:xfrm>
            <a:off x="4290544" y="1862777"/>
            <a:ext cx="4412633" cy="3909148"/>
            <a:chOff x="4800600" y="3048000"/>
            <a:chExt cx="4094163" cy="3810000"/>
          </a:xfrm>
        </p:grpSpPr>
        <p:pic>
          <p:nvPicPr>
            <p:cNvPr id="13" name="image.png" descr="image.png">
              <a:extLst>
                <a:ext uri="{FF2B5EF4-FFF2-40B4-BE49-F238E27FC236}">
                  <a16:creationId xmlns:a16="http://schemas.microsoft.com/office/drawing/2014/main" id="{7E7AE963-4599-1798-60AB-CF2F78BA9B51}"/>
                </a:ext>
              </a:extLst>
            </p:cNvPr>
            <p:cNvPicPr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00600" y="3048000"/>
              <a:ext cx="2022475" cy="205105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" name="image.png" descr="image.png">
              <a:extLst>
                <a:ext uri="{FF2B5EF4-FFF2-40B4-BE49-F238E27FC236}">
                  <a16:creationId xmlns:a16="http://schemas.microsoft.com/office/drawing/2014/main" id="{F343E740-B109-AC40-DBB2-289907E78AA8}"/>
                </a:ext>
              </a:extLst>
            </p:cNvPr>
            <p:cNvPicPr>
              <a:picLocks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8000" y="4806950"/>
              <a:ext cx="2036763" cy="205105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5" name="SSC on Log">
              <a:extLst>
                <a:ext uri="{FF2B5EF4-FFF2-40B4-BE49-F238E27FC236}">
                  <a16:creationId xmlns:a16="http://schemas.microsoft.com/office/drawing/2014/main" id="{AF101270-8CC4-B0BD-2F5E-69ADDF72B475}"/>
                </a:ext>
              </a:extLst>
            </p:cNvPr>
            <p:cNvSpPr txBox="1"/>
            <p:nvPr/>
          </p:nvSpPr>
          <p:spPr>
            <a:xfrm>
              <a:off x="6858000" y="3048000"/>
              <a:ext cx="1612900" cy="38100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spAutoFit/>
            </a:bodyPr>
            <a:lstStyle>
              <a:lvl1pPr>
                <a:buClr>
                  <a:srgbClr val="000000"/>
                </a:buClr>
                <a:buFont typeface="Goudy Old Style"/>
                <a:defRPr sz="1800">
                  <a:latin typeface="+mn-lt"/>
                  <a:ea typeface="+mn-ea"/>
                  <a:cs typeface="+mn-cs"/>
                  <a:sym typeface="Goudy Old Style"/>
                </a:defRPr>
              </a:lvl1pPr>
            </a:lstStyle>
            <a:p>
              <a:r>
                <a:t>SSC on Log</a:t>
              </a:r>
            </a:p>
          </p:txBody>
        </p:sp>
        <p:sp>
          <p:nvSpPr>
            <p:cNvPr id="16" name="SSC on Lin">
              <a:extLst>
                <a:ext uri="{FF2B5EF4-FFF2-40B4-BE49-F238E27FC236}">
                  <a16:creationId xmlns:a16="http://schemas.microsoft.com/office/drawing/2014/main" id="{DB96741E-CA4B-BD06-43EB-D443489EF700}"/>
                </a:ext>
              </a:extLst>
            </p:cNvPr>
            <p:cNvSpPr txBox="1"/>
            <p:nvPr/>
          </p:nvSpPr>
          <p:spPr>
            <a:xfrm>
              <a:off x="5562600" y="5607050"/>
              <a:ext cx="1308100" cy="66040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spAutoFit/>
            </a:bodyPr>
            <a:lstStyle>
              <a:lvl1pPr>
                <a:buClr>
                  <a:srgbClr val="000000"/>
                </a:buClr>
                <a:buFont typeface="Goudy Old Style"/>
                <a:defRPr sz="1800">
                  <a:latin typeface="+mn-lt"/>
                  <a:ea typeface="+mn-ea"/>
                  <a:cs typeface="+mn-cs"/>
                  <a:sym typeface="Goudy Old Style"/>
                </a:defRPr>
              </a:lvl1pPr>
            </a:lstStyle>
            <a:p>
              <a:r>
                <a:t>SSC on Lin</a:t>
              </a:r>
            </a:p>
          </p:txBody>
        </p:sp>
        <p:sp>
          <p:nvSpPr>
            <p:cNvPr id="17" name="Ovale">
              <a:extLst>
                <a:ext uri="{FF2B5EF4-FFF2-40B4-BE49-F238E27FC236}">
                  <a16:creationId xmlns:a16="http://schemas.microsoft.com/office/drawing/2014/main" id="{33F5B875-E8DC-1687-EBC3-FEADAB917FCA}"/>
                </a:ext>
              </a:extLst>
            </p:cNvPr>
            <p:cNvSpPr/>
            <p:nvPr/>
          </p:nvSpPr>
          <p:spPr>
            <a:xfrm>
              <a:off x="5410200" y="3733800"/>
              <a:ext cx="457201" cy="304800"/>
            </a:xfrm>
            <a:prstGeom prst="ellipse">
              <a:avLst/>
            </a:prstGeom>
            <a:ln w="12700">
              <a:solidFill>
                <a:srgbClr val="008F00"/>
              </a:solidFill>
            </a:ln>
            <a:effectLst>
              <a:outerShdw blurRad="101600" dist="38100" dir="5400000" rotWithShape="0">
                <a:srgbClr val="929292">
                  <a:alpha val="75000"/>
                </a:srgbClr>
              </a:outerShdw>
            </a:effectLst>
          </p:spPr>
          <p:txBody>
            <a:bodyPr lIns="50800" tIns="50800" rIns="50800" bIns="50800" anchor="ctr"/>
            <a:lstStyle/>
            <a:p>
              <a:endParaRPr/>
            </a:p>
          </p:txBody>
        </p:sp>
        <p:sp>
          <p:nvSpPr>
            <p:cNvPr id="18" name="Ovale">
              <a:extLst>
                <a:ext uri="{FF2B5EF4-FFF2-40B4-BE49-F238E27FC236}">
                  <a16:creationId xmlns:a16="http://schemas.microsoft.com/office/drawing/2014/main" id="{9B705F2B-0129-529F-B93E-5987B748AECA}"/>
                </a:ext>
              </a:extLst>
            </p:cNvPr>
            <p:cNvSpPr/>
            <p:nvPr/>
          </p:nvSpPr>
          <p:spPr>
            <a:xfrm>
              <a:off x="6096000" y="3581400"/>
              <a:ext cx="650875" cy="304800"/>
            </a:xfrm>
            <a:prstGeom prst="ellipse">
              <a:avLst/>
            </a:prstGeom>
            <a:ln w="12700">
              <a:solidFill>
                <a:srgbClr val="0433FF"/>
              </a:solidFill>
            </a:ln>
            <a:effectLst>
              <a:outerShdw blurRad="101600" dist="38100" dir="5400000" rotWithShape="0">
                <a:srgbClr val="929292">
                  <a:alpha val="75000"/>
                </a:srgbClr>
              </a:outerShdw>
            </a:effectLst>
          </p:spPr>
          <p:txBody>
            <a:bodyPr lIns="50800" tIns="50800" rIns="50800" bIns="50800" anchor="ctr"/>
            <a:lstStyle/>
            <a:p>
              <a:endParaRPr/>
            </a:p>
          </p:txBody>
        </p:sp>
        <p:sp>
          <p:nvSpPr>
            <p:cNvPr id="19" name="Cercle">
              <a:extLst>
                <a:ext uri="{FF2B5EF4-FFF2-40B4-BE49-F238E27FC236}">
                  <a16:creationId xmlns:a16="http://schemas.microsoft.com/office/drawing/2014/main" id="{1D3E707F-3407-6C59-D2D0-93855F611173}"/>
                </a:ext>
              </a:extLst>
            </p:cNvPr>
            <p:cNvSpPr/>
            <p:nvPr/>
          </p:nvSpPr>
          <p:spPr>
            <a:xfrm>
              <a:off x="5105400" y="3733800"/>
              <a:ext cx="304800" cy="304800"/>
            </a:xfrm>
            <a:prstGeom prst="ellipse">
              <a:avLst/>
            </a:prstGeom>
            <a:ln w="12700">
              <a:solidFill>
                <a:srgbClr val="FF2600"/>
              </a:solidFill>
            </a:ln>
            <a:effectLst>
              <a:outerShdw blurRad="101600" dist="38100" dir="5400000" rotWithShape="0">
                <a:srgbClr val="929292">
                  <a:alpha val="75000"/>
                </a:srgbClr>
              </a:outerShdw>
            </a:effectLst>
          </p:spPr>
          <p:txBody>
            <a:bodyPr lIns="50800" tIns="50800" rIns="50800" bIns="50800" anchor="ctr"/>
            <a:lstStyle/>
            <a:p>
              <a:endParaRPr/>
            </a:p>
          </p:txBody>
        </p:sp>
        <p:sp>
          <p:nvSpPr>
            <p:cNvPr id="20" name="Ovale">
              <a:extLst>
                <a:ext uri="{FF2B5EF4-FFF2-40B4-BE49-F238E27FC236}">
                  <a16:creationId xmlns:a16="http://schemas.microsoft.com/office/drawing/2014/main" id="{F9B79F10-A419-B01A-B2A4-71B8828C3FE0}"/>
                </a:ext>
              </a:extLst>
            </p:cNvPr>
            <p:cNvSpPr/>
            <p:nvPr/>
          </p:nvSpPr>
          <p:spPr>
            <a:xfrm rot="21060000">
              <a:off x="7522845" y="6206566"/>
              <a:ext cx="457201" cy="304801"/>
            </a:xfrm>
            <a:prstGeom prst="ellipse">
              <a:avLst/>
            </a:prstGeom>
            <a:ln w="12700">
              <a:solidFill>
                <a:srgbClr val="008F00"/>
              </a:solidFill>
            </a:ln>
            <a:effectLst>
              <a:outerShdw blurRad="101600" dist="38100" dir="5400000" rotWithShape="0">
                <a:srgbClr val="929292">
                  <a:alpha val="75000"/>
                </a:srgbClr>
              </a:outerShdw>
            </a:effectLst>
          </p:spPr>
          <p:txBody>
            <a:bodyPr lIns="50800" tIns="50800" rIns="50800" bIns="50800" anchor="ctr"/>
            <a:lstStyle/>
            <a:p>
              <a:endParaRPr/>
            </a:p>
          </p:txBody>
        </p:sp>
        <p:sp>
          <p:nvSpPr>
            <p:cNvPr id="21" name="Cercle">
              <a:extLst>
                <a:ext uri="{FF2B5EF4-FFF2-40B4-BE49-F238E27FC236}">
                  <a16:creationId xmlns:a16="http://schemas.microsoft.com/office/drawing/2014/main" id="{021E2E1E-26DA-9CFC-EC08-EBA0CB7F8D6A}"/>
                </a:ext>
              </a:extLst>
            </p:cNvPr>
            <p:cNvSpPr/>
            <p:nvPr/>
          </p:nvSpPr>
          <p:spPr>
            <a:xfrm>
              <a:off x="8077200" y="5410200"/>
              <a:ext cx="762000" cy="762000"/>
            </a:xfrm>
            <a:prstGeom prst="ellipse">
              <a:avLst/>
            </a:prstGeom>
            <a:ln w="12700">
              <a:solidFill>
                <a:srgbClr val="0433FF"/>
              </a:solidFill>
            </a:ln>
            <a:effectLst>
              <a:outerShdw blurRad="101600" dist="38100" dir="5400000" rotWithShape="0">
                <a:srgbClr val="929292">
                  <a:alpha val="75000"/>
                </a:srgbClr>
              </a:outerShdw>
            </a:effectLst>
          </p:spPr>
          <p:txBody>
            <a:bodyPr lIns="50800" tIns="50800" rIns="50800" bIns="50800" anchor="ctr"/>
            <a:lstStyle/>
            <a:p>
              <a:endParaRPr/>
            </a:p>
          </p:txBody>
        </p:sp>
        <p:sp>
          <p:nvSpPr>
            <p:cNvPr id="22" name="Cercle">
              <a:extLst>
                <a:ext uri="{FF2B5EF4-FFF2-40B4-BE49-F238E27FC236}">
                  <a16:creationId xmlns:a16="http://schemas.microsoft.com/office/drawing/2014/main" id="{26589B99-4A3B-5C95-C784-49B0A926190D}"/>
                </a:ext>
              </a:extLst>
            </p:cNvPr>
            <p:cNvSpPr/>
            <p:nvPr/>
          </p:nvSpPr>
          <p:spPr>
            <a:xfrm>
              <a:off x="7142162" y="6248400"/>
              <a:ext cx="304801" cy="304800"/>
            </a:xfrm>
            <a:prstGeom prst="ellipse">
              <a:avLst/>
            </a:prstGeom>
            <a:ln w="12700">
              <a:solidFill>
                <a:srgbClr val="FF2600"/>
              </a:solidFill>
            </a:ln>
            <a:effectLst>
              <a:outerShdw blurRad="101600" dist="38100" dir="5400000" rotWithShape="0">
                <a:srgbClr val="929292">
                  <a:alpha val="75000"/>
                </a:srgbClr>
              </a:outerShdw>
            </a:effectLst>
          </p:spPr>
          <p:txBody>
            <a:bodyPr lIns="50800" tIns="50800" rIns="50800" bIns="50800" anchor="ctr"/>
            <a:lstStyle/>
            <a:p>
              <a:endParaRPr/>
            </a:p>
          </p:txBody>
        </p:sp>
        <p:cxnSp>
          <p:nvCxnSpPr>
            <p:cNvPr id="23" name="Ligne de connexion">
              <a:extLst>
                <a:ext uri="{FF2B5EF4-FFF2-40B4-BE49-F238E27FC236}">
                  <a16:creationId xmlns:a16="http://schemas.microsoft.com/office/drawing/2014/main" id="{0B0FE11A-22CA-A70B-5FE0-60EBE6459150}"/>
                </a:ext>
              </a:extLst>
            </p:cNvPr>
            <p:cNvCxnSpPr>
              <a:stCxn id="19" idx="0"/>
              <a:endCxn id="22" idx="0"/>
            </p:cNvCxnSpPr>
            <p:nvPr/>
          </p:nvCxnSpPr>
          <p:spPr>
            <a:xfrm>
              <a:off x="5257800" y="3886200"/>
              <a:ext cx="2036763" cy="2514601"/>
            </a:xfrm>
            <a:prstGeom prst="straightConnector1">
              <a:avLst/>
            </a:prstGeom>
            <a:ln w="19050">
              <a:solidFill>
                <a:srgbClr val="FF2600"/>
              </a:solidFill>
              <a:miter lim="400000"/>
            </a:ln>
          </p:spPr>
        </p:cxnSp>
        <p:cxnSp>
          <p:nvCxnSpPr>
            <p:cNvPr id="24" name="Ligne de connexion">
              <a:extLst>
                <a:ext uri="{FF2B5EF4-FFF2-40B4-BE49-F238E27FC236}">
                  <a16:creationId xmlns:a16="http://schemas.microsoft.com/office/drawing/2014/main" id="{DD151BAA-18A4-C894-E396-8E2D22FE4A84}"/>
                </a:ext>
              </a:extLst>
            </p:cNvPr>
            <p:cNvCxnSpPr>
              <a:stCxn id="17" idx="0"/>
              <a:endCxn id="20" idx="0"/>
            </p:cNvCxnSpPr>
            <p:nvPr/>
          </p:nvCxnSpPr>
          <p:spPr>
            <a:xfrm>
              <a:off x="5638800" y="3886200"/>
              <a:ext cx="2112646" cy="2472767"/>
            </a:xfrm>
            <a:prstGeom prst="straightConnector1">
              <a:avLst/>
            </a:prstGeom>
            <a:ln w="19050">
              <a:solidFill>
                <a:srgbClr val="008F00"/>
              </a:solidFill>
              <a:miter lim="400000"/>
            </a:ln>
          </p:spPr>
        </p:cxnSp>
        <p:cxnSp>
          <p:nvCxnSpPr>
            <p:cNvPr id="25" name="Ligne de connexion">
              <a:extLst>
                <a:ext uri="{FF2B5EF4-FFF2-40B4-BE49-F238E27FC236}">
                  <a16:creationId xmlns:a16="http://schemas.microsoft.com/office/drawing/2014/main" id="{F8369540-BEC5-629F-54AE-57D0670199C1}"/>
                </a:ext>
              </a:extLst>
            </p:cNvPr>
            <p:cNvCxnSpPr>
              <a:stCxn id="18" idx="0"/>
              <a:endCxn id="21" idx="0"/>
            </p:cNvCxnSpPr>
            <p:nvPr/>
          </p:nvCxnSpPr>
          <p:spPr>
            <a:xfrm>
              <a:off x="6421437" y="3733800"/>
              <a:ext cx="2036763" cy="2057400"/>
            </a:xfrm>
            <a:prstGeom prst="straightConnector1">
              <a:avLst/>
            </a:prstGeom>
            <a:ln w="19050">
              <a:solidFill>
                <a:srgbClr val="0433FF"/>
              </a:solidFill>
              <a:miter lim="400000"/>
            </a:ln>
          </p:spPr>
        </p:cxnSp>
      </p:grpSp>
    </p:spTree>
    <p:extLst>
      <p:ext uri="{BB962C8B-B14F-4D97-AF65-F5344CB8AC3E}">
        <p14:creationId xmlns:p14="http://schemas.microsoft.com/office/powerpoint/2010/main" val="2541781731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8" name="Groupe"/>
          <p:cNvGrpSpPr/>
          <p:nvPr/>
        </p:nvGrpSpPr>
        <p:grpSpPr>
          <a:xfrm>
            <a:off x="190499" y="2984500"/>
            <a:ext cx="8767764" cy="3557588"/>
            <a:chOff x="0" y="0"/>
            <a:chExt cx="8767762" cy="3557587"/>
          </a:xfrm>
        </p:grpSpPr>
        <p:pic>
          <p:nvPicPr>
            <p:cNvPr id="589" name="image.png" descr="image.png"/>
            <p:cNvPicPr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1454" y="1"/>
              <a:ext cx="2438556" cy="29071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90" name="image.png" descr="image.png"/>
            <p:cNvPicPr>
              <a:picLocks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28622" y="0"/>
              <a:ext cx="2438557" cy="29071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91" name="image.png" descr="image.png"/>
            <p:cNvPicPr>
              <a:picLocks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57690" y="0"/>
              <a:ext cx="2438556" cy="29071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92" name="Ligne"/>
            <p:cNvSpPr/>
            <p:nvPr/>
          </p:nvSpPr>
          <p:spPr>
            <a:xfrm flipV="1">
              <a:off x="369887" y="2457450"/>
              <a:ext cx="1588" cy="720726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93" name="Ligne"/>
            <p:cNvSpPr/>
            <p:nvPr/>
          </p:nvSpPr>
          <p:spPr>
            <a:xfrm>
              <a:off x="371474" y="3178174"/>
              <a:ext cx="687389" cy="3176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94" name="FSC"/>
            <p:cNvSpPr txBox="1"/>
            <p:nvPr/>
          </p:nvSpPr>
          <p:spPr>
            <a:xfrm>
              <a:off x="752474" y="3176587"/>
              <a:ext cx="698501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buClr>
                  <a:srgbClr val="000000"/>
                </a:buClr>
                <a:buFont typeface="Goudy Old Style"/>
                <a:defRPr sz="1800">
                  <a:latin typeface="+mn-lt"/>
                  <a:ea typeface="+mn-ea"/>
                  <a:cs typeface="+mn-cs"/>
                  <a:sym typeface="Goudy Old Style"/>
                </a:defRPr>
              </a:lvl1pPr>
            </a:lstStyle>
            <a:p>
              <a:r>
                <a:t>FSC</a:t>
              </a:r>
            </a:p>
          </p:txBody>
        </p:sp>
        <p:sp>
          <p:nvSpPr>
            <p:cNvPr id="595" name="SSC"/>
            <p:cNvSpPr txBox="1"/>
            <p:nvPr/>
          </p:nvSpPr>
          <p:spPr>
            <a:xfrm rot="16200000">
              <a:off x="-171450" y="2179637"/>
              <a:ext cx="723900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buClr>
                  <a:srgbClr val="000000"/>
                </a:buClr>
                <a:buFont typeface="Goudy Old Style"/>
                <a:defRPr sz="1800">
                  <a:latin typeface="+mn-lt"/>
                  <a:ea typeface="+mn-ea"/>
                  <a:cs typeface="+mn-cs"/>
                  <a:sym typeface="Goudy Old Style"/>
                </a:defRPr>
              </a:lvl1pPr>
            </a:lstStyle>
            <a:p>
              <a:r>
                <a:t>SSC</a:t>
              </a:r>
            </a:p>
          </p:txBody>
        </p:sp>
        <p:sp>
          <p:nvSpPr>
            <p:cNvPr id="596" name="Triangle"/>
            <p:cNvSpPr/>
            <p:nvPr/>
          </p:nvSpPr>
          <p:spPr>
            <a:xfrm rot="10800000">
              <a:off x="1438275" y="3176587"/>
              <a:ext cx="5945188" cy="265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2600"/>
            </a:solidFill>
            <a:ln w="12700" cap="flat">
              <a:solidFill>
                <a:srgbClr val="FF2600"/>
              </a:solidFill>
              <a:prstDash val="solid"/>
              <a:miter lim="400000"/>
            </a:ln>
            <a:effectLst>
              <a:outerShdw blurRad="101600" dist="38100" dir="5400000" rotWithShape="0">
                <a:srgbClr val="929292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97" name="Voltage"/>
            <p:cNvSpPr txBox="1"/>
            <p:nvPr/>
          </p:nvSpPr>
          <p:spPr>
            <a:xfrm>
              <a:off x="7383462" y="3078163"/>
              <a:ext cx="1384301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buClr>
                  <a:srgbClr val="000000"/>
                </a:buClr>
                <a:buFont typeface="Goudy Old Style"/>
                <a:defRPr sz="1800">
                  <a:latin typeface="+mn-lt"/>
                  <a:ea typeface="+mn-ea"/>
                  <a:cs typeface="+mn-cs"/>
                  <a:sym typeface="Goudy Old Style"/>
                </a:defRPr>
              </a:lvl1pPr>
            </a:lstStyle>
            <a:p>
              <a:r>
                <a:t>Voltage</a:t>
              </a:r>
            </a:p>
          </p:txBody>
        </p:sp>
      </p:grpSp>
      <p:sp>
        <p:nvSpPr>
          <p:cNvPr id="599" name="Setting up voltages on FSC vs. SSC"/>
          <p:cNvSpPr txBox="1">
            <a:spLocks noGrp="1"/>
          </p:cNvSpPr>
          <p:nvPr>
            <p:ph type="title"/>
          </p:nvPr>
        </p:nvSpPr>
        <p:spPr>
          <a:xfrm>
            <a:off x="545306" y="165100"/>
            <a:ext cx="8039101" cy="736601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t>Setting up voltages on FSC vs. SSC</a:t>
            </a:r>
          </a:p>
        </p:txBody>
      </p:sp>
      <p:sp>
        <p:nvSpPr>
          <p:cNvPr id="600" name="Bring the population of interest in the center of the graph…"/>
          <p:cNvSpPr txBox="1">
            <a:spLocks noGrp="1"/>
          </p:cNvSpPr>
          <p:nvPr>
            <p:ph type="body" idx="1"/>
          </p:nvPr>
        </p:nvSpPr>
        <p:spPr>
          <a:xfrm>
            <a:off x="188912" y="1051718"/>
            <a:ext cx="8763001" cy="5118101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5"/>
              </a:buBlip>
              <a:defRPr sz="2200"/>
            </a:pPr>
            <a:r>
              <a:t>Bring the population of interest in the center of the graph</a:t>
            </a:r>
          </a:p>
          <a:p>
            <a:pPr marL="934258" lvl="1" indent="-436418">
              <a:buBlip>
                <a:blip r:embed="rId6"/>
              </a:buBlip>
            </a:pPr>
            <a:r>
              <a:t>Provides optimal resolution of population</a:t>
            </a:r>
          </a:p>
          <a:p>
            <a:pPr marL="934258" lvl="1" indent="-436418">
              <a:buBlip>
                <a:blip r:embed="rId6"/>
              </a:buBlip>
            </a:pPr>
            <a:r>
              <a:t>Avoid giving too much importance to debris/losing cells off-scale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3" name="Groupe"/>
          <p:cNvGrpSpPr/>
          <p:nvPr/>
        </p:nvGrpSpPr>
        <p:grpSpPr>
          <a:xfrm>
            <a:off x="292100" y="3225799"/>
            <a:ext cx="8547101" cy="3289301"/>
            <a:chOff x="0" y="0"/>
            <a:chExt cx="8547099" cy="3289300"/>
          </a:xfrm>
        </p:grpSpPr>
        <p:pic>
          <p:nvPicPr>
            <p:cNvPr id="602" name="image.png" descr="image.png"/>
            <p:cNvPicPr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549" y="0"/>
              <a:ext cx="2438400" cy="27021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3" name="image.png" descr="image.png"/>
            <p:cNvPicPr>
              <a:picLocks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62299" y="0"/>
              <a:ext cx="2438400" cy="27021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4" name="image.png" descr="image.png"/>
            <p:cNvPicPr>
              <a:picLocks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2149" y="0"/>
              <a:ext cx="2457452" cy="27232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05" name="Ligne"/>
            <p:cNvSpPr/>
            <p:nvPr/>
          </p:nvSpPr>
          <p:spPr>
            <a:xfrm flipV="1">
              <a:off x="368299" y="2235199"/>
              <a:ext cx="1589" cy="669926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06" name="Ligne"/>
            <p:cNvSpPr/>
            <p:nvPr/>
          </p:nvSpPr>
          <p:spPr>
            <a:xfrm>
              <a:off x="369888" y="2905124"/>
              <a:ext cx="687388" cy="1590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07" name="FSC"/>
            <p:cNvSpPr/>
            <p:nvPr/>
          </p:nvSpPr>
          <p:spPr>
            <a:xfrm>
              <a:off x="750887" y="2903537"/>
              <a:ext cx="69850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buClr>
                  <a:srgbClr val="000000"/>
                </a:buClr>
                <a:buFont typeface="Goudy Old Style"/>
                <a:defRPr sz="1800">
                  <a:latin typeface="+mn-lt"/>
                  <a:ea typeface="+mn-ea"/>
                  <a:cs typeface="+mn-cs"/>
                  <a:sym typeface="Goudy Old Style"/>
                </a:defRPr>
              </a:lvl1pPr>
            </a:lstStyle>
            <a:p>
              <a:r>
                <a:t>FSC</a:t>
              </a:r>
            </a:p>
          </p:txBody>
        </p:sp>
        <p:sp>
          <p:nvSpPr>
            <p:cNvPr id="608" name="SSC"/>
            <p:cNvSpPr/>
            <p:nvPr/>
          </p:nvSpPr>
          <p:spPr>
            <a:xfrm rot="16200000">
              <a:off x="-336550" y="2154237"/>
              <a:ext cx="67310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buClr>
                  <a:srgbClr val="000000"/>
                </a:buClr>
                <a:buFont typeface="Goudy Old Style"/>
                <a:defRPr sz="1800">
                  <a:latin typeface="+mn-lt"/>
                  <a:ea typeface="+mn-ea"/>
                  <a:cs typeface="+mn-cs"/>
                  <a:sym typeface="Goudy Old Style"/>
                </a:defRPr>
              </a:lvl1pPr>
            </a:lstStyle>
            <a:p>
              <a:r>
                <a:t>SSC</a:t>
              </a:r>
            </a:p>
          </p:txBody>
        </p:sp>
        <p:sp>
          <p:nvSpPr>
            <p:cNvPr id="609" name="Ovale"/>
            <p:cNvSpPr/>
            <p:nvPr/>
          </p:nvSpPr>
          <p:spPr>
            <a:xfrm>
              <a:off x="369888" y="879474"/>
              <a:ext cx="687388" cy="1598615"/>
            </a:xfrm>
            <a:prstGeom prst="ellipse">
              <a:avLst/>
            </a:prstGeom>
            <a:noFill/>
            <a:ln w="12700" cap="flat">
              <a:solidFill>
                <a:srgbClr val="FF26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10" name="Ovale"/>
            <p:cNvSpPr/>
            <p:nvPr/>
          </p:nvSpPr>
          <p:spPr>
            <a:xfrm>
              <a:off x="5772149" y="460374"/>
              <a:ext cx="858839" cy="671515"/>
            </a:xfrm>
            <a:prstGeom prst="ellipse">
              <a:avLst/>
            </a:prstGeom>
            <a:noFill/>
            <a:ln w="12700" cap="flat">
              <a:solidFill>
                <a:srgbClr val="FF26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11" name="Triangle"/>
            <p:cNvSpPr/>
            <p:nvPr/>
          </p:nvSpPr>
          <p:spPr>
            <a:xfrm rot="10800000">
              <a:off x="1436688" y="3043237"/>
              <a:ext cx="5573712" cy="246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2600"/>
            </a:solidFill>
            <a:ln w="12700" cap="flat">
              <a:solidFill>
                <a:srgbClr val="FF2600"/>
              </a:solidFill>
              <a:prstDash val="solid"/>
              <a:miter lim="400000"/>
            </a:ln>
            <a:effectLst>
              <a:outerShdw blurRad="101600" dist="38100" dir="5400000" rotWithShape="0">
                <a:srgbClr val="929292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12" name="Threshold"/>
            <p:cNvSpPr/>
            <p:nvPr/>
          </p:nvSpPr>
          <p:spPr>
            <a:xfrm>
              <a:off x="7162800" y="2955925"/>
              <a:ext cx="138430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buClr>
                  <a:srgbClr val="000000"/>
                </a:buClr>
                <a:buFont typeface="Goudy Old Style"/>
                <a:defRPr sz="1800">
                  <a:latin typeface="+mn-lt"/>
                  <a:ea typeface="+mn-ea"/>
                  <a:cs typeface="+mn-cs"/>
                  <a:sym typeface="Goudy Old Style"/>
                </a:defRPr>
              </a:lvl1pPr>
            </a:lstStyle>
            <a:p>
              <a:r>
                <a:t>Threshold</a:t>
              </a:r>
            </a:p>
          </p:txBody>
        </p:sp>
      </p:grpSp>
      <p:sp>
        <p:nvSpPr>
          <p:cNvPr id="614" name="Setting up threshold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Setting up threshold</a:t>
            </a:r>
          </a:p>
        </p:txBody>
      </p:sp>
      <p:sp>
        <p:nvSpPr>
          <p:cNvPr id="615" name="Avoid including too much debri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5"/>
              </a:buBlip>
            </a:pPr>
            <a:r>
              <a:t>Avoid including too much debris</a:t>
            </a:r>
          </a:p>
          <a:p>
            <a:pPr>
              <a:buBlip>
                <a:blip r:embed="rId5"/>
              </a:buBlip>
            </a:pPr>
            <a:r>
              <a:t>Make sure you are not loosing information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62BA10-6CE2-9B2B-443E-3A394A07A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7313613" cy="1595438"/>
          </a:xfrm>
        </p:spPr>
        <p:txBody>
          <a:bodyPr/>
          <a:lstStyle/>
          <a:p>
            <a:r>
              <a:rPr lang="fr-US" dirty="0"/>
              <a:t>Fluorophores signal</a:t>
            </a:r>
          </a:p>
        </p:txBody>
      </p:sp>
      <p:pic>
        <p:nvPicPr>
          <p:cNvPr id="4" name="Image 3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5A0CC407-4A1D-3C64-07EF-156A844BF9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227" y="4057197"/>
            <a:ext cx="2286000" cy="2235200"/>
          </a:xfrm>
          <a:prstGeom prst="rect">
            <a:avLst/>
          </a:prstGeom>
        </p:spPr>
      </p:pic>
      <p:pic>
        <p:nvPicPr>
          <p:cNvPr id="5" name="Image 4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ADFEE395-0743-9389-76D3-EA0EB77A0D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227" y="1557285"/>
            <a:ext cx="2286000" cy="2235200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D1655DE3-3B0C-A63D-7E29-C6845F2503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4103858"/>
              </p:ext>
            </p:extLst>
          </p:nvPr>
        </p:nvGraphicFramePr>
        <p:xfrm>
          <a:off x="300631" y="2006869"/>
          <a:ext cx="4556477" cy="20503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37030">
                  <a:extLst>
                    <a:ext uri="{9D8B030D-6E8A-4147-A177-3AD203B41FA5}">
                      <a16:colId xmlns:a16="http://schemas.microsoft.com/office/drawing/2014/main" val="2780537066"/>
                    </a:ext>
                  </a:extLst>
                </a:gridCol>
                <a:gridCol w="973149">
                  <a:extLst>
                    <a:ext uri="{9D8B030D-6E8A-4147-A177-3AD203B41FA5}">
                      <a16:colId xmlns:a16="http://schemas.microsoft.com/office/drawing/2014/main" val="2225557695"/>
                    </a:ext>
                  </a:extLst>
                </a:gridCol>
                <a:gridCol w="973149">
                  <a:extLst>
                    <a:ext uri="{9D8B030D-6E8A-4147-A177-3AD203B41FA5}">
                      <a16:colId xmlns:a16="http://schemas.microsoft.com/office/drawing/2014/main" val="609428251"/>
                    </a:ext>
                  </a:extLst>
                </a:gridCol>
                <a:gridCol w="973149">
                  <a:extLst>
                    <a:ext uri="{9D8B030D-6E8A-4147-A177-3AD203B41FA5}">
                      <a16:colId xmlns:a16="http://schemas.microsoft.com/office/drawing/2014/main" val="3299896838"/>
                    </a:ext>
                  </a:extLst>
                </a:gridCol>
              </a:tblGrid>
              <a:tr h="1025164">
                <a:tc>
                  <a:txBody>
                    <a:bodyPr/>
                    <a:lstStyle/>
                    <a:p>
                      <a:endParaRPr lang="fr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US" sz="2000" b="1" dirty="0"/>
                        <a:t>Lin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US" sz="2000" b="1" dirty="0"/>
                        <a:t>Log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US" sz="2000" b="1" dirty="0"/>
                        <a:t>BiEx</a:t>
                      </a:r>
                    </a:p>
                    <a:p>
                      <a:r>
                        <a:rPr lang="fr-US" sz="1200" b="1" dirty="0"/>
                        <a:t>(or other)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953184"/>
                  </a:ext>
                </a:extLst>
              </a:tr>
              <a:tr h="1025164">
                <a:tc>
                  <a:txBody>
                    <a:bodyPr/>
                    <a:lstStyle/>
                    <a:p>
                      <a:r>
                        <a:rPr lang="fr-US" sz="2000" b="1" dirty="0"/>
                        <a:t>Fluorophores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US" sz="1200" dirty="0"/>
                        <a:t>Specific Applications (rare)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US" sz="1200" dirty="0"/>
                        <a:t>meh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US" sz="1200" dirty="0"/>
                        <a:t>Better!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0419552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EC25E36C-2BAD-AB8E-695F-9A39ADDE58E2}"/>
              </a:ext>
            </a:extLst>
          </p:cNvPr>
          <p:cNvSpPr txBox="1"/>
          <p:nvPr/>
        </p:nvSpPr>
        <p:spPr>
          <a:xfrm>
            <a:off x="5645649" y="1595438"/>
            <a:ext cx="883578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Log scale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A0AC1F4-936A-084A-4DC2-12A9C4699410}"/>
              </a:ext>
            </a:extLst>
          </p:cNvPr>
          <p:cNvSpPr txBox="1"/>
          <p:nvPr/>
        </p:nvSpPr>
        <p:spPr>
          <a:xfrm>
            <a:off x="5414481" y="4057197"/>
            <a:ext cx="1114746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Biexponential</a:t>
            </a:r>
          </a:p>
        </p:txBody>
      </p:sp>
    </p:spTree>
    <p:extLst>
      <p:ext uri="{BB962C8B-B14F-4D97-AF65-F5344CB8AC3E}">
        <p14:creationId xmlns:p14="http://schemas.microsoft.com/office/powerpoint/2010/main" val="3525978371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7" name="Groupe"/>
          <p:cNvGrpSpPr/>
          <p:nvPr/>
        </p:nvGrpSpPr>
        <p:grpSpPr>
          <a:xfrm>
            <a:off x="-1588" y="3598862"/>
            <a:ext cx="8916989" cy="2994026"/>
            <a:chOff x="0" y="0"/>
            <a:chExt cx="8916987" cy="2994024"/>
          </a:xfrm>
        </p:grpSpPr>
        <p:pic>
          <p:nvPicPr>
            <p:cNvPr id="617" name="image.png" descr="image.png"/>
            <p:cNvPicPr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1764" y="0"/>
              <a:ext cx="2000376" cy="23532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18" name="image.png" descr="image.png"/>
            <p:cNvPicPr>
              <a:picLocks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1354" y="0"/>
              <a:ext cx="2065468" cy="24298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19" name="image.png" descr="image.png"/>
            <p:cNvPicPr>
              <a:picLocks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05087" y="0"/>
              <a:ext cx="2065468" cy="24298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0" name="image.png" descr="image.png"/>
            <p:cNvPicPr>
              <a:picLocks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8820" y="0"/>
              <a:ext cx="2065468" cy="24298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21" name="Ligne"/>
            <p:cNvSpPr/>
            <p:nvPr/>
          </p:nvSpPr>
          <p:spPr>
            <a:xfrm flipV="1">
              <a:off x="368300" y="1897061"/>
              <a:ext cx="1588" cy="717552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22" name="Ligne"/>
            <p:cNvSpPr/>
            <p:nvPr/>
          </p:nvSpPr>
          <p:spPr>
            <a:xfrm>
              <a:off x="369887" y="2614612"/>
              <a:ext cx="687389" cy="1590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23" name="PE"/>
            <p:cNvSpPr txBox="1"/>
            <p:nvPr/>
          </p:nvSpPr>
          <p:spPr>
            <a:xfrm>
              <a:off x="750887" y="2613024"/>
              <a:ext cx="698501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buClr>
                  <a:srgbClr val="000000"/>
                </a:buClr>
                <a:buFont typeface="Goudy Old Style"/>
                <a:defRPr sz="1800">
                  <a:latin typeface="+mn-lt"/>
                  <a:ea typeface="+mn-ea"/>
                  <a:cs typeface="+mn-cs"/>
                  <a:sym typeface="Goudy Old Style"/>
                </a:defRPr>
              </a:lvl1pPr>
            </a:lstStyle>
            <a:p>
              <a:r>
                <a:t>PE</a:t>
              </a:r>
            </a:p>
          </p:txBody>
        </p:sp>
        <p:sp>
          <p:nvSpPr>
            <p:cNvPr id="624" name="SSC"/>
            <p:cNvSpPr txBox="1"/>
            <p:nvPr/>
          </p:nvSpPr>
          <p:spPr>
            <a:xfrm rot="16200000">
              <a:off x="-171450" y="1618642"/>
              <a:ext cx="723900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buClr>
                  <a:srgbClr val="000000"/>
                </a:buClr>
                <a:buFont typeface="Goudy Old Style"/>
                <a:defRPr sz="1800">
                  <a:latin typeface="+mn-lt"/>
                  <a:ea typeface="+mn-ea"/>
                  <a:cs typeface="+mn-cs"/>
                  <a:sym typeface="Goudy Old Style"/>
                </a:defRPr>
              </a:lvl1pPr>
            </a:lstStyle>
            <a:p>
              <a:r>
                <a:t>SSC</a:t>
              </a:r>
            </a:p>
          </p:txBody>
        </p:sp>
        <p:sp>
          <p:nvSpPr>
            <p:cNvPr id="625" name="Triangle"/>
            <p:cNvSpPr/>
            <p:nvPr/>
          </p:nvSpPr>
          <p:spPr>
            <a:xfrm rot="10800000">
              <a:off x="1208087" y="2614612"/>
              <a:ext cx="6324602" cy="263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2600"/>
            </a:solidFill>
            <a:ln w="12700" cap="flat">
              <a:solidFill>
                <a:srgbClr val="FF2600"/>
              </a:solidFill>
              <a:prstDash val="solid"/>
              <a:miter lim="400000"/>
            </a:ln>
            <a:effectLst>
              <a:outerShdw blurRad="101600" dist="38100" dir="5400000" rotWithShape="0">
                <a:srgbClr val="929292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26" name="Voltage"/>
            <p:cNvSpPr txBox="1"/>
            <p:nvPr/>
          </p:nvSpPr>
          <p:spPr>
            <a:xfrm>
              <a:off x="7532687" y="2522537"/>
              <a:ext cx="1384301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buClr>
                  <a:srgbClr val="000000"/>
                </a:buClr>
                <a:buFont typeface="Goudy Old Style"/>
                <a:defRPr sz="1800">
                  <a:latin typeface="+mn-lt"/>
                  <a:ea typeface="+mn-ea"/>
                  <a:cs typeface="+mn-cs"/>
                  <a:sym typeface="Goudy Old Style"/>
                </a:defRPr>
              </a:lvl1pPr>
            </a:lstStyle>
            <a:p>
              <a:r>
                <a:t>Voltage</a:t>
              </a:r>
            </a:p>
          </p:txBody>
        </p:sp>
      </p:grpSp>
      <p:sp>
        <p:nvSpPr>
          <p:cNvPr id="628" name="Fluorophore detectors voltage"/>
          <p:cNvSpPr txBox="1">
            <a:spLocks noGrp="1"/>
          </p:cNvSpPr>
          <p:nvPr>
            <p:ph type="title"/>
          </p:nvPr>
        </p:nvSpPr>
        <p:spPr>
          <a:xfrm>
            <a:off x="914400" y="77374"/>
            <a:ext cx="7315200" cy="1371601"/>
          </a:xfrm>
          <a:prstGeom prst="rect">
            <a:avLst/>
          </a:prstGeom>
        </p:spPr>
        <p:txBody>
          <a:bodyPr/>
          <a:lstStyle>
            <a:lvl1pPr>
              <a:defRPr sz="4100"/>
            </a:lvl1pPr>
          </a:lstStyle>
          <a:p>
            <a:r>
              <a:t>Fluorophore detectors voltage</a:t>
            </a:r>
          </a:p>
        </p:txBody>
      </p:sp>
      <p:sp>
        <p:nvSpPr>
          <p:cNvPr id="629" name="Voltage needs to be high enough to allow for resolution of the positive and negative fractions…"/>
          <p:cNvSpPr txBox="1">
            <a:spLocks noGrp="1"/>
          </p:cNvSpPr>
          <p:nvPr>
            <p:ph type="body" idx="1"/>
          </p:nvPr>
        </p:nvSpPr>
        <p:spPr>
          <a:xfrm>
            <a:off x="914400" y="1430337"/>
            <a:ext cx="7313613" cy="5122863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6"/>
              </a:buBlip>
              <a:defRPr sz="2200"/>
            </a:pPr>
            <a:r>
              <a:t>Voltage needs to be high enough to allow for resolution of the positive and negative fractions</a:t>
            </a:r>
          </a:p>
          <a:p>
            <a:pPr>
              <a:buBlip>
                <a:blip r:embed="rId6"/>
              </a:buBlip>
              <a:defRPr sz="2200"/>
            </a:pPr>
            <a:r>
              <a:t>Voltage set too high does not provide better resolution but increase noise in negative fraction</a:t>
            </a: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Default instrument values are optimized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Default instrument values are optimized</a:t>
            </a:r>
          </a:p>
        </p:txBody>
      </p:sp>
      <p:sp>
        <p:nvSpPr>
          <p:cNvPr id="632" name="The instruments have been characterized and the optimal voltage/gain values are set in the default experiment settings…"/>
          <p:cNvSpPr txBox="1">
            <a:spLocks noGrp="1"/>
          </p:cNvSpPr>
          <p:nvPr>
            <p:ph type="body" sz="half" idx="1"/>
          </p:nvPr>
        </p:nvSpPr>
        <p:spPr>
          <a:xfrm>
            <a:off x="283183" y="1735137"/>
            <a:ext cx="4770661" cy="5122863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The instruments have been characterized and the optimal voltage/gain values are set in the default experiment settings</a:t>
            </a:r>
          </a:p>
          <a:p>
            <a:pPr>
              <a:buBlip>
                <a:blip r:embed="rId2"/>
              </a:buBlip>
            </a:pPr>
            <a:r>
              <a:t>You may need to lower voltage / gain to avoid strutting the detector</a:t>
            </a:r>
          </a:p>
          <a:p>
            <a:pPr>
              <a:buBlip>
                <a:blip r:embed="rId2"/>
              </a:buBlip>
            </a:pPr>
            <a:r>
              <a:t>You don’t win anything by increasing the values</a:t>
            </a:r>
          </a:p>
        </p:txBody>
      </p:sp>
      <p:pic>
        <p:nvPicPr>
          <p:cNvPr id="633" name="Image" descr="Image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3467" y="2859735"/>
            <a:ext cx="3544487" cy="346393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03F91-4F69-A340-B58A-BE87BA2A3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dirty="0"/>
              <a:t>Exercise: How do these fluorophore voltages look?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601FB478-7D33-6F4A-A9D2-4AAEED543917}"/>
              </a:ext>
            </a:extLst>
          </p:cNvPr>
          <p:cNvGrpSpPr/>
          <p:nvPr/>
        </p:nvGrpSpPr>
        <p:grpSpPr>
          <a:xfrm>
            <a:off x="511672" y="1595171"/>
            <a:ext cx="8119068" cy="4665662"/>
            <a:chOff x="814098" y="1853859"/>
            <a:chExt cx="7515804" cy="372556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72F6C06-EF64-984E-9A79-ED4AEC1DD6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243" t="12793" r="11011" b="35315"/>
            <a:stretch/>
          </p:blipFill>
          <p:spPr>
            <a:xfrm>
              <a:off x="814098" y="1853859"/>
              <a:ext cx="7515804" cy="3725562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321639E-6C40-864E-8549-4CB0ECCA1F03}"/>
                </a:ext>
              </a:extLst>
            </p:cNvPr>
            <p:cNvGrpSpPr/>
            <p:nvPr/>
          </p:nvGrpSpPr>
          <p:grpSpPr>
            <a:xfrm>
              <a:off x="1303599" y="1968247"/>
              <a:ext cx="373284" cy="2444819"/>
              <a:chOff x="1738132" y="1672399"/>
              <a:chExt cx="497712" cy="3259759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5AE7FA1-A7F4-1C4C-B72E-582D5401C6AE}"/>
                  </a:ext>
                </a:extLst>
              </p:cNvPr>
              <p:cNvSpPr txBox="1"/>
              <p:nvPr/>
            </p:nvSpPr>
            <p:spPr>
              <a:xfrm>
                <a:off x="1738132" y="1672399"/>
                <a:ext cx="497712" cy="861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/>
                  <a:t>1A</a:t>
                </a: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4B97848-0156-1D41-A2E5-17BC1E040DF1}"/>
                  </a:ext>
                </a:extLst>
              </p:cNvPr>
              <p:cNvSpPr txBox="1"/>
              <p:nvPr/>
            </p:nvSpPr>
            <p:spPr>
              <a:xfrm>
                <a:off x="1738132" y="4070383"/>
                <a:ext cx="497712" cy="861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/>
                  <a:t>1B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2D80678-DC60-8743-885D-ABC3EF6A8780}"/>
                </a:ext>
              </a:extLst>
            </p:cNvPr>
            <p:cNvGrpSpPr/>
            <p:nvPr/>
          </p:nvGrpSpPr>
          <p:grpSpPr>
            <a:xfrm>
              <a:off x="3162783" y="1968247"/>
              <a:ext cx="373284" cy="2444819"/>
              <a:chOff x="1738132" y="1672399"/>
              <a:chExt cx="497712" cy="3259759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FFCE730-A9DF-6744-9F76-80D9D3398DFE}"/>
                  </a:ext>
                </a:extLst>
              </p:cNvPr>
              <p:cNvSpPr txBox="1"/>
              <p:nvPr/>
            </p:nvSpPr>
            <p:spPr>
              <a:xfrm>
                <a:off x="1738132" y="1672399"/>
                <a:ext cx="497712" cy="861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/>
                  <a:t>2A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10667C1-DE2F-B649-9B83-FA331582660F}"/>
                  </a:ext>
                </a:extLst>
              </p:cNvPr>
              <p:cNvSpPr txBox="1"/>
              <p:nvPr/>
            </p:nvSpPr>
            <p:spPr>
              <a:xfrm>
                <a:off x="1738132" y="4070383"/>
                <a:ext cx="497712" cy="861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/>
                  <a:t>2B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5F8707B-0C65-B64E-B2A4-83EE9FCF2D42}"/>
                </a:ext>
              </a:extLst>
            </p:cNvPr>
            <p:cNvGrpSpPr/>
            <p:nvPr/>
          </p:nvGrpSpPr>
          <p:grpSpPr>
            <a:xfrm>
              <a:off x="5021967" y="1968247"/>
              <a:ext cx="373284" cy="2444819"/>
              <a:chOff x="1738132" y="1672399"/>
              <a:chExt cx="497712" cy="3259759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A6A5731-3DC4-5A4E-A881-71E03DB84DC3}"/>
                  </a:ext>
                </a:extLst>
              </p:cNvPr>
              <p:cNvSpPr txBox="1"/>
              <p:nvPr/>
            </p:nvSpPr>
            <p:spPr>
              <a:xfrm>
                <a:off x="1738132" y="1672399"/>
                <a:ext cx="497712" cy="861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/>
                  <a:t>3A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A96F444-FFFB-544B-8DFE-643848DDC840}"/>
                  </a:ext>
                </a:extLst>
              </p:cNvPr>
              <p:cNvSpPr txBox="1"/>
              <p:nvPr/>
            </p:nvSpPr>
            <p:spPr>
              <a:xfrm>
                <a:off x="1738132" y="4070383"/>
                <a:ext cx="497712" cy="861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/>
                  <a:t>3B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EFCED4D-E483-844C-BAA4-5E7412A46DF4}"/>
                </a:ext>
              </a:extLst>
            </p:cNvPr>
            <p:cNvGrpSpPr/>
            <p:nvPr/>
          </p:nvGrpSpPr>
          <p:grpSpPr>
            <a:xfrm>
              <a:off x="6808808" y="1968247"/>
              <a:ext cx="373284" cy="2444819"/>
              <a:chOff x="1738132" y="1672399"/>
              <a:chExt cx="497712" cy="3259759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1D57E2B-CD8A-3547-BF27-90023DD12445}"/>
                  </a:ext>
                </a:extLst>
              </p:cNvPr>
              <p:cNvSpPr txBox="1"/>
              <p:nvPr/>
            </p:nvSpPr>
            <p:spPr>
              <a:xfrm>
                <a:off x="1738132" y="1672399"/>
                <a:ext cx="497712" cy="861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/>
                  <a:t>4A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4BA4DC5-BFAC-5148-BDAC-958805C44F35}"/>
                  </a:ext>
                </a:extLst>
              </p:cNvPr>
              <p:cNvSpPr txBox="1"/>
              <p:nvPr/>
            </p:nvSpPr>
            <p:spPr>
              <a:xfrm>
                <a:off x="1738132" y="4070383"/>
                <a:ext cx="497712" cy="861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/>
                  <a:t>4B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02947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 descr="Diagram&#10;&#10;Description automatically generated">
            <a:extLst>
              <a:ext uri="{FF2B5EF4-FFF2-40B4-BE49-F238E27FC236}">
                <a16:creationId xmlns:a16="http://schemas.microsoft.com/office/drawing/2014/main" id="{629D09AE-8260-894D-9482-27A58C35F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0532" y="2420694"/>
            <a:ext cx="4051424" cy="3964763"/>
          </a:xfrm>
          <a:prstGeom prst="rect">
            <a:avLst/>
          </a:prstGeom>
        </p:spPr>
      </p:pic>
      <p:sp>
        <p:nvSpPr>
          <p:cNvPr id="11" name="TextBox 11">
            <a:extLst>
              <a:ext uri="{FF2B5EF4-FFF2-40B4-BE49-F238E27FC236}">
                <a16:creationId xmlns:a16="http://schemas.microsoft.com/office/drawing/2014/main" id="{7E2A7D7C-C149-0043-8474-B96F589F0BA2}"/>
              </a:ext>
            </a:extLst>
          </p:cNvPr>
          <p:cNvSpPr txBox="1"/>
          <p:nvPr/>
        </p:nvSpPr>
        <p:spPr>
          <a:xfrm>
            <a:off x="3718560" y="1897474"/>
            <a:ext cx="2140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Autofluorescence</a:t>
            </a:r>
          </a:p>
          <a:p>
            <a:pPr algn="ctr"/>
            <a:r>
              <a:rPr lang="en-US" sz="1400" dirty="0"/>
              <a:t>(no fluorophore)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CEBFEBF6-84B6-9847-8470-26E257FB14D5}"/>
              </a:ext>
            </a:extLst>
          </p:cNvPr>
          <p:cNvSpPr txBox="1"/>
          <p:nvPr/>
        </p:nvSpPr>
        <p:spPr>
          <a:xfrm>
            <a:off x="6644486" y="1879833"/>
            <a:ext cx="2140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Fluorophore</a:t>
            </a:r>
          </a:p>
          <a:p>
            <a:pPr algn="ctr"/>
            <a:r>
              <a:rPr lang="en-US" sz="1400" dirty="0"/>
              <a:t>(antibody or dye)</a:t>
            </a:r>
          </a:p>
        </p:txBody>
      </p:sp>
      <p:cxnSp>
        <p:nvCxnSpPr>
          <p:cNvPr id="13" name="Straight Arrow Connector 14">
            <a:extLst>
              <a:ext uri="{FF2B5EF4-FFF2-40B4-BE49-F238E27FC236}">
                <a16:creationId xmlns:a16="http://schemas.microsoft.com/office/drawing/2014/main" id="{D8C64EE0-4AC4-CC47-B354-687AF68FB37E}"/>
              </a:ext>
            </a:extLst>
          </p:cNvPr>
          <p:cNvCxnSpPr>
            <a:cxnSpLocks/>
          </p:cNvCxnSpPr>
          <p:nvPr/>
        </p:nvCxnSpPr>
        <p:spPr>
          <a:xfrm>
            <a:off x="4966834" y="2455977"/>
            <a:ext cx="479686" cy="4895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6">
            <a:extLst>
              <a:ext uri="{FF2B5EF4-FFF2-40B4-BE49-F238E27FC236}">
                <a16:creationId xmlns:a16="http://schemas.microsoft.com/office/drawing/2014/main" id="{C3D8DBD9-1C07-DE41-905B-AD973B5F6A15}"/>
              </a:ext>
            </a:extLst>
          </p:cNvPr>
          <p:cNvCxnSpPr>
            <a:cxnSpLocks/>
          </p:cNvCxnSpPr>
          <p:nvPr/>
        </p:nvCxnSpPr>
        <p:spPr>
          <a:xfrm flipH="1">
            <a:off x="6868856" y="2455977"/>
            <a:ext cx="415475" cy="4895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re 1">
            <a:extLst>
              <a:ext uri="{FF2B5EF4-FFF2-40B4-BE49-F238E27FC236}">
                <a16:creationId xmlns:a16="http://schemas.microsoft.com/office/drawing/2014/main" id="{4A453290-E15E-D64E-802E-C769047BD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580" y="170740"/>
            <a:ext cx="7782261" cy="1325563"/>
          </a:xfrm>
        </p:spPr>
        <p:txBody>
          <a:bodyPr>
            <a:normAutofit/>
          </a:bodyPr>
          <a:lstStyle/>
          <a:p>
            <a:r>
              <a:rPr lang="en-US" sz="3000" dirty="0"/>
              <a:t>The challenge of extrinsic parameters: </a:t>
            </a:r>
            <a:br>
              <a:rPr lang="en-US" sz="3000" dirty="0"/>
            </a:br>
            <a:r>
              <a:rPr lang="en-US" sz="3000" dirty="0"/>
              <a:t>Resolving signals from cell autofluorescence</a:t>
            </a:r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45539AF7-1FA5-0045-B129-AEA370C4291F}"/>
              </a:ext>
            </a:extLst>
          </p:cNvPr>
          <p:cNvSpPr txBox="1">
            <a:spLocks/>
          </p:cNvSpPr>
          <p:nvPr/>
        </p:nvSpPr>
        <p:spPr>
          <a:xfrm>
            <a:off x="249219" y="2992609"/>
            <a:ext cx="3625327" cy="19000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Maximizing resolution</a:t>
            </a:r>
          </a:p>
          <a:p>
            <a:pPr lvl="1"/>
            <a:r>
              <a:rPr lang="en-US" sz="2000" dirty="0"/>
              <a:t>Marker expression</a:t>
            </a:r>
          </a:p>
          <a:p>
            <a:pPr lvl="1"/>
            <a:r>
              <a:rPr lang="en-US" sz="2000" dirty="0"/>
              <a:t>Fluorophore brightness</a:t>
            </a:r>
          </a:p>
          <a:p>
            <a:pPr lvl="1"/>
            <a:r>
              <a:rPr lang="en-US" sz="2000" dirty="0"/>
              <a:t>Instrument settings</a:t>
            </a:r>
          </a:p>
          <a:p>
            <a:pPr lvl="1"/>
            <a:endParaRPr lang="en-US" sz="2000" dirty="0"/>
          </a:p>
          <a:p>
            <a:r>
              <a:rPr lang="en-US" dirty="0"/>
              <a:t>Signal Specificity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318740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8" name="Groupe"/>
          <p:cNvGrpSpPr/>
          <p:nvPr/>
        </p:nvGrpSpPr>
        <p:grpSpPr>
          <a:xfrm>
            <a:off x="6021387" y="985629"/>
            <a:ext cx="3240434" cy="5456446"/>
            <a:chOff x="0" y="0"/>
            <a:chExt cx="3240433" cy="5456445"/>
          </a:xfrm>
        </p:grpSpPr>
        <p:grpSp>
          <p:nvGrpSpPr>
            <p:cNvPr id="643" name="Groupe"/>
            <p:cNvGrpSpPr/>
            <p:nvPr/>
          </p:nvGrpSpPr>
          <p:grpSpPr>
            <a:xfrm>
              <a:off x="0" y="0"/>
              <a:ext cx="3240434" cy="5456446"/>
              <a:chOff x="0" y="0"/>
              <a:chExt cx="3240433" cy="5456445"/>
            </a:xfrm>
          </p:grpSpPr>
          <p:pic>
            <p:nvPicPr>
              <p:cNvPr id="635" name="image.png" descr="image.png"/>
              <p:cNvPicPr>
                <a:picLocks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9752" y="298053"/>
                <a:ext cx="2363481" cy="22396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36" name="image.png" descr="image.png"/>
              <p:cNvPicPr>
                <a:picLocks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1477" y="2987471"/>
                <a:ext cx="2351756" cy="222855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37" name="Ligne"/>
              <p:cNvSpPr/>
              <p:nvPr/>
            </p:nvSpPr>
            <p:spPr>
              <a:xfrm flipV="1">
                <a:off x="387350" y="4845257"/>
                <a:ext cx="1588" cy="609601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638" name="Ligne"/>
              <p:cNvSpPr/>
              <p:nvPr/>
            </p:nvSpPr>
            <p:spPr>
              <a:xfrm>
                <a:off x="388937" y="5454858"/>
                <a:ext cx="725489" cy="1588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639" name="Alexa 488"/>
              <p:cNvSpPr/>
              <p:nvPr/>
            </p:nvSpPr>
            <p:spPr>
              <a:xfrm>
                <a:off x="790575" y="5453271"/>
                <a:ext cx="1371601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>
                  <a:buClr>
                    <a:srgbClr val="000000"/>
                  </a:buClr>
                  <a:buFont typeface="Goudy Old Style"/>
                  <a:defRPr sz="1800">
                    <a:latin typeface="+mn-lt"/>
                    <a:ea typeface="+mn-ea"/>
                    <a:cs typeface="+mn-cs"/>
                    <a:sym typeface="Goudy Old Style"/>
                  </a:defRPr>
                </a:lvl1pPr>
              </a:lstStyle>
              <a:p>
                <a:r>
                  <a:t>Alexa 488</a:t>
                </a:r>
              </a:p>
            </p:txBody>
          </p:sp>
          <p:sp>
            <p:nvSpPr>
              <p:cNvPr id="640" name="PE"/>
              <p:cNvSpPr/>
              <p:nvPr/>
            </p:nvSpPr>
            <p:spPr>
              <a:xfrm rot="16200000">
                <a:off x="-311150" y="4767471"/>
                <a:ext cx="622301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>
                  <a:buClr>
                    <a:srgbClr val="000000"/>
                  </a:buClr>
                  <a:buFont typeface="Goudy Old Style"/>
                  <a:defRPr sz="1800">
                    <a:latin typeface="+mn-lt"/>
                    <a:ea typeface="+mn-ea"/>
                    <a:cs typeface="+mn-cs"/>
                    <a:sym typeface="Goudy Old Style"/>
                  </a:defRPr>
                </a:lvl1pPr>
              </a:lstStyle>
              <a:p>
                <a:r>
                  <a:t>PE</a:t>
                </a:r>
              </a:p>
            </p:txBody>
          </p:sp>
          <p:sp>
            <p:nvSpPr>
              <p:cNvPr id="641" name="Uncorrected"/>
              <p:cNvSpPr/>
              <p:nvPr/>
            </p:nvSpPr>
            <p:spPr>
              <a:xfrm>
                <a:off x="1373533" y="0"/>
                <a:ext cx="1866901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>
                  <a:buClr>
                    <a:srgbClr val="000000"/>
                  </a:buClr>
                  <a:buFont typeface="Goudy Old Style"/>
                  <a:defRPr sz="1600">
                    <a:latin typeface="+mn-lt"/>
                    <a:ea typeface="+mn-ea"/>
                    <a:cs typeface="+mn-cs"/>
                    <a:sym typeface="Goudy Old Style"/>
                  </a:defRPr>
                </a:lvl1pPr>
              </a:lstStyle>
              <a:p>
                <a:r>
                  <a:t>Uncorrected</a:t>
                </a:r>
              </a:p>
            </p:txBody>
          </p:sp>
          <p:sp>
            <p:nvSpPr>
              <p:cNvPr id="642" name="Corrected"/>
              <p:cNvSpPr/>
              <p:nvPr/>
            </p:nvSpPr>
            <p:spPr>
              <a:xfrm>
                <a:off x="1475133" y="2691021"/>
                <a:ext cx="1663701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>
                  <a:buClr>
                    <a:srgbClr val="000000"/>
                  </a:buClr>
                  <a:buFont typeface="Goudy Old Style"/>
                  <a:defRPr sz="1600">
                    <a:latin typeface="+mn-lt"/>
                    <a:ea typeface="+mn-ea"/>
                    <a:cs typeface="+mn-cs"/>
                    <a:sym typeface="Goudy Old Style"/>
                  </a:defRPr>
                </a:lvl1pPr>
              </a:lstStyle>
              <a:p>
                <a:r>
                  <a:t>Corrected</a:t>
                </a:r>
              </a:p>
            </p:txBody>
          </p:sp>
        </p:grpSp>
        <p:sp>
          <p:nvSpPr>
            <p:cNvPr id="644" name="Ligne"/>
            <p:cNvSpPr/>
            <p:nvPr/>
          </p:nvSpPr>
          <p:spPr>
            <a:xfrm flipH="1" flipV="1">
              <a:off x="1032668" y="539164"/>
              <a:ext cx="1588" cy="1828801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dash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45" name="Ligne"/>
            <p:cNvSpPr/>
            <p:nvPr/>
          </p:nvSpPr>
          <p:spPr>
            <a:xfrm>
              <a:off x="790575" y="2140158"/>
              <a:ext cx="1728788" cy="1588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dash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46" name="Ligne"/>
            <p:cNvSpPr/>
            <p:nvPr/>
          </p:nvSpPr>
          <p:spPr>
            <a:xfrm flipV="1">
              <a:off x="1031875" y="3246645"/>
              <a:ext cx="1588" cy="1820864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dash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47" name="Ligne"/>
            <p:cNvSpPr/>
            <p:nvPr/>
          </p:nvSpPr>
          <p:spPr>
            <a:xfrm>
              <a:off x="790575" y="4846846"/>
              <a:ext cx="1728788" cy="1589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dash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649" name="Dealing with spillover"/>
          <p:cNvSpPr txBox="1">
            <a:spLocks noGrp="1"/>
          </p:cNvSpPr>
          <p:nvPr>
            <p:ph type="title"/>
          </p:nvPr>
        </p:nvSpPr>
        <p:spPr>
          <a:xfrm>
            <a:off x="963612" y="139700"/>
            <a:ext cx="7264401" cy="901701"/>
          </a:xfrm>
          <a:prstGeom prst="rect">
            <a:avLst/>
          </a:prstGeom>
        </p:spPr>
        <p:txBody>
          <a:bodyPr/>
          <a:lstStyle/>
          <a:p>
            <a:r>
              <a:t>Dealing with spillover</a:t>
            </a:r>
          </a:p>
        </p:txBody>
      </p:sp>
      <p:sp>
        <p:nvSpPr>
          <p:cNvPr id="650" name="Signal correction in multi-parameter experiment made necessary by fluorophore spectral overlap…"/>
          <p:cNvSpPr txBox="1">
            <a:spLocks noGrp="1"/>
          </p:cNvSpPr>
          <p:nvPr>
            <p:ph type="body" idx="1"/>
          </p:nvPr>
        </p:nvSpPr>
        <p:spPr>
          <a:xfrm>
            <a:off x="169541" y="1270000"/>
            <a:ext cx="6235701" cy="5194300"/>
          </a:xfrm>
          <a:prstGeom prst="rect">
            <a:avLst/>
          </a:prstGeom>
        </p:spPr>
        <p:txBody>
          <a:bodyPr/>
          <a:lstStyle/>
          <a:p>
            <a:pPr marL="426931" indent="-386291">
              <a:buBlip>
                <a:blip r:embed="rId4"/>
              </a:buBlip>
              <a:defRPr sz="1800"/>
            </a:pPr>
            <a:r>
              <a:rPr dirty="0"/>
              <a:t>Signal correction in multi-parameter experiment made necessary by fluorophore spectral overlap </a:t>
            </a:r>
          </a:p>
          <a:p>
            <a:pPr marL="426931" indent="-386291">
              <a:buBlip>
                <a:blip r:embed="rId4"/>
              </a:buBlip>
              <a:defRPr sz="1800"/>
            </a:pPr>
            <a:r>
              <a:rPr dirty="0"/>
              <a:t>Compensation</a:t>
            </a:r>
          </a:p>
          <a:p>
            <a:pPr marL="871912" lvl="1" indent="-374072">
              <a:buBlip>
                <a:blip r:embed="rId5"/>
              </a:buBlip>
              <a:defRPr sz="1800"/>
            </a:pPr>
            <a:r>
              <a:rPr dirty="0" err="1"/>
              <a:t>Substraction</a:t>
            </a:r>
            <a:r>
              <a:rPr dirty="0"/>
              <a:t> of a percentage of the signal of a fluorophore (that happens to be bleeding in another detector) from the measured light in that detector</a:t>
            </a:r>
          </a:p>
          <a:p>
            <a:pPr marL="871912" lvl="1" indent="-374072">
              <a:buBlip>
                <a:blip r:embed="rId5"/>
              </a:buBlip>
              <a:defRPr sz="1800"/>
            </a:pPr>
            <a:endParaRPr dirty="0"/>
          </a:p>
          <a:p>
            <a:pPr marL="426931" indent="-386291">
              <a:spcBef>
                <a:spcPts val="600"/>
              </a:spcBef>
              <a:buBlip>
                <a:blip r:embed="rId4"/>
              </a:buBlip>
              <a:defRPr sz="1800"/>
            </a:pPr>
            <a:r>
              <a:rPr dirty="0" err="1"/>
              <a:t>Unmixing</a:t>
            </a:r>
            <a:endParaRPr dirty="0"/>
          </a:p>
          <a:p>
            <a:pPr marL="871912" lvl="1" indent="-374072">
              <a:buBlip>
                <a:blip r:embed="rId5"/>
              </a:buBlip>
              <a:defRPr sz="1800"/>
            </a:pPr>
            <a:r>
              <a:rPr dirty="0"/>
              <a:t>Calculate the contribution of each known fluorophore’s spectra to the total collected emission signal</a:t>
            </a: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21CA38-1650-4D46-92A5-C8BA85281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Do you need compensation controls?</a:t>
            </a:r>
            <a:br>
              <a:rPr lang="en-US" sz="2800" dirty="0"/>
            </a:br>
            <a:r>
              <a:rPr lang="en-US" sz="2800" dirty="0"/>
              <a:t>What strategy did you use?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9DCA58E-5341-6546-A10F-D1F503BB2A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Avoidance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A4B055D-515F-BF41-801C-5845B1FE6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1" y="2907506"/>
            <a:ext cx="3868340" cy="2763441"/>
          </a:xfrm>
        </p:spPr>
        <p:txBody>
          <a:bodyPr/>
          <a:lstStyle/>
          <a:p>
            <a:r>
              <a:rPr lang="en-US" dirty="0"/>
              <a:t>Pick fluorophores which will not overlap with one another</a:t>
            </a:r>
          </a:p>
          <a:p>
            <a:endParaRPr lang="en-US" dirty="0"/>
          </a:p>
          <a:p>
            <a:r>
              <a:rPr lang="en-US" dirty="0"/>
              <a:t>No need for controls</a:t>
            </a:r>
          </a:p>
          <a:p>
            <a:endParaRPr lang="en-US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D662F10-49D2-9848-8D0A-025C849AC1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Overlapping fluorophores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899A3BB-B022-5B4B-A119-F29ACDAEB5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907506"/>
            <a:ext cx="3887391" cy="2763441"/>
          </a:xfrm>
        </p:spPr>
        <p:txBody>
          <a:bodyPr/>
          <a:lstStyle/>
          <a:p>
            <a:r>
              <a:rPr lang="en-US" dirty="0"/>
              <a:t>If spillover can’t be avoided, correction is needed</a:t>
            </a:r>
          </a:p>
          <a:p>
            <a:endParaRPr lang="en-US" dirty="0"/>
          </a:p>
          <a:p>
            <a:r>
              <a:rPr lang="en-US" dirty="0"/>
              <a:t>Prepare single-stained controls</a:t>
            </a:r>
          </a:p>
        </p:txBody>
      </p:sp>
    </p:spTree>
    <p:extLst>
      <p:ext uri="{BB962C8B-B14F-4D97-AF65-F5344CB8AC3E}">
        <p14:creationId xmlns:p14="http://schemas.microsoft.com/office/powerpoint/2010/main" val="28524027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Spillover controls"/>
          <p:cNvSpPr txBox="1">
            <a:spLocks noGrp="1"/>
          </p:cNvSpPr>
          <p:nvPr>
            <p:ph type="title"/>
          </p:nvPr>
        </p:nvSpPr>
        <p:spPr>
          <a:xfrm>
            <a:off x="913606" y="139700"/>
            <a:ext cx="7315201" cy="1206501"/>
          </a:xfrm>
          <a:prstGeom prst="rect">
            <a:avLst/>
          </a:prstGeom>
        </p:spPr>
        <p:txBody>
          <a:bodyPr/>
          <a:lstStyle/>
          <a:p>
            <a:r>
              <a:t>Spillover controls</a:t>
            </a:r>
          </a:p>
        </p:txBody>
      </p:sp>
      <p:sp>
        <p:nvSpPr>
          <p:cNvPr id="654" name="Unstained…"/>
          <p:cNvSpPr txBox="1">
            <a:spLocks noGrp="1"/>
          </p:cNvSpPr>
          <p:nvPr>
            <p:ph type="body" idx="1"/>
          </p:nvPr>
        </p:nvSpPr>
        <p:spPr>
          <a:xfrm>
            <a:off x="241723" y="1572418"/>
            <a:ext cx="7987084" cy="5118101"/>
          </a:xfrm>
          <a:prstGeom prst="rect">
            <a:avLst/>
          </a:prstGeom>
        </p:spPr>
        <p:txBody>
          <a:bodyPr/>
          <a:lstStyle/>
          <a:p>
            <a:pPr marL="388302" indent="-347662">
              <a:spcBef>
                <a:spcPts val="600"/>
              </a:spcBef>
              <a:buBlip>
                <a:blip r:embed="rId2"/>
              </a:buBlip>
              <a:defRPr sz="1900"/>
            </a:pPr>
            <a:r>
              <a:rPr lang="en-US" dirty="0"/>
              <a:t>Compensation controlrules</a:t>
            </a:r>
            <a:endParaRPr dirty="0"/>
          </a:p>
          <a:p>
            <a:pPr marL="871912" lvl="1" indent="-374072">
              <a:defRPr sz="1800"/>
            </a:pPr>
            <a:r>
              <a:rPr lang="fr-FR" sz="1600" dirty="0"/>
              <a:t>Must have a positive / </a:t>
            </a:r>
            <a:r>
              <a:rPr lang="en-US" sz="1600" dirty="0"/>
              <a:t>negative</a:t>
            </a:r>
            <a:r>
              <a:rPr lang="fr-FR" sz="1600" dirty="0"/>
              <a:t> fraction</a:t>
            </a:r>
          </a:p>
          <a:p>
            <a:pPr marL="871912" lvl="1" indent="-374072">
              <a:buBlip>
                <a:blip r:embed="rId3"/>
              </a:buBlip>
              <a:defRPr sz="1800"/>
            </a:pPr>
            <a:r>
              <a:rPr sz="1600" dirty="0"/>
              <a:t>The positive and negative fraction must have the same baseline autofluorescence</a:t>
            </a:r>
          </a:p>
          <a:p>
            <a:pPr marL="871912" lvl="1" indent="-374072">
              <a:buBlip>
                <a:blip r:embed="rId3"/>
              </a:buBlip>
              <a:defRPr sz="1600"/>
            </a:pPr>
            <a:r>
              <a:rPr sz="1600" dirty="0"/>
              <a:t>Positive fraction’s brightness similar or higher than sample</a:t>
            </a:r>
          </a:p>
          <a:p>
            <a:pPr marL="871912" lvl="1" indent="-374072">
              <a:buBlip>
                <a:blip r:embed="rId3"/>
              </a:buBlip>
              <a:defRPr sz="1600"/>
            </a:pPr>
            <a:r>
              <a:rPr sz="1600" dirty="0"/>
              <a:t>Use the same fluorophores / dyes for sample and controls</a:t>
            </a:r>
          </a:p>
          <a:p>
            <a:pPr marL="871912" lvl="1" indent="-374072">
              <a:buBlip>
                <a:blip r:embed="rId3"/>
              </a:buBlip>
              <a:defRPr sz="1600"/>
            </a:pPr>
            <a:r>
              <a:rPr sz="1600" dirty="0"/>
              <a:t>Save a good number of events for both positive and negative fraction</a:t>
            </a:r>
          </a:p>
          <a:p>
            <a:pPr marL="388302" indent="-347662">
              <a:buBlip>
                <a:blip r:embed="rId2"/>
              </a:buBlip>
              <a:defRPr sz="1900"/>
            </a:pPr>
            <a:endParaRPr lang="en-US" dirty="0"/>
          </a:p>
          <a:p>
            <a:pPr marL="388302" indent="-347662">
              <a:buBlip>
                <a:blip r:embed="rId2"/>
              </a:buBlip>
              <a:defRPr sz="1900"/>
            </a:pPr>
            <a:endParaRPr lang="en-US" dirty="0"/>
          </a:p>
          <a:p>
            <a:pPr marL="388302" indent="-347662">
              <a:buBlip>
                <a:blip r:embed="rId2"/>
              </a:buBlip>
              <a:defRPr sz="1900"/>
            </a:pPr>
            <a:r>
              <a:rPr lang="en-US" dirty="0"/>
              <a:t>Use of software recommended (necessary in the case of </a:t>
            </a:r>
            <a:r>
              <a:rPr lang="en-US" dirty="0" err="1"/>
              <a:t>unmixing</a:t>
            </a:r>
            <a:r>
              <a:rPr lang="en-US" dirty="0"/>
              <a:t>)</a:t>
            </a:r>
          </a:p>
          <a:p>
            <a:pPr marL="388302" indent="-347662">
              <a:buBlip>
                <a:blip r:embed="rId2"/>
              </a:buBlip>
              <a:defRPr sz="1900"/>
            </a:pPr>
            <a:r>
              <a:rPr dirty="0"/>
              <a:t>You will need to run your set of controls and compensate on each new experiment</a:t>
            </a:r>
            <a:endParaRPr lang="en-US" dirty="0"/>
          </a:p>
          <a:p>
            <a:pPr marL="388302" indent="-347662">
              <a:buBlip>
                <a:blip r:embed="rId2"/>
              </a:buBlip>
              <a:defRPr sz="1900"/>
            </a:pPr>
            <a:r>
              <a:rPr lang="fr-US" dirty="0"/>
              <a:t>More information on compensation on our </a:t>
            </a:r>
            <a:r>
              <a:rPr lang="fr-US" dirty="0">
                <a:hlinkClick r:id="rId4"/>
              </a:rPr>
              <a:t>website</a:t>
            </a:r>
            <a:endParaRPr dirty="0"/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8E3535-C3E9-3544-8ED3-009C582CB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Data </a:t>
            </a:r>
            <a:r>
              <a:rPr lang="fr-FR" dirty="0" err="1"/>
              <a:t>Analysis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2E6819E-96CD-5048-A7C9-0D7F4CC93E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Cleaning Data</a:t>
            </a:r>
          </a:p>
          <a:p>
            <a:r>
              <a:rPr lang="fr-FR" dirty="0"/>
              <a:t>Gates justification</a:t>
            </a:r>
          </a:p>
        </p:txBody>
      </p:sp>
      <p:pic>
        <p:nvPicPr>
          <p:cNvPr id="4" name="droppedImage.png" descr="droppedImage.png">
            <a:extLst>
              <a:ext uri="{FF2B5EF4-FFF2-40B4-BE49-F238E27FC236}">
                <a16:creationId xmlns:a16="http://schemas.microsoft.com/office/drawing/2014/main" id="{27F46087-F672-6D42-8497-A0B383BE23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106" y="3556136"/>
            <a:ext cx="8684200" cy="176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793473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Spillover controls"/>
          <p:cNvSpPr txBox="1">
            <a:spLocks noGrp="1"/>
          </p:cNvSpPr>
          <p:nvPr>
            <p:ph type="title"/>
          </p:nvPr>
        </p:nvSpPr>
        <p:spPr>
          <a:xfrm>
            <a:off x="913606" y="139700"/>
            <a:ext cx="7315201" cy="120650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Cleaning Up Data I</a:t>
            </a:r>
            <a:endParaRPr dirty="0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1D10C0B6-EE54-1B40-AE8C-935CCE7C7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866" y="1476830"/>
            <a:ext cx="2552093" cy="2432697"/>
          </a:xfrm>
          <a:prstGeom prst="rect">
            <a:avLst/>
          </a:prstGeom>
        </p:spPr>
      </p:pic>
      <p:pic>
        <p:nvPicPr>
          <p:cNvPr id="9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CC789DE0-C3B1-4F46-95D0-23C8F60EF4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12" t="16078" r="4497" b="16262"/>
          <a:stretch/>
        </p:blipFill>
        <p:spPr>
          <a:xfrm>
            <a:off x="301805" y="4378651"/>
            <a:ext cx="5607698" cy="206849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30D0C04-7FC9-094C-BBC4-6AB8A8214A80}"/>
              </a:ext>
            </a:extLst>
          </p:cNvPr>
          <p:cNvSpPr txBox="1"/>
          <p:nvPr/>
        </p:nvSpPr>
        <p:spPr>
          <a:xfrm>
            <a:off x="6110344" y="2154540"/>
            <a:ext cx="287450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40639" marR="40639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Removing</a:t>
            </a:r>
            <a:r>
              <a:rPr kumimoji="0" lang="fr-F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 Doublets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D8E3466-9F0A-4441-B10A-0DD0E1E68F3A}"/>
              </a:ext>
            </a:extLst>
          </p:cNvPr>
          <p:cNvSpPr txBox="1"/>
          <p:nvPr/>
        </p:nvSpPr>
        <p:spPr>
          <a:xfrm>
            <a:off x="6110343" y="4927529"/>
            <a:ext cx="2874505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Removing</a:t>
            </a:r>
            <a:r>
              <a:rPr lang="fr-FR" dirty="0"/>
              <a:t> </a:t>
            </a:r>
            <a:r>
              <a:rPr kumimoji="0" lang="fr-F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Acquisition </a:t>
            </a:r>
            <a:r>
              <a:rPr kumimoji="0" lang="fr-FR" sz="2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Mishap</a:t>
            </a:r>
            <a:endParaRPr kumimoji="0" lang="fr-FR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4522450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3BFB4527-84B5-D143-9738-FBE013FD3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950" y="233734"/>
            <a:ext cx="7886700" cy="994172"/>
          </a:xfrm>
        </p:spPr>
        <p:txBody>
          <a:bodyPr/>
          <a:lstStyle/>
          <a:p>
            <a:r>
              <a:rPr lang="fr-FR" dirty="0" err="1"/>
              <a:t>Cleaning</a:t>
            </a:r>
            <a:r>
              <a:rPr lang="fr-FR" dirty="0"/>
              <a:t> Up Data II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E717230B-2C4A-6743-9ADD-C9F83B093EA3}"/>
              </a:ext>
            </a:extLst>
          </p:cNvPr>
          <p:cNvGrpSpPr/>
          <p:nvPr/>
        </p:nvGrpSpPr>
        <p:grpSpPr>
          <a:xfrm>
            <a:off x="698950" y="1705604"/>
            <a:ext cx="5261266" cy="4541455"/>
            <a:chOff x="3613600" y="1736450"/>
            <a:chExt cx="5261266" cy="4541455"/>
          </a:xfrm>
        </p:grpSpPr>
        <p:sp>
          <p:nvSpPr>
            <p:cNvPr id="6" name="Flèche à angle droit 5">
              <a:extLst>
                <a:ext uri="{FF2B5EF4-FFF2-40B4-BE49-F238E27FC236}">
                  <a16:creationId xmlns:a16="http://schemas.microsoft.com/office/drawing/2014/main" id="{00D5DBBC-CE9F-D041-8656-ABA3236DF5AC}"/>
                </a:ext>
              </a:extLst>
            </p:cNvPr>
            <p:cNvSpPr/>
            <p:nvPr/>
          </p:nvSpPr>
          <p:spPr>
            <a:xfrm rot="5400000">
              <a:off x="3451719" y="4334988"/>
              <a:ext cx="866234" cy="451445"/>
            </a:xfrm>
            <a:prstGeom prst="bent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0"/>
            </a:p>
          </p:txBody>
        </p:sp>
        <p:sp>
          <p:nvSpPr>
            <p:cNvPr id="7" name="Flèche vers la droite 6">
              <a:extLst>
                <a:ext uri="{FF2B5EF4-FFF2-40B4-BE49-F238E27FC236}">
                  <a16:creationId xmlns:a16="http://schemas.microsoft.com/office/drawing/2014/main" id="{151E8C0C-19FA-0140-806D-A7E8D9A684C9}"/>
                </a:ext>
              </a:extLst>
            </p:cNvPr>
            <p:cNvSpPr/>
            <p:nvPr/>
          </p:nvSpPr>
          <p:spPr>
            <a:xfrm>
              <a:off x="5877330" y="2583413"/>
              <a:ext cx="733806" cy="36347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0"/>
            </a:p>
          </p:txBody>
        </p:sp>
        <p:sp>
          <p:nvSpPr>
            <p:cNvPr id="10" name="Flèche vers la droite 9">
              <a:extLst>
                <a:ext uri="{FF2B5EF4-FFF2-40B4-BE49-F238E27FC236}">
                  <a16:creationId xmlns:a16="http://schemas.microsoft.com/office/drawing/2014/main" id="{5C0C3FD8-C20F-EE40-9E92-EEEDD1881E83}"/>
                </a:ext>
              </a:extLst>
            </p:cNvPr>
            <p:cNvSpPr/>
            <p:nvPr/>
          </p:nvSpPr>
          <p:spPr>
            <a:xfrm>
              <a:off x="6391068" y="5067468"/>
              <a:ext cx="349394" cy="36347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0"/>
            </a:p>
          </p:txBody>
        </p:sp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53DF32AF-8263-4A4A-8CB5-775A45DF2CE6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13600" y="1736450"/>
              <a:ext cx="2057400" cy="2057400"/>
            </a:xfrm>
            <a:prstGeom prst="rect">
              <a:avLst/>
            </a:prstGeom>
          </p:spPr>
        </p:pic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CE1C2880-A6D8-8C4D-BB03-67DC5A2F15B3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17466" y="1736450"/>
              <a:ext cx="2057400" cy="2057400"/>
            </a:xfrm>
            <a:prstGeom prst="rect">
              <a:avLst/>
            </a:prstGeom>
          </p:spPr>
        </p:pic>
        <p:pic>
          <p:nvPicPr>
            <p:cNvPr id="14" name="Picture 5">
              <a:extLst>
                <a:ext uri="{FF2B5EF4-FFF2-40B4-BE49-F238E27FC236}">
                  <a16:creationId xmlns:a16="http://schemas.microsoft.com/office/drawing/2014/main" id="{197C956E-3241-204B-A1EF-DBD4ED26CE24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17466" y="4220505"/>
              <a:ext cx="2057400" cy="2057400"/>
            </a:xfrm>
            <a:prstGeom prst="rect">
              <a:avLst/>
            </a:prstGeom>
          </p:spPr>
        </p:pic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4DE4DE35-1F34-2A40-8E52-F5A4E4C4D5D0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61446" y="4220505"/>
              <a:ext cx="2057400" cy="2057400"/>
            </a:xfrm>
            <a:prstGeom prst="rect">
              <a:avLst/>
            </a:prstGeom>
          </p:spPr>
        </p:pic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71C5215C-4795-D544-88C8-FE5260C8871D}"/>
              </a:ext>
            </a:extLst>
          </p:cNvPr>
          <p:cNvSpPr txBox="1"/>
          <p:nvPr/>
        </p:nvSpPr>
        <p:spPr>
          <a:xfrm>
            <a:off x="6697041" y="3255491"/>
            <a:ext cx="1888609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Removing</a:t>
            </a:r>
            <a:r>
              <a:rPr kumimoji="0" lang="fr-F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 Dead </a:t>
            </a:r>
            <a:r>
              <a:rPr kumimoji="0" lang="fr-FR" sz="2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Cells</a:t>
            </a:r>
            <a:endParaRPr kumimoji="0" lang="fr-FR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57698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Spillover controls"/>
          <p:cNvSpPr txBox="1">
            <a:spLocks noGrp="1"/>
          </p:cNvSpPr>
          <p:nvPr>
            <p:ph type="title"/>
          </p:nvPr>
        </p:nvSpPr>
        <p:spPr>
          <a:xfrm>
            <a:off x="913606" y="139700"/>
            <a:ext cx="7315201" cy="120650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Deciding on gates:</a:t>
            </a:r>
            <a:br>
              <a:rPr lang="en-US" dirty="0"/>
            </a:br>
            <a:r>
              <a:rPr lang="en-US" dirty="0"/>
              <a:t>FMO</a:t>
            </a:r>
            <a:r>
              <a:rPr dirty="0"/>
              <a:t> </a:t>
            </a:r>
            <a:r>
              <a:rPr lang="en-US" dirty="0"/>
              <a:t>C</a:t>
            </a:r>
            <a:r>
              <a:rPr dirty="0"/>
              <a:t>ontrols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9DDFC46B-A7A1-9E4F-8E98-618A8F32B873}"/>
              </a:ext>
            </a:extLst>
          </p:cNvPr>
          <p:cNvGrpSpPr/>
          <p:nvPr/>
        </p:nvGrpSpPr>
        <p:grpSpPr>
          <a:xfrm>
            <a:off x="236221" y="2043402"/>
            <a:ext cx="8669969" cy="4189445"/>
            <a:chOff x="1539090" y="1843060"/>
            <a:chExt cx="9622395" cy="4024848"/>
          </a:xfrm>
        </p:grpSpPr>
        <p:pic>
          <p:nvPicPr>
            <p:cNvPr id="7" name="droppedImage.png" descr="droppedImage.png">
              <a:extLst>
                <a:ext uri="{FF2B5EF4-FFF2-40B4-BE49-F238E27FC236}">
                  <a16:creationId xmlns:a16="http://schemas.microsoft.com/office/drawing/2014/main" id="{7B0C9CDD-32BC-004B-AB04-EFE58196F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94398" y="1843060"/>
              <a:ext cx="8467087" cy="4024848"/>
            </a:xfrm>
            <a:prstGeom prst="rect">
              <a:avLst/>
            </a:prstGeom>
          </p:spPr>
        </p:pic>
        <p:sp>
          <p:nvSpPr>
            <p:cNvPr id="8" name="FMO PE">
              <a:extLst>
                <a:ext uri="{FF2B5EF4-FFF2-40B4-BE49-F238E27FC236}">
                  <a16:creationId xmlns:a16="http://schemas.microsoft.com/office/drawing/2014/main" id="{3F54647F-C608-A34A-A652-DBFB94347733}"/>
                </a:ext>
              </a:extLst>
            </p:cNvPr>
            <p:cNvSpPr txBox="1"/>
            <p:nvPr/>
          </p:nvSpPr>
          <p:spPr>
            <a:xfrm>
              <a:off x="1539090" y="2379081"/>
              <a:ext cx="1023299" cy="37335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>
              <a:spAutoFit/>
            </a:bodyPr>
            <a:lstStyle/>
            <a:p>
              <a:r>
                <a:rPr sz="1200" dirty="0"/>
                <a:t>FMO PE</a:t>
              </a:r>
            </a:p>
          </p:txBody>
        </p:sp>
        <p:sp>
          <p:nvSpPr>
            <p:cNvPr id="9" name="Sample">
              <a:extLst>
                <a:ext uri="{FF2B5EF4-FFF2-40B4-BE49-F238E27FC236}">
                  <a16:creationId xmlns:a16="http://schemas.microsoft.com/office/drawing/2014/main" id="{F266FD13-6DA7-094C-87B5-A380052E5563}"/>
                </a:ext>
              </a:extLst>
            </p:cNvPr>
            <p:cNvSpPr txBox="1"/>
            <p:nvPr/>
          </p:nvSpPr>
          <p:spPr>
            <a:xfrm>
              <a:off x="1586641" y="4665721"/>
              <a:ext cx="928196" cy="37335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>
              <a:spAutoFit/>
            </a:bodyPr>
            <a:lstStyle/>
            <a:p>
              <a:r>
                <a:rPr sz="1200" dirty="0"/>
                <a:t>Sample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6301690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F377CF-A2FC-6841-83C1-6D1881A22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2744" y="513081"/>
            <a:ext cx="7313613" cy="1595438"/>
          </a:xfrm>
        </p:spPr>
        <p:txBody>
          <a:bodyPr/>
          <a:lstStyle/>
          <a:p>
            <a:r>
              <a:rPr lang="fr-FR" dirty="0" err="1"/>
              <a:t>Deciding</a:t>
            </a:r>
            <a:r>
              <a:rPr lang="fr-FR" dirty="0"/>
              <a:t> on </a:t>
            </a:r>
            <a:r>
              <a:rPr lang="fr-FR" dirty="0" err="1"/>
              <a:t>gates</a:t>
            </a:r>
            <a:r>
              <a:rPr lang="fr-FR" dirty="0"/>
              <a:t>:</a:t>
            </a:r>
            <a:br>
              <a:rPr lang="fr-FR" dirty="0"/>
            </a:br>
            <a:r>
              <a:rPr lang="fr-FR" dirty="0" err="1"/>
              <a:t>Backgating</a:t>
            </a:r>
            <a:endParaRPr lang="fr-FR" dirty="0"/>
          </a:p>
        </p:txBody>
      </p:sp>
      <p:pic>
        <p:nvPicPr>
          <p:cNvPr id="4" name="droppedImage.png" descr="droppedImage.png">
            <a:extLst>
              <a:ext uri="{FF2B5EF4-FFF2-40B4-BE49-F238E27FC236}">
                <a16:creationId xmlns:a16="http://schemas.microsoft.com/office/drawing/2014/main" id="{C9A21729-7903-9A42-B09E-10E1F31C5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348" y="513081"/>
            <a:ext cx="3162301" cy="2771664"/>
          </a:xfrm>
          <a:prstGeom prst="rect">
            <a:avLst/>
          </a:prstGeom>
        </p:spPr>
      </p:pic>
      <p:pic>
        <p:nvPicPr>
          <p:cNvPr id="5" name="droppedImage.png" descr="droppedImage.png">
            <a:extLst>
              <a:ext uri="{FF2B5EF4-FFF2-40B4-BE49-F238E27FC236}">
                <a16:creationId xmlns:a16="http://schemas.microsoft.com/office/drawing/2014/main" id="{77C59D58-C97D-2445-94B7-D57E37E71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348" y="3808804"/>
            <a:ext cx="7607808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235672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56C11F-758F-A044-A6B9-F2E027E2A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Resources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6467C62-8228-154E-B414-FEBF0F6059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1735138"/>
            <a:ext cx="7313613" cy="4898928"/>
          </a:xfrm>
        </p:spPr>
        <p:txBody>
          <a:bodyPr/>
          <a:lstStyle/>
          <a:p>
            <a:r>
              <a:rPr lang="fr-FR" dirty="0">
                <a:hlinkClick r:id="rId2"/>
              </a:rPr>
              <a:t>CAT Facility </a:t>
            </a:r>
            <a:r>
              <a:rPr lang="fr-FR" dirty="0" err="1">
                <a:hlinkClick r:id="rId2"/>
              </a:rPr>
              <a:t>website</a:t>
            </a:r>
            <a:endParaRPr lang="fr-FR" dirty="0"/>
          </a:p>
          <a:p>
            <a:endParaRPr lang="fr-FR" dirty="0"/>
          </a:p>
          <a:p>
            <a:r>
              <a:rPr lang="fr-FR" dirty="0" err="1">
                <a:hlinkClick r:id="rId3"/>
              </a:rPr>
              <a:t>ChUG</a:t>
            </a:r>
            <a:r>
              <a:rPr lang="fr-FR" dirty="0">
                <a:hlinkClick r:id="rId3"/>
              </a:rPr>
              <a:t> </a:t>
            </a:r>
            <a:r>
              <a:rPr lang="fr-FR" dirty="0" err="1">
                <a:hlinkClick r:id="rId3"/>
              </a:rPr>
              <a:t>Website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8131467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Acknowledgment"/>
          <p:cNvSpPr txBox="1">
            <a:spLocks noGrp="1"/>
          </p:cNvSpPr>
          <p:nvPr>
            <p:ph type="title"/>
          </p:nvPr>
        </p:nvSpPr>
        <p:spPr>
          <a:xfrm>
            <a:off x="913606" y="520700"/>
            <a:ext cx="7315201" cy="927100"/>
          </a:xfrm>
          <a:prstGeom prst="rect">
            <a:avLst/>
          </a:prstGeom>
        </p:spPr>
        <p:txBody>
          <a:bodyPr/>
          <a:lstStyle/>
          <a:p>
            <a:r>
              <a:t>Acknowledgment</a:t>
            </a:r>
          </a:p>
        </p:txBody>
      </p:sp>
      <p:sp>
        <p:nvSpPr>
          <p:cNvPr id="714" name="Purdue University Cytometry Laboratories website:  http://www.cyto.purdue.edu/…"/>
          <p:cNvSpPr txBox="1">
            <a:spLocks noGrp="1"/>
          </p:cNvSpPr>
          <p:nvPr>
            <p:ph type="body" idx="1"/>
          </p:nvPr>
        </p:nvSpPr>
        <p:spPr>
          <a:xfrm>
            <a:off x="913606" y="1443037"/>
            <a:ext cx="7315201" cy="5033607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rPr dirty="0"/>
              <a:t>P</a:t>
            </a:r>
            <a:r>
              <a:rPr sz="2800" dirty="0"/>
              <a:t>urdue University Cytometry Laboratories website:  </a:t>
            </a:r>
            <a:r>
              <a:rPr sz="2800" u="sng" dirty="0">
                <a:solidFill>
                  <a:srgbClr val="D08B11"/>
                </a:solidFill>
                <a:uFill>
                  <a:solidFill>
                    <a:srgbClr val="D08B11"/>
                  </a:solidFill>
                </a:uFill>
                <a:hlinkClick r:id="rId3"/>
              </a:rPr>
              <a:t>http://www.cyto.purdue.edu/</a:t>
            </a:r>
          </a:p>
          <a:p>
            <a:pPr lvl="1">
              <a:buBlip>
                <a:blip r:embed="rId4"/>
              </a:buBlip>
            </a:pPr>
            <a:r>
              <a:rPr dirty="0"/>
              <a:t>D</a:t>
            </a:r>
            <a:r>
              <a:rPr sz="2400" dirty="0"/>
              <a:t>r. Robert Murphy, Carnegie Mellon University- Basic Theory 1 and 2 </a:t>
            </a:r>
            <a:r>
              <a:rPr sz="2400" dirty="0" err="1"/>
              <a:t>powerpoint</a:t>
            </a:r>
            <a:r>
              <a:rPr sz="2400" dirty="0"/>
              <a:t> slides</a:t>
            </a:r>
          </a:p>
          <a:p>
            <a:pPr>
              <a:buBlip>
                <a:blip r:embed="rId2"/>
              </a:buBlip>
            </a:pPr>
            <a:r>
              <a:rPr dirty="0"/>
              <a:t>Sydney Cytometry Facility tutorial: The impact of adjusting PMT voltages on spillover and compensation</a:t>
            </a:r>
          </a:p>
          <a:p>
            <a:r>
              <a:rPr lang="fr-FR" dirty="0" err="1"/>
              <a:t>BioLegend</a:t>
            </a:r>
            <a:r>
              <a:rPr lang="fr-FR" dirty="0"/>
              <a:t> </a:t>
            </a:r>
            <a:r>
              <a:rPr lang="fr-FR" dirty="0" err="1"/>
              <a:t>spectraviewer</a:t>
            </a:r>
            <a:endParaRPr lang="en-US" dirty="0"/>
          </a:p>
          <a:p>
            <a:pPr>
              <a:buBlip>
                <a:blip r:embed="rId2"/>
              </a:buBlip>
            </a:pPr>
            <a:r>
              <a:rPr dirty="0" err="1"/>
              <a:t>ThermoFisher</a:t>
            </a:r>
            <a:r>
              <a:rPr dirty="0"/>
              <a:t> </a:t>
            </a:r>
            <a:r>
              <a:rPr dirty="0" err="1"/>
              <a:t>spectraviewer</a:t>
            </a:r>
            <a:endParaRPr lang="en-US" dirty="0"/>
          </a:p>
          <a:p>
            <a:pPr>
              <a:buBlip>
                <a:blip r:embed="rId2"/>
              </a:buBlip>
            </a:pPr>
            <a:r>
              <a:rPr dirty="0" err="1"/>
              <a:t>ThermoFisher</a:t>
            </a:r>
            <a:r>
              <a:rPr dirty="0"/>
              <a:t> website training material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Image" descr="Image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333" y="1752600"/>
            <a:ext cx="3128252" cy="2683800"/>
          </a:xfrm>
          <a:prstGeom prst="rect">
            <a:avLst/>
          </a:prstGeom>
        </p:spPr>
      </p:pic>
      <p:pic>
        <p:nvPicPr>
          <p:cNvPr id="524" name="Image" descr="Image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166" y="4525091"/>
            <a:ext cx="4484586" cy="1967503"/>
          </a:xfrm>
          <a:prstGeom prst="rect">
            <a:avLst/>
          </a:prstGeom>
        </p:spPr>
      </p:pic>
      <p:sp>
        <p:nvSpPr>
          <p:cNvPr id="525" name="Fluorpophores and Dyes: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Fluorpophores</a:t>
            </a:r>
            <a:r>
              <a:rPr dirty="0"/>
              <a:t> and Dyes:</a:t>
            </a:r>
          </a:p>
          <a:p>
            <a:pPr>
              <a:defRPr sz="2800"/>
            </a:pPr>
            <a:r>
              <a:rPr dirty="0"/>
              <a:t>Excitation, Emission and Brightness</a:t>
            </a:r>
          </a:p>
        </p:txBody>
      </p:sp>
      <p:sp>
        <p:nvSpPr>
          <p:cNvPr id="526" name="Excitation"/>
          <p:cNvSpPr txBox="1"/>
          <p:nvPr/>
        </p:nvSpPr>
        <p:spPr>
          <a:xfrm>
            <a:off x="315326" y="3303325"/>
            <a:ext cx="1476386" cy="447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Excitation</a:t>
            </a:r>
          </a:p>
        </p:txBody>
      </p:sp>
      <p:sp>
        <p:nvSpPr>
          <p:cNvPr id="527" name="Emission"/>
          <p:cNvSpPr txBox="1"/>
          <p:nvPr/>
        </p:nvSpPr>
        <p:spPr>
          <a:xfrm>
            <a:off x="3344901" y="2450929"/>
            <a:ext cx="1391405" cy="44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Emission</a:t>
            </a:r>
          </a:p>
        </p:txBody>
      </p:sp>
      <p:pic>
        <p:nvPicPr>
          <p:cNvPr id="52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2527" y="1735138"/>
            <a:ext cx="1945486" cy="385733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E9D6664-315F-A141-8AEC-58CE498384A1}"/>
              </a:ext>
            </a:extLst>
          </p:cNvPr>
          <p:cNvSpPr txBox="1"/>
          <p:nvPr/>
        </p:nvSpPr>
        <p:spPr>
          <a:xfrm>
            <a:off x="5916706" y="5978074"/>
            <a:ext cx="2926080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  <a:hlinkClick r:id="rId5"/>
              </a:rPr>
              <a:t>Learn</a:t>
            </a:r>
            <a:r>
              <a:rPr kumimoji="0" lang="fr-FR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  <a:hlinkClick r:id="rId5"/>
              </a:rPr>
              <a:t> more about </a:t>
            </a:r>
            <a:r>
              <a:rPr kumimoji="0" lang="fr-FR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  <a:hlinkClick r:id="rId5"/>
              </a:rPr>
              <a:t>Fluorophores</a:t>
            </a:r>
            <a:r>
              <a:rPr kumimoji="0" lang="fr-FR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  <a:hlinkClick r:id="rId5"/>
              </a:rPr>
              <a:t> in </a:t>
            </a:r>
            <a:r>
              <a:rPr kumimoji="0" lang="fr-FR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  <a:hlinkClick r:id="rId5"/>
              </a:rPr>
              <a:t>this</a:t>
            </a:r>
            <a:r>
              <a:rPr kumimoji="0" lang="fr-FR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  <a:hlinkClick r:id="rId5"/>
              </a:rPr>
              <a:t> </a:t>
            </a:r>
            <a:r>
              <a:rPr kumimoji="0" lang="fr-FR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  <a:hlinkClick r:id="rId5"/>
              </a:rPr>
              <a:t>episode</a:t>
            </a:r>
            <a:r>
              <a:rPr kumimoji="0" lang="fr-FR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  <a:hlinkClick r:id="rId5"/>
              </a:rPr>
              <a:t> of the </a:t>
            </a:r>
            <a:r>
              <a:rPr kumimoji="0" lang="fr-FR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  <a:hlinkClick r:id="rId5"/>
              </a:rPr>
              <a:t>ChUG</a:t>
            </a:r>
            <a:r>
              <a:rPr kumimoji="0" lang="fr-FR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  <a:hlinkClick r:id="rId5"/>
              </a:rPr>
              <a:t> Podcast</a:t>
            </a:r>
            <a:endParaRPr kumimoji="0" lang="fr-FR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953765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A look inside the box"/>
          <p:cNvSpPr txBox="1">
            <a:spLocks noGrp="1"/>
          </p:cNvSpPr>
          <p:nvPr>
            <p:ph type="title"/>
          </p:nvPr>
        </p:nvSpPr>
        <p:spPr>
          <a:xfrm>
            <a:off x="261390" y="-298157"/>
            <a:ext cx="8621218" cy="1595438"/>
          </a:xfrm>
          <a:prstGeom prst="rect">
            <a:avLst/>
          </a:prstGeom>
        </p:spPr>
        <p:txBody>
          <a:bodyPr/>
          <a:lstStyle/>
          <a:p>
            <a:r>
              <a:rPr dirty="0"/>
              <a:t>A look inside the box</a:t>
            </a:r>
          </a:p>
        </p:txBody>
      </p:sp>
      <p:sp>
        <p:nvSpPr>
          <p:cNvPr id="183" name="Fluidic system…"/>
          <p:cNvSpPr txBox="1">
            <a:spLocks noGrp="1"/>
          </p:cNvSpPr>
          <p:nvPr>
            <p:ph type="body" idx="1"/>
          </p:nvPr>
        </p:nvSpPr>
        <p:spPr>
          <a:xfrm>
            <a:off x="915192" y="989822"/>
            <a:ext cx="7313613" cy="5122863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Goudy Old Style"/>
              <a:buBlip>
                <a:blip r:embed="rId2"/>
              </a:buBlip>
            </a:pPr>
            <a:r>
              <a:rPr dirty="0"/>
              <a:t>Fluidic system</a:t>
            </a:r>
          </a:p>
          <a:p>
            <a:pPr>
              <a:buClr>
                <a:srgbClr val="000000"/>
              </a:buClr>
              <a:buFont typeface="Goudy Old Style"/>
              <a:buBlip>
                <a:blip r:embed="rId2"/>
              </a:buBlip>
            </a:pPr>
            <a:r>
              <a:rPr dirty="0"/>
              <a:t>Optical layout</a:t>
            </a:r>
          </a:p>
          <a:p>
            <a:pPr>
              <a:buClr>
                <a:srgbClr val="000000"/>
              </a:buClr>
              <a:buFont typeface="Goudy Old Style"/>
              <a:buBlip>
                <a:blip r:embed="rId2"/>
              </a:buBlip>
            </a:pPr>
            <a:r>
              <a:rPr dirty="0"/>
              <a:t>Electronics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A89C9C0-EE33-F147-9DD8-857C400906B1}"/>
              </a:ext>
            </a:extLst>
          </p:cNvPr>
          <p:cNvGrpSpPr/>
          <p:nvPr/>
        </p:nvGrpSpPr>
        <p:grpSpPr>
          <a:xfrm>
            <a:off x="1535296" y="3080286"/>
            <a:ext cx="6887259" cy="3523765"/>
            <a:chOff x="530351" y="420692"/>
            <a:chExt cx="11130927" cy="5187054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5895D447-5379-F54D-BD7F-F7E8E4262BB8}"/>
                </a:ext>
              </a:extLst>
            </p:cNvPr>
            <p:cNvGrpSpPr/>
            <p:nvPr/>
          </p:nvGrpSpPr>
          <p:grpSpPr>
            <a:xfrm>
              <a:off x="2850463" y="985840"/>
              <a:ext cx="2732819" cy="4020979"/>
              <a:chOff x="2850463" y="985840"/>
              <a:chExt cx="2732819" cy="4020979"/>
            </a:xfrm>
          </p:grpSpPr>
          <p:sp>
            <p:nvSpPr>
              <p:cNvPr id="84" name="Rectangle avec coins rognés du même côté 83">
                <a:extLst>
                  <a:ext uri="{FF2B5EF4-FFF2-40B4-BE49-F238E27FC236}">
                    <a16:creationId xmlns:a16="http://schemas.microsoft.com/office/drawing/2014/main" id="{75860F8D-B9B6-9A45-84BC-A0414A8A2034}"/>
                  </a:ext>
                </a:extLst>
              </p:cNvPr>
              <p:cNvSpPr/>
              <p:nvPr/>
            </p:nvSpPr>
            <p:spPr>
              <a:xfrm rot="10800000">
                <a:off x="2850463" y="987280"/>
                <a:ext cx="2732819" cy="2197367"/>
              </a:xfrm>
              <a:prstGeom prst="snip2SameRect">
                <a:avLst>
                  <a:gd name="adj1" fmla="val 38663"/>
                  <a:gd name="adj2" fmla="val 0"/>
                </a:avLst>
              </a:prstGeom>
              <a:blipFill>
                <a:blip r:embed="rId3"/>
                <a:tile tx="0" ty="0" sx="100000" sy="100000" flip="none" algn="tl"/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3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D5D52E1B-E5CA-184F-932E-37B0C6C9F3B8}"/>
                  </a:ext>
                </a:extLst>
              </p:cNvPr>
              <p:cNvSpPr/>
              <p:nvPr/>
            </p:nvSpPr>
            <p:spPr>
              <a:xfrm>
                <a:off x="3713494" y="3184646"/>
                <a:ext cx="997827" cy="1822173"/>
              </a:xfrm>
              <a:prstGeom prst="rect">
                <a:avLst/>
              </a:prstGeom>
              <a:blipFill>
                <a:blip r:embed="rId3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6" name="Étiquette 85">
                <a:extLst>
                  <a:ext uri="{FF2B5EF4-FFF2-40B4-BE49-F238E27FC236}">
                    <a16:creationId xmlns:a16="http://schemas.microsoft.com/office/drawing/2014/main" id="{66B85D40-227D-7B4B-806E-AD89DC4F555B}"/>
                  </a:ext>
                </a:extLst>
              </p:cNvPr>
              <p:cNvSpPr/>
              <p:nvPr/>
            </p:nvSpPr>
            <p:spPr>
              <a:xfrm>
                <a:off x="3814935" y="985840"/>
                <a:ext cx="790227" cy="1915927"/>
              </a:xfrm>
              <a:prstGeom prst="plaque">
                <a:avLst>
                  <a:gd name="adj" fmla="val 36352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87" name="Group 76">
                <a:extLst>
                  <a:ext uri="{FF2B5EF4-FFF2-40B4-BE49-F238E27FC236}">
                    <a16:creationId xmlns:a16="http://schemas.microsoft.com/office/drawing/2014/main" id="{484B8DD9-4A6E-EB4E-B2AF-71A538E89BAB}"/>
                  </a:ext>
                </a:extLst>
              </p:cNvPr>
              <p:cNvGrpSpPr/>
              <p:nvPr/>
            </p:nvGrpSpPr>
            <p:grpSpPr>
              <a:xfrm>
                <a:off x="4224000" y="2587852"/>
                <a:ext cx="115044" cy="121792"/>
                <a:chOff x="14972651" y="4412318"/>
                <a:chExt cx="685955" cy="666177"/>
              </a:xfrm>
            </p:grpSpPr>
            <p:sp>
              <p:nvSpPr>
                <p:cNvPr id="118" name="AutoShape 1">
                  <a:extLst>
                    <a:ext uri="{FF2B5EF4-FFF2-40B4-BE49-F238E27FC236}">
                      <a16:creationId xmlns:a16="http://schemas.microsoft.com/office/drawing/2014/main" id="{43BBF860-67C5-8A4C-99A7-72261DE7CD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1550041">
                  <a:off x="14972651" y="4412318"/>
                  <a:ext cx="685955" cy="666177"/>
                </a:xfrm>
                <a:custGeom>
                  <a:avLst/>
                  <a:gdLst>
                    <a:gd name="T0" fmla="*/ 16796 w 19677"/>
                    <a:gd name="T1" fmla="*/ 2886 h 19677"/>
                    <a:gd name="T2" fmla="*/ 16800 w 19677"/>
                    <a:gd name="T3" fmla="*/ 16800 h 19677"/>
                    <a:gd name="T4" fmla="*/ 2885 w 19677"/>
                    <a:gd name="T5" fmla="*/ 16796 h 19677"/>
                    <a:gd name="T6" fmla="*/ 2882 w 19677"/>
                    <a:gd name="T7" fmla="*/ 2882 h 19677"/>
                    <a:gd name="T8" fmla="*/ 16796 w 19677"/>
                    <a:gd name="T9" fmla="*/ 2886 h 196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677" h="19677">
                      <a:moveTo>
                        <a:pt x="16796" y="2886"/>
                      </a:moveTo>
                      <a:cubicBezTo>
                        <a:pt x="20640" y="6729"/>
                        <a:pt x="20641" y="12958"/>
                        <a:pt x="16800" y="16800"/>
                      </a:cubicBezTo>
                      <a:cubicBezTo>
                        <a:pt x="12958" y="20641"/>
                        <a:pt x="6729" y="20640"/>
                        <a:pt x="2885" y="16796"/>
                      </a:cubicBezTo>
                      <a:cubicBezTo>
                        <a:pt x="-958" y="12953"/>
                        <a:pt x="-959" y="6724"/>
                        <a:pt x="2882" y="2882"/>
                      </a:cubicBezTo>
                      <a:cubicBezTo>
                        <a:pt x="6724" y="-959"/>
                        <a:pt x="12953" y="-958"/>
                        <a:pt x="16796" y="2886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chemeClr val="bg1"/>
                    </a:gs>
                    <a:gs pos="70000">
                      <a:srgbClr val="FF871C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12700" cap="flat" cmpd="sng">
                  <a:solidFill>
                    <a:srgbClr val="AC650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 sz="1000">
                    <a:latin typeface="Arial"/>
                    <a:cs typeface="Arial"/>
                  </a:endParaRPr>
                </a:p>
              </p:txBody>
            </p:sp>
            <p:sp>
              <p:nvSpPr>
                <p:cNvPr id="119" name="AutoShape 2">
                  <a:extLst>
                    <a:ext uri="{FF2B5EF4-FFF2-40B4-BE49-F238E27FC236}">
                      <a16:creationId xmlns:a16="http://schemas.microsoft.com/office/drawing/2014/main" id="{B1D70DD5-C00E-EA44-85EC-F3F47831E4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17531">
                  <a:off x="15154865" y="4577808"/>
                  <a:ext cx="432194" cy="412998"/>
                </a:xfrm>
                <a:custGeom>
                  <a:avLst/>
                  <a:gdLst>
                    <a:gd name="T0" fmla="*/ 16785 w 19671"/>
                    <a:gd name="T1" fmla="*/ 2856 h 19671"/>
                    <a:gd name="T2" fmla="*/ 16766 w 19671"/>
                    <a:gd name="T3" fmla="*/ 16766 h 19671"/>
                    <a:gd name="T4" fmla="*/ 2857 w 19671"/>
                    <a:gd name="T5" fmla="*/ 16786 h 19671"/>
                    <a:gd name="T6" fmla="*/ 2876 w 19671"/>
                    <a:gd name="T7" fmla="*/ 2876 h 19671"/>
                    <a:gd name="T8" fmla="*/ 16785 w 19671"/>
                    <a:gd name="T9" fmla="*/ 2856 h 196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671" h="19671">
                      <a:moveTo>
                        <a:pt x="16785" y="2856"/>
                      </a:moveTo>
                      <a:cubicBezTo>
                        <a:pt x="20621" y="6692"/>
                        <a:pt x="20612" y="12919"/>
                        <a:pt x="16766" y="16766"/>
                      </a:cubicBezTo>
                      <a:cubicBezTo>
                        <a:pt x="12919" y="20612"/>
                        <a:pt x="6692" y="20621"/>
                        <a:pt x="2857" y="16786"/>
                      </a:cubicBezTo>
                      <a:cubicBezTo>
                        <a:pt x="-979" y="12950"/>
                        <a:pt x="-970" y="6723"/>
                        <a:pt x="2876" y="2876"/>
                      </a:cubicBezTo>
                      <a:cubicBezTo>
                        <a:pt x="6723" y="-970"/>
                        <a:pt x="12950" y="-979"/>
                        <a:pt x="16785" y="2856"/>
                      </a:cubicBezTo>
                    </a:path>
                  </a:pathLst>
                </a:custGeom>
                <a:solidFill>
                  <a:srgbClr val="AC6501"/>
                </a:solidFill>
                <a:ln w="12700" cap="flat" cmpd="sng">
                  <a:solidFill>
                    <a:srgbClr val="AC650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 sz="1000" dirty="0"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88" name="Rectangle avec coins rognés du même côté 87">
                <a:extLst>
                  <a:ext uri="{FF2B5EF4-FFF2-40B4-BE49-F238E27FC236}">
                    <a16:creationId xmlns:a16="http://schemas.microsoft.com/office/drawing/2014/main" id="{A3726F06-1B93-194A-9A1B-8B31727FA4B6}"/>
                  </a:ext>
                </a:extLst>
              </p:cNvPr>
              <p:cNvSpPr/>
              <p:nvPr/>
            </p:nvSpPr>
            <p:spPr>
              <a:xfrm rot="10800000">
                <a:off x="3378623" y="986467"/>
                <a:ext cx="1648156" cy="1621893"/>
              </a:xfrm>
              <a:prstGeom prst="snip2SameRect">
                <a:avLst>
                  <a:gd name="adj1" fmla="val 24471"/>
                  <a:gd name="adj2" fmla="val 0"/>
                </a:avLst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185D93BF-3A42-924E-ACCD-0B697ED432AB}"/>
                  </a:ext>
                </a:extLst>
              </p:cNvPr>
              <p:cNvSpPr/>
              <p:nvPr/>
            </p:nvSpPr>
            <p:spPr>
              <a:xfrm>
                <a:off x="4105225" y="2874992"/>
                <a:ext cx="214435" cy="213182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90" name="Group 76">
                <a:extLst>
                  <a:ext uri="{FF2B5EF4-FFF2-40B4-BE49-F238E27FC236}">
                    <a16:creationId xmlns:a16="http://schemas.microsoft.com/office/drawing/2014/main" id="{A6082781-5DB1-9D48-9543-2565DCA4B889}"/>
                  </a:ext>
                </a:extLst>
              </p:cNvPr>
              <p:cNvGrpSpPr/>
              <p:nvPr/>
            </p:nvGrpSpPr>
            <p:grpSpPr>
              <a:xfrm flipH="1">
                <a:off x="4234647" y="2757075"/>
                <a:ext cx="92934" cy="102769"/>
                <a:chOff x="14972651" y="4412318"/>
                <a:chExt cx="685955" cy="666177"/>
              </a:xfrm>
            </p:grpSpPr>
            <p:sp>
              <p:nvSpPr>
                <p:cNvPr id="116" name="AutoShape 1">
                  <a:extLst>
                    <a:ext uri="{FF2B5EF4-FFF2-40B4-BE49-F238E27FC236}">
                      <a16:creationId xmlns:a16="http://schemas.microsoft.com/office/drawing/2014/main" id="{200DB302-F34C-F94B-B164-CA42E6DBC7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1550041">
                  <a:off x="14972651" y="4412318"/>
                  <a:ext cx="685955" cy="666177"/>
                </a:xfrm>
                <a:custGeom>
                  <a:avLst/>
                  <a:gdLst>
                    <a:gd name="T0" fmla="*/ 16796 w 19677"/>
                    <a:gd name="T1" fmla="*/ 2886 h 19677"/>
                    <a:gd name="T2" fmla="*/ 16800 w 19677"/>
                    <a:gd name="T3" fmla="*/ 16800 h 19677"/>
                    <a:gd name="T4" fmla="*/ 2885 w 19677"/>
                    <a:gd name="T5" fmla="*/ 16796 h 19677"/>
                    <a:gd name="T6" fmla="*/ 2882 w 19677"/>
                    <a:gd name="T7" fmla="*/ 2882 h 19677"/>
                    <a:gd name="T8" fmla="*/ 16796 w 19677"/>
                    <a:gd name="T9" fmla="*/ 2886 h 196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677" h="19677">
                      <a:moveTo>
                        <a:pt x="16796" y="2886"/>
                      </a:moveTo>
                      <a:cubicBezTo>
                        <a:pt x="20640" y="6729"/>
                        <a:pt x="20641" y="12958"/>
                        <a:pt x="16800" y="16800"/>
                      </a:cubicBezTo>
                      <a:cubicBezTo>
                        <a:pt x="12958" y="20641"/>
                        <a:pt x="6729" y="20640"/>
                        <a:pt x="2885" y="16796"/>
                      </a:cubicBezTo>
                      <a:cubicBezTo>
                        <a:pt x="-958" y="12953"/>
                        <a:pt x="-959" y="6724"/>
                        <a:pt x="2882" y="2882"/>
                      </a:cubicBezTo>
                      <a:cubicBezTo>
                        <a:pt x="6724" y="-959"/>
                        <a:pt x="12953" y="-958"/>
                        <a:pt x="16796" y="2886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chemeClr val="bg1"/>
                    </a:gs>
                    <a:gs pos="70000">
                      <a:srgbClr val="FF871C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12700" cap="flat" cmpd="sng">
                  <a:solidFill>
                    <a:srgbClr val="AC650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 sz="1000">
                    <a:latin typeface="Arial"/>
                    <a:cs typeface="Arial"/>
                  </a:endParaRPr>
                </a:p>
              </p:txBody>
            </p:sp>
            <p:sp>
              <p:nvSpPr>
                <p:cNvPr id="117" name="AutoShape 2">
                  <a:extLst>
                    <a:ext uri="{FF2B5EF4-FFF2-40B4-BE49-F238E27FC236}">
                      <a16:creationId xmlns:a16="http://schemas.microsoft.com/office/drawing/2014/main" id="{9AFACFBF-4F25-DC49-8A3D-6DF82736E6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17531">
                  <a:off x="15154865" y="4577808"/>
                  <a:ext cx="432194" cy="412998"/>
                </a:xfrm>
                <a:custGeom>
                  <a:avLst/>
                  <a:gdLst>
                    <a:gd name="T0" fmla="*/ 16785 w 19671"/>
                    <a:gd name="T1" fmla="*/ 2856 h 19671"/>
                    <a:gd name="T2" fmla="*/ 16766 w 19671"/>
                    <a:gd name="T3" fmla="*/ 16766 h 19671"/>
                    <a:gd name="T4" fmla="*/ 2857 w 19671"/>
                    <a:gd name="T5" fmla="*/ 16786 h 19671"/>
                    <a:gd name="T6" fmla="*/ 2876 w 19671"/>
                    <a:gd name="T7" fmla="*/ 2876 h 19671"/>
                    <a:gd name="T8" fmla="*/ 16785 w 19671"/>
                    <a:gd name="T9" fmla="*/ 2856 h 196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671" h="19671">
                      <a:moveTo>
                        <a:pt x="16785" y="2856"/>
                      </a:moveTo>
                      <a:cubicBezTo>
                        <a:pt x="20621" y="6692"/>
                        <a:pt x="20612" y="12919"/>
                        <a:pt x="16766" y="16766"/>
                      </a:cubicBezTo>
                      <a:cubicBezTo>
                        <a:pt x="12919" y="20612"/>
                        <a:pt x="6692" y="20621"/>
                        <a:pt x="2857" y="16786"/>
                      </a:cubicBezTo>
                      <a:cubicBezTo>
                        <a:pt x="-979" y="12950"/>
                        <a:pt x="-970" y="6723"/>
                        <a:pt x="2876" y="2876"/>
                      </a:cubicBezTo>
                      <a:cubicBezTo>
                        <a:pt x="6723" y="-970"/>
                        <a:pt x="12950" y="-979"/>
                        <a:pt x="16785" y="2856"/>
                      </a:cubicBezTo>
                    </a:path>
                  </a:pathLst>
                </a:custGeom>
                <a:solidFill>
                  <a:srgbClr val="AC6501"/>
                </a:solidFill>
                <a:ln w="12700" cap="flat" cmpd="sng">
                  <a:solidFill>
                    <a:srgbClr val="AC650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 sz="1000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91" name="Group 76">
                <a:extLst>
                  <a:ext uri="{FF2B5EF4-FFF2-40B4-BE49-F238E27FC236}">
                    <a16:creationId xmlns:a16="http://schemas.microsoft.com/office/drawing/2014/main" id="{5A76BA86-FC03-ED46-9BD1-08DA7BBD0875}"/>
                  </a:ext>
                </a:extLst>
              </p:cNvPr>
              <p:cNvGrpSpPr/>
              <p:nvPr/>
            </p:nvGrpSpPr>
            <p:grpSpPr>
              <a:xfrm>
                <a:off x="4109003" y="2705830"/>
                <a:ext cx="101036" cy="81929"/>
                <a:chOff x="14972651" y="4412318"/>
                <a:chExt cx="685955" cy="666177"/>
              </a:xfrm>
            </p:grpSpPr>
            <p:sp>
              <p:nvSpPr>
                <p:cNvPr id="114" name="AutoShape 1">
                  <a:extLst>
                    <a:ext uri="{FF2B5EF4-FFF2-40B4-BE49-F238E27FC236}">
                      <a16:creationId xmlns:a16="http://schemas.microsoft.com/office/drawing/2014/main" id="{E242160B-B7B6-A846-AF7C-C62597CAD2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1550041">
                  <a:off x="14972651" y="4412318"/>
                  <a:ext cx="685955" cy="666177"/>
                </a:xfrm>
                <a:custGeom>
                  <a:avLst/>
                  <a:gdLst>
                    <a:gd name="T0" fmla="*/ 16796 w 19677"/>
                    <a:gd name="T1" fmla="*/ 2886 h 19677"/>
                    <a:gd name="T2" fmla="*/ 16800 w 19677"/>
                    <a:gd name="T3" fmla="*/ 16800 h 19677"/>
                    <a:gd name="T4" fmla="*/ 2885 w 19677"/>
                    <a:gd name="T5" fmla="*/ 16796 h 19677"/>
                    <a:gd name="T6" fmla="*/ 2882 w 19677"/>
                    <a:gd name="T7" fmla="*/ 2882 h 19677"/>
                    <a:gd name="T8" fmla="*/ 16796 w 19677"/>
                    <a:gd name="T9" fmla="*/ 2886 h 196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677" h="19677">
                      <a:moveTo>
                        <a:pt x="16796" y="2886"/>
                      </a:moveTo>
                      <a:cubicBezTo>
                        <a:pt x="20640" y="6729"/>
                        <a:pt x="20641" y="12958"/>
                        <a:pt x="16800" y="16800"/>
                      </a:cubicBezTo>
                      <a:cubicBezTo>
                        <a:pt x="12958" y="20641"/>
                        <a:pt x="6729" y="20640"/>
                        <a:pt x="2885" y="16796"/>
                      </a:cubicBezTo>
                      <a:cubicBezTo>
                        <a:pt x="-958" y="12953"/>
                        <a:pt x="-959" y="6724"/>
                        <a:pt x="2882" y="2882"/>
                      </a:cubicBezTo>
                      <a:cubicBezTo>
                        <a:pt x="6724" y="-959"/>
                        <a:pt x="12953" y="-958"/>
                        <a:pt x="16796" y="2886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chemeClr val="bg1"/>
                    </a:gs>
                    <a:gs pos="70000">
                      <a:srgbClr val="FF871C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12700" cap="flat" cmpd="sng">
                  <a:solidFill>
                    <a:srgbClr val="AC650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 sz="1000">
                    <a:latin typeface="Arial"/>
                    <a:cs typeface="Arial"/>
                  </a:endParaRPr>
                </a:p>
              </p:txBody>
            </p:sp>
            <p:sp>
              <p:nvSpPr>
                <p:cNvPr id="115" name="AutoShape 2">
                  <a:extLst>
                    <a:ext uri="{FF2B5EF4-FFF2-40B4-BE49-F238E27FC236}">
                      <a16:creationId xmlns:a16="http://schemas.microsoft.com/office/drawing/2014/main" id="{16FA7893-6B80-AE4A-B57B-0D3C0F9E5C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17531">
                  <a:off x="15154865" y="4577808"/>
                  <a:ext cx="432194" cy="412998"/>
                </a:xfrm>
                <a:custGeom>
                  <a:avLst/>
                  <a:gdLst>
                    <a:gd name="T0" fmla="*/ 16785 w 19671"/>
                    <a:gd name="T1" fmla="*/ 2856 h 19671"/>
                    <a:gd name="T2" fmla="*/ 16766 w 19671"/>
                    <a:gd name="T3" fmla="*/ 16766 h 19671"/>
                    <a:gd name="T4" fmla="*/ 2857 w 19671"/>
                    <a:gd name="T5" fmla="*/ 16786 h 19671"/>
                    <a:gd name="T6" fmla="*/ 2876 w 19671"/>
                    <a:gd name="T7" fmla="*/ 2876 h 19671"/>
                    <a:gd name="T8" fmla="*/ 16785 w 19671"/>
                    <a:gd name="T9" fmla="*/ 2856 h 196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671" h="19671">
                      <a:moveTo>
                        <a:pt x="16785" y="2856"/>
                      </a:moveTo>
                      <a:cubicBezTo>
                        <a:pt x="20621" y="6692"/>
                        <a:pt x="20612" y="12919"/>
                        <a:pt x="16766" y="16766"/>
                      </a:cubicBezTo>
                      <a:cubicBezTo>
                        <a:pt x="12919" y="20612"/>
                        <a:pt x="6692" y="20621"/>
                        <a:pt x="2857" y="16786"/>
                      </a:cubicBezTo>
                      <a:cubicBezTo>
                        <a:pt x="-979" y="12950"/>
                        <a:pt x="-970" y="6723"/>
                        <a:pt x="2876" y="2876"/>
                      </a:cubicBezTo>
                      <a:cubicBezTo>
                        <a:pt x="6723" y="-970"/>
                        <a:pt x="12950" y="-979"/>
                        <a:pt x="16785" y="2856"/>
                      </a:cubicBezTo>
                    </a:path>
                  </a:pathLst>
                </a:custGeom>
                <a:solidFill>
                  <a:srgbClr val="AC6501"/>
                </a:solidFill>
                <a:ln w="12700" cap="flat" cmpd="sng">
                  <a:solidFill>
                    <a:srgbClr val="AC650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 sz="1000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92" name="Group 76">
                <a:extLst>
                  <a:ext uri="{FF2B5EF4-FFF2-40B4-BE49-F238E27FC236}">
                    <a16:creationId xmlns:a16="http://schemas.microsoft.com/office/drawing/2014/main" id="{79797047-5AAF-664E-8FF3-BF48103F4A7A}"/>
                  </a:ext>
                </a:extLst>
              </p:cNvPr>
              <p:cNvGrpSpPr/>
              <p:nvPr/>
            </p:nvGrpSpPr>
            <p:grpSpPr>
              <a:xfrm flipH="1">
                <a:off x="4170405" y="2917056"/>
                <a:ext cx="92934" cy="102769"/>
                <a:chOff x="14972651" y="4412318"/>
                <a:chExt cx="685955" cy="666177"/>
              </a:xfrm>
            </p:grpSpPr>
            <p:sp>
              <p:nvSpPr>
                <p:cNvPr id="112" name="AutoShape 1">
                  <a:extLst>
                    <a:ext uri="{FF2B5EF4-FFF2-40B4-BE49-F238E27FC236}">
                      <a16:creationId xmlns:a16="http://schemas.microsoft.com/office/drawing/2014/main" id="{710689EC-4023-9148-8A47-9C4D8754CC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1550041">
                  <a:off x="14972651" y="4412318"/>
                  <a:ext cx="685955" cy="666177"/>
                </a:xfrm>
                <a:custGeom>
                  <a:avLst/>
                  <a:gdLst>
                    <a:gd name="T0" fmla="*/ 16796 w 19677"/>
                    <a:gd name="T1" fmla="*/ 2886 h 19677"/>
                    <a:gd name="T2" fmla="*/ 16800 w 19677"/>
                    <a:gd name="T3" fmla="*/ 16800 h 19677"/>
                    <a:gd name="T4" fmla="*/ 2885 w 19677"/>
                    <a:gd name="T5" fmla="*/ 16796 h 19677"/>
                    <a:gd name="T6" fmla="*/ 2882 w 19677"/>
                    <a:gd name="T7" fmla="*/ 2882 h 19677"/>
                    <a:gd name="T8" fmla="*/ 16796 w 19677"/>
                    <a:gd name="T9" fmla="*/ 2886 h 196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677" h="19677">
                      <a:moveTo>
                        <a:pt x="16796" y="2886"/>
                      </a:moveTo>
                      <a:cubicBezTo>
                        <a:pt x="20640" y="6729"/>
                        <a:pt x="20641" y="12958"/>
                        <a:pt x="16800" y="16800"/>
                      </a:cubicBezTo>
                      <a:cubicBezTo>
                        <a:pt x="12958" y="20641"/>
                        <a:pt x="6729" y="20640"/>
                        <a:pt x="2885" y="16796"/>
                      </a:cubicBezTo>
                      <a:cubicBezTo>
                        <a:pt x="-958" y="12953"/>
                        <a:pt x="-959" y="6724"/>
                        <a:pt x="2882" y="2882"/>
                      </a:cubicBezTo>
                      <a:cubicBezTo>
                        <a:pt x="6724" y="-959"/>
                        <a:pt x="12953" y="-958"/>
                        <a:pt x="16796" y="2886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chemeClr val="bg1"/>
                    </a:gs>
                    <a:gs pos="70000">
                      <a:srgbClr val="FF871C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12700" cap="flat" cmpd="sng">
                  <a:solidFill>
                    <a:srgbClr val="AC650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 sz="1000">
                    <a:latin typeface="Arial"/>
                    <a:cs typeface="Arial"/>
                  </a:endParaRPr>
                </a:p>
              </p:txBody>
            </p:sp>
            <p:sp>
              <p:nvSpPr>
                <p:cNvPr id="113" name="AutoShape 2">
                  <a:extLst>
                    <a:ext uri="{FF2B5EF4-FFF2-40B4-BE49-F238E27FC236}">
                      <a16:creationId xmlns:a16="http://schemas.microsoft.com/office/drawing/2014/main" id="{DAD619D9-BB49-C848-8F07-FB17057BC1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17531">
                  <a:off x="15154865" y="4577808"/>
                  <a:ext cx="432194" cy="412998"/>
                </a:xfrm>
                <a:custGeom>
                  <a:avLst/>
                  <a:gdLst>
                    <a:gd name="T0" fmla="*/ 16785 w 19671"/>
                    <a:gd name="T1" fmla="*/ 2856 h 19671"/>
                    <a:gd name="T2" fmla="*/ 16766 w 19671"/>
                    <a:gd name="T3" fmla="*/ 16766 h 19671"/>
                    <a:gd name="T4" fmla="*/ 2857 w 19671"/>
                    <a:gd name="T5" fmla="*/ 16786 h 19671"/>
                    <a:gd name="T6" fmla="*/ 2876 w 19671"/>
                    <a:gd name="T7" fmla="*/ 2876 h 19671"/>
                    <a:gd name="T8" fmla="*/ 16785 w 19671"/>
                    <a:gd name="T9" fmla="*/ 2856 h 196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671" h="19671">
                      <a:moveTo>
                        <a:pt x="16785" y="2856"/>
                      </a:moveTo>
                      <a:cubicBezTo>
                        <a:pt x="20621" y="6692"/>
                        <a:pt x="20612" y="12919"/>
                        <a:pt x="16766" y="16766"/>
                      </a:cubicBezTo>
                      <a:cubicBezTo>
                        <a:pt x="12919" y="20612"/>
                        <a:pt x="6692" y="20621"/>
                        <a:pt x="2857" y="16786"/>
                      </a:cubicBezTo>
                      <a:cubicBezTo>
                        <a:pt x="-979" y="12950"/>
                        <a:pt x="-970" y="6723"/>
                        <a:pt x="2876" y="2876"/>
                      </a:cubicBezTo>
                      <a:cubicBezTo>
                        <a:pt x="6723" y="-970"/>
                        <a:pt x="12950" y="-979"/>
                        <a:pt x="16785" y="2856"/>
                      </a:cubicBezTo>
                    </a:path>
                  </a:pathLst>
                </a:custGeom>
                <a:solidFill>
                  <a:srgbClr val="AC6501"/>
                </a:solidFill>
                <a:ln w="12700" cap="flat" cmpd="sng">
                  <a:solidFill>
                    <a:srgbClr val="AC650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 sz="1000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93" name="Group 76">
                <a:extLst>
                  <a:ext uri="{FF2B5EF4-FFF2-40B4-BE49-F238E27FC236}">
                    <a16:creationId xmlns:a16="http://schemas.microsoft.com/office/drawing/2014/main" id="{FADCC558-DCA4-0947-96D9-4B983E4F8E79}"/>
                  </a:ext>
                </a:extLst>
              </p:cNvPr>
              <p:cNvGrpSpPr/>
              <p:nvPr/>
            </p:nvGrpSpPr>
            <p:grpSpPr>
              <a:xfrm flipH="1">
                <a:off x="4133129" y="3140968"/>
                <a:ext cx="92934" cy="102769"/>
                <a:chOff x="14972651" y="4412318"/>
                <a:chExt cx="685955" cy="666177"/>
              </a:xfrm>
            </p:grpSpPr>
            <p:sp>
              <p:nvSpPr>
                <p:cNvPr id="110" name="AutoShape 1">
                  <a:extLst>
                    <a:ext uri="{FF2B5EF4-FFF2-40B4-BE49-F238E27FC236}">
                      <a16:creationId xmlns:a16="http://schemas.microsoft.com/office/drawing/2014/main" id="{7849A5B4-77F8-D64D-BB12-AFEB831222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1550041">
                  <a:off x="14972651" y="4412318"/>
                  <a:ext cx="685955" cy="666177"/>
                </a:xfrm>
                <a:custGeom>
                  <a:avLst/>
                  <a:gdLst>
                    <a:gd name="T0" fmla="*/ 16796 w 19677"/>
                    <a:gd name="T1" fmla="*/ 2886 h 19677"/>
                    <a:gd name="T2" fmla="*/ 16800 w 19677"/>
                    <a:gd name="T3" fmla="*/ 16800 h 19677"/>
                    <a:gd name="T4" fmla="*/ 2885 w 19677"/>
                    <a:gd name="T5" fmla="*/ 16796 h 19677"/>
                    <a:gd name="T6" fmla="*/ 2882 w 19677"/>
                    <a:gd name="T7" fmla="*/ 2882 h 19677"/>
                    <a:gd name="T8" fmla="*/ 16796 w 19677"/>
                    <a:gd name="T9" fmla="*/ 2886 h 196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677" h="19677">
                      <a:moveTo>
                        <a:pt x="16796" y="2886"/>
                      </a:moveTo>
                      <a:cubicBezTo>
                        <a:pt x="20640" y="6729"/>
                        <a:pt x="20641" y="12958"/>
                        <a:pt x="16800" y="16800"/>
                      </a:cubicBezTo>
                      <a:cubicBezTo>
                        <a:pt x="12958" y="20641"/>
                        <a:pt x="6729" y="20640"/>
                        <a:pt x="2885" y="16796"/>
                      </a:cubicBezTo>
                      <a:cubicBezTo>
                        <a:pt x="-958" y="12953"/>
                        <a:pt x="-959" y="6724"/>
                        <a:pt x="2882" y="2882"/>
                      </a:cubicBezTo>
                      <a:cubicBezTo>
                        <a:pt x="6724" y="-959"/>
                        <a:pt x="12953" y="-958"/>
                        <a:pt x="16796" y="2886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chemeClr val="bg1"/>
                    </a:gs>
                    <a:gs pos="70000">
                      <a:srgbClr val="FF871C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12700" cap="flat" cmpd="sng">
                  <a:solidFill>
                    <a:srgbClr val="AC650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 sz="1000">
                    <a:latin typeface="Arial"/>
                    <a:cs typeface="Arial"/>
                  </a:endParaRPr>
                </a:p>
              </p:txBody>
            </p:sp>
            <p:sp>
              <p:nvSpPr>
                <p:cNvPr id="111" name="AutoShape 2">
                  <a:extLst>
                    <a:ext uri="{FF2B5EF4-FFF2-40B4-BE49-F238E27FC236}">
                      <a16:creationId xmlns:a16="http://schemas.microsoft.com/office/drawing/2014/main" id="{41941F4E-BBA6-CB4E-BA54-C30906BDF4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17531">
                  <a:off x="15154865" y="4577808"/>
                  <a:ext cx="432194" cy="412998"/>
                </a:xfrm>
                <a:custGeom>
                  <a:avLst/>
                  <a:gdLst>
                    <a:gd name="T0" fmla="*/ 16785 w 19671"/>
                    <a:gd name="T1" fmla="*/ 2856 h 19671"/>
                    <a:gd name="T2" fmla="*/ 16766 w 19671"/>
                    <a:gd name="T3" fmla="*/ 16766 h 19671"/>
                    <a:gd name="T4" fmla="*/ 2857 w 19671"/>
                    <a:gd name="T5" fmla="*/ 16786 h 19671"/>
                    <a:gd name="T6" fmla="*/ 2876 w 19671"/>
                    <a:gd name="T7" fmla="*/ 2876 h 19671"/>
                    <a:gd name="T8" fmla="*/ 16785 w 19671"/>
                    <a:gd name="T9" fmla="*/ 2856 h 196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671" h="19671">
                      <a:moveTo>
                        <a:pt x="16785" y="2856"/>
                      </a:moveTo>
                      <a:cubicBezTo>
                        <a:pt x="20621" y="6692"/>
                        <a:pt x="20612" y="12919"/>
                        <a:pt x="16766" y="16766"/>
                      </a:cubicBezTo>
                      <a:cubicBezTo>
                        <a:pt x="12919" y="20612"/>
                        <a:pt x="6692" y="20621"/>
                        <a:pt x="2857" y="16786"/>
                      </a:cubicBezTo>
                      <a:cubicBezTo>
                        <a:pt x="-979" y="12950"/>
                        <a:pt x="-970" y="6723"/>
                        <a:pt x="2876" y="2876"/>
                      </a:cubicBezTo>
                      <a:cubicBezTo>
                        <a:pt x="6723" y="-970"/>
                        <a:pt x="12950" y="-979"/>
                        <a:pt x="16785" y="2856"/>
                      </a:cubicBezTo>
                    </a:path>
                  </a:pathLst>
                </a:custGeom>
                <a:solidFill>
                  <a:srgbClr val="AC6501"/>
                </a:solidFill>
                <a:ln w="12700" cap="flat" cmpd="sng">
                  <a:solidFill>
                    <a:srgbClr val="AC650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 sz="1000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94" name="Group 76">
                <a:extLst>
                  <a:ext uri="{FF2B5EF4-FFF2-40B4-BE49-F238E27FC236}">
                    <a16:creationId xmlns:a16="http://schemas.microsoft.com/office/drawing/2014/main" id="{FF2D1C14-ADB4-8648-BA60-6C490836DC1B}"/>
                  </a:ext>
                </a:extLst>
              </p:cNvPr>
              <p:cNvGrpSpPr/>
              <p:nvPr/>
            </p:nvGrpSpPr>
            <p:grpSpPr>
              <a:xfrm flipH="1">
                <a:off x="4158388" y="3408557"/>
                <a:ext cx="92934" cy="102769"/>
                <a:chOff x="14972651" y="4412318"/>
                <a:chExt cx="685955" cy="666177"/>
              </a:xfrm>
            </p:grpSpPr>
            <p:sp>
              <p:nvSpPr>
                <p:cNvPr id="108" name="AutoShape 1">
                  <a:extLst>
                    <a:ext uri="{FF2B5EF4-FFF2-40B4-BE49-F238E27FC236}">
                      <a16:creationId xmlns:a16="http://schemas.microsoft.com/office/drawing/2014/main" id="{087C3690-BB2C-7D41-B663-BDC96ACA60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1550041">
                  <a:off x="14972651" y="4412318"/>
                  <a:ext cx="685955" cy="666177"/>
                </a:xfrm>
                <a:custGeom>
                  <a:avLst/>
                  <a:gdLst>
                    <a:gd name="T0" fmla="*/ 16796 w 19677"/>
                    <a:gd name="T1" fmla="*/ 2886 h 19677"/>
                    <a:gd name="T2" fmla="*/ 16800 w 19677"/>
                    <a:gd name="T3" fmla="*/ 16800 h 19677"/>
                    <a:gd name="T4" fmla="*/ 2885 w 19677"/>
                    <a:gd name="T5" fmla="*/ 16796 h 19677"/>
                    <a:gd name="T6" fmla="*/ 2882 w 19677"/>
                    <a:gd name="T7" fmla="*/ 2882 h 19677"/>
                    <a:gd name="T8" fmla="*/ 16796 w 19677"/>
                    <a:gd name="T9" fmla="*/ 2886 h 196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677" h="19677">
                      <a:moveTo>
                        <a:pt x="16796" y="2886"/>
                      </a:moveTo>
                      <a:cubicBezTo>
                        <a:pt x="20640" y="6729"/>
                        <a:pt x="20641" y="12958"/>
                        <a:pt x="16800" y="16800"/>
                      </a:cubicBezTo>
                      <a:cubicBezTo>
                        <a:pt x="12958" y="20641"/>
                        <a:pt x="6729" y="20640"/>
                        <a:pt x="2885" y="16796"/>
                      </a:cubicBezTo>
                      <a:cubicBezTo>
                        <a:pt x="-958" y="12953"/>
                        <a:pt x="-959" y="6724"/>
                        <a:pt x="2882" y="2882"/>
                      </a:cubicBezTo>
                      <a:cubicBezTo>
                        <a:pt x="6724" y="-959"/>
                        <a:pt x="12953" y="-958"/>
                        <a:pt x="16796" y="2886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chemeClr val="bg1"/>
                    </a:gs>
                    <a:gs pos="70000">
                      <a:srgbClr val="FF871C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12700" cap="flat" cmpd="sng">
                  <a:solidFill>
                    <a:srgbClr val="AC650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 sz="1000">
                    <a:latin typeface="Arial"/>
                    <a:cs typeface="Arial"/>
                  </a:endParaRPr>
                </a:p>
              </p:txBody>
            </p:sp>
            <p:sp>
              <p:nvSpPr>
                <p:cNvPr id="109" name="AutoShape 2">
                  <a:extLst>
                    <a:ext uri="{FF2B5EF4-FFF2-40B4-BE49-F238E27FC236}">
                      <a16:creationId xmlns:a16="http://schemas.microsoft.com/office/drawing/2014/main" id="{6B0A0CC2-4363-754E-A7B4-5E813E44CA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17531">
                  <a:off x="15154865" y="4577808"/>
                  <a:ext cx="432194" cy="412998"/>
                </a:xfrm>
                <a:custGeom>
                  <a:avLst/>
                  <a:gdLst>
                    <a:gd name="T0" fmla="*/ 16785 w 19671"/>
                    <a:gd name="T1" fmla="*/ 2856 h 19671"/>
                    <a:gd name="T2" fmla="*/ 16766 w 19671"/>
                    <a:gd name="T3" fmla="*/ 16766 h 19671"/>
                    <a:gd name="T4" fmla="*/ 2857 w 19671"/>
                    <a:gd name="T5" fmla="*/ 16786 h 19671"/>
                    <a:gd name="T6" fmla="*/ 2876 w 19671"/>
                    <a:gd name="T7" fmla="*/ 2876 h 19671"/>
                    <a:gd name="T8" fmla="*/ 16785 w 19671"/>
                    <a:gd name="T9" fmla="*/ 2856 h 196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671" h="19671">
                      <a:moveTo>
                        <a:pt x="16785" y="2856"/>
                      </a:moveTo>
                      <a:cubicBezTo>
                        <a:pt x="20621" y="6692"/>
                        <a:pt x="20612" y="12919"/>
                        <a:pt x="16766" y="16766"/>
                      </a:cubicBezTo>
                      <a:cubicBezTo>
                        <a:pt x="12919" y="20612"/>
                        <a:pt x="6692" y="20621"/>
                        <a:pt x="2857" y="16786"/>
                      </a:cubicBezTo>
                      <a:cubicBezTo>
                        <a:pt x="-979" y="12950"/>
                        <a:pt x="-970" y="6723"/>
                        <a:pt x="2876" y="2876"/>
                      </a:cubicBezTo>
                      <a:cubicBezTo>
                        <a:pt x="6723" y="-970"/>
                        <a:pt x="12950" y="-979"/>
                        <a:pt x="16785" y="2856"/>
                      </a:cubicBezTo>
                    </a:path>
                  </a:pathLst>
                </a:custGeom>
                <a:solidFill>
                  <a:srgbClr val="AC6501"/>
                </a:solidFill>
                <a:ln w="12700" cap="flat" cmpd="sng">
                  <a:solidFill>
                    <a:srgbClr val="AC650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 sz="1000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95" name="Group 76">
                <a:extLst>
                  <a:ext uri="{FF2B5EF4-FFF2-40B4-BE49-F238E27FC236}">
                    <a16:creationId xmlns:a16="http://schemas.microsoft.com/office/drawing/2014/main" id="{57B2075D-62FB-5447-8ACB-4CE19EE0D1E1}"/>
                  </a:ext>
                </a:extLst>
              </p:cNvPr>
              <p:cNvGrpSpPr/>
              <p:nvPr/>
            </p:nvGrpSpPr>
            <p:grpSpPr>
              <a:xfrm flipH="1">
                <a:off x="4157710" y="3934886"/>
                <a:ext cx="92934" cy="102769"/>
                <a:chOff x="14972651" y="4412318"/>
                <a:chExt cx="685955" cy="666177"/>
              </a:xfrm>
            </p:grpSpPr>
            <p:sp>
              <p:nvSpPr>
                <p:cNvPr id="106" name="AutoShape 1">
                  <a:extLst>
                    <a:ext uri="{FF2B5EF4-FFF2-40B4-BE49-F238E27FC236}">
                      <a16:creationId xmlns:a16="http://schemas.microsoft.com/office/drawing/2014/main" id="{4F8D9B3D-2C00-ED4E-8E20-1497B48617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1550041">
                  <a:off x="14972651" y="4412318"/>
                  <a:ext cx="685955" cy="666177"/>
                </a:xfrm>
                <a:custGeom>
                  <a:avLst/>
                  <a:gdLst>
                    <a:gd name="T0" fmla="*/ 16796 w 19677"/>
                    <a:gd name="T1" fmla="*/ 2886 h 19677"/>
                    <a:gd name="T2" fmla="*/ 16800 w 19677"/>
                    <a:gd name="T3" fmla="*/ 16800 h 19677"/>
                    <a:gd name="T4" fmla="*/ 2885 w 19677"/>
                    <a:gd name="T5" fmla="*/ 16796 h 19677"/>
                    <a:gd name="T6" fmla="*/ 2882 w 19677"/>
                    <a:gd name="T7" fmla="*/ 2882 h 19677"/>
                    <a:gd name="T8" fmla="*/ 16796 w 19677"/>
                    <a:gd name="T9" fmla="*/ 2886 h 196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677" h="19677">
                      <a:moveTo>
                        <a:pt x="16796" y="2886"/>
                      </a:moveTo>
                      <a:cubicBezTo>
                        <a:pt x="20640" y="6729"/>
                        <a:pt x="20641" y="12958"/>
                        <a:pt x="16800" y="16800"/>
                      </a:cubicBezTo>
                      <a:cubicBezTo>
                        <a:pt x="12958" y="20641"/>
                        <a:pt x="6729" y="20640"/>
                        <a:pt x="2885" y="16796"/>
                      </a:cubicBezTo>
                      <a:cubicBezTo>
                        <a:pt x="-958" y="12953"/>
                        <a:pt x="-959" y="6724"/>
                        <a:pt x="2882" y="2882"/>
                      </a:cubicBezTo>
                      <a:cubicBezTo>
                        <a:pt x="6724" y="-959"/>
                        <a:pt x="12953" y="-958"/>
                        <a:pt x="16796" y="2886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chemeClr val="bg1"/>
                    </a:gs>
                    <a:gs pos="70000">
                      <a:srgbClr val="FF871C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12700" cap="flat" cmpd="sng">
                  <a:solidFill>
                    <a:srgbClr val="AC650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 sz="1000">
                    <a:latin typeface="Arial"/>
                    <a:cs typeface="Arial"/>
                  </a:endParaRPr>
                </a:p>
              </p:txBody>
            </p:sp>
            <p:sp>
              <p:nvSpPr>
                <p:cNvPr id="107" name="AutoShape 2">
                  <a:extLst>
                    <a:ext uri="{FF2B5EF4-FFF2-40B4-BE49-F238E27FC236}">
                      <a16:creationId xmlns:a16="http://schemas.microsoft.com/office/drawing/2014/main" id="{9D4BDFAB-37B3-C44B-8655-7166DEEB59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17531">
                  <a:off x="15154865" y="4577808"/>
                  <a:ext cx="432194" cy="412998"/>
                </a:xfrm>
                <a:custGeom>
                  <a:avLst/>
                  <a:gdLst>
                    <a:gd name="T0" fmla="*/ 16785 w 19671"/>
                    <a:gd name="T1" fmla="*/ 2856 h 19671"/>
                    <a:gd name="T2" fmla="*/ 16766 w 19671"/>
                    <a:gd name="T3" fmla="*/ 16766 h 19671"/>
                    <a:gd name="T4" fmla="*/ 2857 w 19671"/>
                    <a:gd name="T5" fmla="*/ 16786 h 19671"/>
                    <a:gd name="T6" fmla="*/ 2876 w 19671"/>
                    <a:gd name="T7" fmla="*/ 2876 h 19671"/>
                    <a:gd name="T8" fmla="*/ 16785 w 19671"/>
                    <a:gd name="T9" fmla="*/ 2856 h 196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671" h="19671">
                      <a:moveTo>
                        <a:pt x="16785" y="2856"/>
                      </a:moveTo>
                      <a:cubicBezTo>
                        <a:pt x="20621" y="6692"/>
                        <a:pt x="20612" y="12919"/>
                        <a:pt x="16766" y="16766"/>
                      </a:cubicBezTo>
                      <a:cubicBezTo>
                        <a:pt x="12919" y="20612"/>
                        <a:pt x="6692" y="20621"/>
                        <a:pt x="2857" y="16786"/>
                      </a:cubicBezTo>
                      <a:cubicBezTo>
                        <a:pt x="-979" y="12950"/>
                        <a:pt x="-970" y="6723"/>
                        <a:pt x="2876" y="2876"/>
                      </a:cubicBezTo>
                      <a:cubicBezTo>
                        <a:pt x="6723" y="-970"/>
                        <a:pt x="12950" y="-979"/>
                        <a:pt x="16785" y="2856"/>
                      </a:cubicBezTo>
                    </a:path>
                  </a:pathLst>
                </a:custGeom>
                <a:solidFill>
                  <a:srgbClr val="AC6501"/>
                </a:solidFill>
                <a:ln w="12700" cap="flat" cmpd="sng">
                  <a:solidFill>
                    <a:srgbClr val="AC650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 sz="1000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96" name="Group 76">
                <a:extLst>
                  <a:ext uri="{FF2B5EF4-FFF2-40B4-BE49-F238E27FC236}">
                    <a16:creationId xmlns:a16="http://schemas.microsoft.com/office/drawing/2014/main" id="{455FFDDD-F6E3-DD4A-B9D8-11ED05FC2722}"/>
                  </a:ext>
                </a:extLst>
              </p:cNvPr>
              <p:cNvGrpSpPr/>
              <p:nvPr/>
            </p:nvGrpSpPr>
            <p:grpSpPr>
              <a:xfrm flipH="1">
                <a:off x="4164840" y="4254847"/>
                <a:ext cx="92934" cy="102769"/>
                <a:chOff x="14972651" y="4412318"/>
                <a:chExt cx="685955" cy="666177"/>
              </a:xfrm>
            </p:grpSpPr>
            <p:sp>
              <p:nvSpPr>
                <p:cNvPr id="104" name="AutoShape 1">
                  <a:extLst>
                    <a:ext uri="{FF2B5EF4-FFF2-40B4-BE49-F238E27FC236}">
                      <a16:creationId xmlns:a16="http://schemas.microsoft.com/office/drawing/2014/main" id="{4E24229D-8356-B443-B493-FC656A6D97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1550041">
                  <a:off x="14972651" y="4412318"/>
                  <a:ext cx="685955" cy="666177"/>
                </a:xfrm>
                <a:custGeom>
                  <a:avLst/>
                  <a:gdLst>
                    <a:gd name="T0" fmla="*/ 16796 w 19677"/>
                    <a:gd name="T1" fmla="*/ 2886 h 19677"/>
                    <a:gd name="T2" fmla="*/ 16800 w 19677"/>
                    <a:gd name="T3" fmla="*/ 16800 h 19677"/>
                    <a:gd name="T4" fmla="*/ 2885 w 19677"/>
                    <a:gd name="T5" fmla="*/ 16796 h 19677"/>
                    <a:gd name="T6" fmla="*/ 2882 w 19677"/>
                    <a:gd name="T7" fmla="*/ 2882 h 19677"/>
                    <a:gd name="T8" fmla="*/ 16796 w 19677"/>
                    <a:gd name="T9" fmla="*/ 2886 h 196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677" h="19677">
                      <a:moveTo>
                        <a:pt x="16796" y="2886"/>
                      </a:moveTo>
                      <a:cubicBezTo>
                        <a:pt x="20640" y="6729"/>
                        <a:pt x="20641" y="12958"/>
                        <a:pt x="16800" y="16800"/>
                      </a:cubicBezTo>
                      <a:cubicBezTo>
                        <a:pt x="12958" y="20641"/>
                        <a:pt x="6729" y="20640"/>
                        <a:pt x="2885" y="16796"/>
                      </a:cubicBezTo>
                      <a:cubicBezTo>
                        <a:pt x="-958" y="12953"/>
                        <a:pt x="-959" y="6724"/>
                        <a:pt x="2882" y="2882"/>
                      </a:cubicBezTo>
                      <a:cubicBezTo>
                        <a:pt x="6724" y="-959"/>
                        <a:pt x="12953" y="-958"/>
                        <a:pt x="16796" y="2886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chemeClr val="bg1"/>
                    </a:gs>
                    <a:gs pos="70000">
                      <a:srgbClr val="FF871C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12700" cap="flat" cmpd="sng">
                  <a:solidFill>
                    <a:srgbClr val="AC650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 sz="1000">
                    <a:latin typeface="Arial"/>
                    <a:cs typeface="Arial"/>
                  </a:endParaRPr>
                </a:p>
              </p:txBody>
            </p:sp>
            <p:sp>
              <p:nvSpPr>
                <p:cNvPr id="105" name="AutoShape 2">
                  <a:extLst>
                    <a:ext uri="{FF2B5EF4-FFF2-40B4-BE49-F238E27FC236}">
                      <a16:creationId xmlns:a16="http://schemas.microsoft.com/office/drawing/2014/main" id="{765ADBBF-F442-D740-BDEA-F0FFF20BA9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17531">
                  <a:off x="15154865" y="4577808"/>
                  <a:ext cx="432194" cy="412998"/>
                </a:xfrm>
                <a:custGeom>
                  <a:avLst/>
                  <a:gdLst>
                    <a:gd name="T0" fmla="*/ 16785 w 19671"/>
                    <a:gd name="T1" fmla="*/ 2856 h 19671"/>
                    <a:gd name="T2" fmla="*/ 16766 w 19671"/>
                    <a:gd name="T3" fmla="*/ 16766 h 19671"/>
                    <a:gd name="T4" fmla="*/ 2857 w 19671"/>
                    <a:gd name="T5" fmla="*/ 16786 h 19671"/>
                    <a:gd name="T6" fmla="*/ 2876 w 19671"/>
                    <a:gd name="T7" fmla="*/ 2876 h 19671"/>
                    <a:gd name="T8" fmla="*/ 16785 w 19671"/>
                    <a:gd name="T9" fmla="*/ 2856 h 196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671" h="19671">
                      <a:moveTo>
                        <a:pt x="16785" y="2856"/>
                      </a:moveTo>
                      <a:cubicBezTo>
                        <a:pt x="20621" y="6692"/>
                        <a:pt x="20612" y="12919"/>
                        <a:pt x="16766" y="16766"/>
                      </a:cubicBezTo>
                      <a:cubicBezTo>
                        <a:pt x="12919" y="20612"/>
                        <a:pt x="6692" y="20621"/>
                        <a:pt x="2857" y="16786"/>
                      </a:cubicBezTo>
                      <a:cubicBezTo>
                        <a:pt x="-979" y="12950"/>
                        <a:pt x="-970" y="6723"/>
                        <a:pt x="2876" y="2876"/>
                      </a:cubicBezTo>
                      <a:cubicBezTo>
                        <a:pt x="6723" y="-970"/>
                        <a:pt x="12950" y="-979"/>
                        <a:pt x="16785" y="2856"/>
                      </a:cubicBezTo>
                    </a:path>
                  </a:pathLst>
                </a:custGeom>
                <a:solidFill>
                  <a:srgbClr val="AC6501"/>
                </a:solidFill>
                <a:ln w="12700" cap="flat" cmpd="sng">
                  <a:solidFill>
                    <a:srgbClr val="AC650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 sz="1000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97" name="Group 76">
                <a:extLst>
                  <a:ext uri="{FF2B5EF4-FFF2-40B4-BE49-F238E27FC236}">
                    <a16:creationId xmlns:a16="http://schemas.microsoft.com/office/drawing/2014/main" id="{87676A10-72DA-1C4D-9622-7C803E69FBB1}"/>
                  </a:ext>
                </a:extLst>
              </p:cNvPr>
              <p:cNvGrpSpPr/>
              <p:nvPr/>
            </p:nvGrpSpPr>
            <p:grpSpPr>
              <a:xfrm flipH="1">
                <a:off x="4177534" y="4565334"/>
                <a:ext cx="92934" cy="102769"/>
                <a:chOff x="14972651" y="4412318"/>
                <a:chExt cx="685955" cy="666177"/>
              </a:xfrm>
            </p:grpSpPr>
            <p:sp>
              <p:nvSpPr>
                <p:cNvPr id="102" name="AutoShape 1">
                  <a:extLst>
                    <a:ext uri="{FF2B5EF4-FFF2-40B4-BE49-F238E27FC236}">
                      <a16:creationId xmlns:a16="http://schemas.microsoft.com/office/drawing/2014/main" id="{3D37376C-E7CE-AD47-9038-AFCE21AA90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1550041">
                  <a:off x="14972651" y="4412318"/>
                  <a:ext cx="685955" cy="666177"/>
                </a:xfrm>
                <a:custGeom>
                  <a:avLst/>
                  <a:gdLst>
                    <a:gd name="T0" fmla="*/ 16796 w 19677"/>
                    <a:gd name="T1" fmla="*/ 2886 h 19677"/>
                    <a:gd name="T2" fmla="*/ 16800 w 19677"/>
                    <a:gd name="T3" fmla="*/ 16800 h 19677"/>
                    <a:gd name="T4" fmla="*/ 2885 w 19677"/>
                    <a:gd name="T5" fmla="*/ 16796 h 19677"/>
                    <a:gd name="T6" fmla="*/ 2882 w 19677"/>
                    <a:gd name="T7" fmla="*/ 2882 h 19677"/>
                    <a:gd name="T8" fmla="*/ 16796 w 19677"/>
                    <a:gd name="T9" fmla="*/ 2886 h 196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677" h="19677">
                      <a:moveTo>
                        <a:pt x="16796" y="2886"/>
                      </a:moveTo>
                      <a:cubicBezTo>
                        <a:pt x="20640" y="6729"/>
                        <a:pt x="20641" y="12958"/>
                        <a:pt x="16800" y="16800"/>
                      </a:cubicBezTo>
                      <a:cubicBezTo>
                        <a:pt x="12958" y="20641"/>
                        <a:pt x="6729" y="20640"/>
                        <a:pt x="2885" y="16796"/>
                      </a:cubicBezTo>
                      <a:cubicBezTo>
                        <a:pt x="-958" y="12953"/>
                        <a:pt x="-959" y="6724"/>
                        <a:pt x="2882" y="2882"/>
                      </a:cubicBezTo>
                      <a:cubicBezTo>
                        <a:pt x="6724" y="-959"/>
                        <a:pt x="12953" y="-958"/>
                        <a:pt x="16796" y="2886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chemeClr val="bg1"/>
                    </a:gs>
                    <a:gs pos="70000">
                      <a:srgbClr val="FF871C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12700" cap="flat" cmpd="sng">
                  <a:solidFill>
                    <a:srgbClr val="AC650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 sz="1000">
                    <a:latin typeface="Arial"/>
                    <a:cs typeface="Arial"/>
                  </a:endParaRPr>
                </a:p>
              </p:txBody>
            </p:sp>
            <p:sp>
              <p:nvSpPr>
                <p:cNvPr id="103" name="AutoShape 2">
                  <a:extLst>
                    <a:ext uri="{FF2B5EF4-FFF2-40B4-BE49-F238E27FC236}">
                      <a16:creationId xmlns:a16="http://schemas.microsoft.com/office/drawing/2014/main" id="{06142D78-3DF9-104B-BB77-3F10EAAF0B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17531">
                  <a:off x="15154865" y="4577808"/>
                  <a:ext cx="432194" cy="412998"/>
                </a:xfrm>
                <a:custGeom>
                  <a:avLst/>
                  <a:gdLst>
                    <a:gd name="T0" fmla="*/ 16785 w 19671"/>
                    <a:gd name="T1" fmla="*/ 2856 h 19671"/>
                    <a:gd name="T2" fmla="*/ 16766 w 19671"/>
                    <a:gd name="T3" fmla="*/ 16766 h 19671"/>
                    <a:gd name="T4" fmla="*/ 2857 w 19671"/>
                    <a:gd name="T5" fmla="*/ 16786 h 19671"/>
                    <a:gd name="T6" fmla="*/ 2876 w 19671"/>
                    <a:gd name="T7" fmla="*/ 2876 h 19671"/>
                    <a:gd name="T8" fmla="*/ 16785 w 19671"/>
                    <a:gd name="T9" fmla="*/ 2856 h 196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671" h="19671">
                      <a:moveTo>
                        <a:pt x="16785" y="2856"/>
                      </a:moveTo>
                      <a:cubicBezTo>
                        <a:pt x="20621" y="6692"/>
                        <a:pt x="20612" y="12919"/>
                        <a:pt x="16766" y="16766"/>
                      </a:cubicBezTo>
                      <a:cubicBezTo>
                        <a:pt x="12919" y="20612"/>
                        <a:pt x="6692" y="20621"/>
                        <a:pt x="2857" y="16786"/>
                      </a:cubicBezTo>
                      <a:cubicBezTo>
                        <a:pt x="-979" y="12950"/>
                        <a:pt x="-970" y="6723"/>
                        <a:pt x="2876" y="2876"/>
                      </a:cubicBezTo>
                      <a:cubicBezTo>
                        <a:pt x="6723" y="-970"/>
                        <a:pt x="12950" y="-979"/>
                        <a:pt x="16785" y="2856"/>
                      </a:cubicBezTo>
                    </a:path>
                  </a:pathLst>
                </a:custGeom>
                <a:solidFill>
                  <a:srgbClr val="AC6501"/>
                </a:solidFill>
                <a:ln w="12700" cap="flat" cmpd="sng">
                  <a:solidFill>
                    <a:srgbClr val="AC650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 sz="1000" dirty="0"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34DE80F2-7627-B649-BDB2-9BF4FD5F61FB}"/>
                  </a:ext>
                </a:extLst>
              </p:cNvPr>
              <p:cNvSpPr/>
              <p:nvPr/>
            </p:nvSpPr>
            <p:spPr>
              <a:xfrm>
                <a:off x="2850463" y="3662895"/>
                <a:ext cx="1254761" cy="86812"/>
              </a:xfrm>
              <a:prstGeom prst="rect">
                <a:avLst/>
              </a:prstGeom>
              <a:gradFill flip="none" rotWithShape="1">
                <a:gsLst>
                  <a:gs pos="0">
                    <a:srgbClr val="FF0000"/>
                  </a:gs>
                  <a:gs pos="54000">
                    <a:srgbClr val="00B0F0"/>
                  </a:gs>
                  <a:gs pos="100000">
                    <a:srgbClr val="7030A0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9" name="Soleil 98">
                <a:extLst>
                  <a:ext uri="{FF2B5EF4-FFF2-40B4-BE49-F238E27FC236}">
                    <a16:creationId xmlns:a16="http://schemas.microsoft.com/office/drawing/2014/main" id="{962DCDCF-2588-BC40-A121-9E0C0C48AEFD}"/>
                  </a:ext>
                </a:extLst>
              </p:cNvPr>
              <p:cNvSpPr/>
              <p:nvPr/>
            </p:nvSpPr>
            <p:spPr>
              <a:xfrm rot="2420079">
                <a:off x="4014945" y="3509267"/>
                <a:ext cx="403115" cy="423790"/>
              </a:xfrm>
              <a:prstGeom prst="sun">
                <a:avLst>
                  <a:gd name="adj" fmla="val 37509"/>
                </a:avLst>
              </a:prstGeom>
              <a:gradFill>
                <a:gsLst>
                  <a:gs pos="16000">
                    <a:srgbClr val="FF0000"/>
                  </a:gs>
                  <a:gs pos="52000">
                    <a:srgbClr val="FFFF00"/>
                  </a:gs>
                  <a:gs pos="78000">
                    <a:srgbClr val="FFC000"/>
                  </a:gs>
                </a:gsLst>
                <a:lin ang="16200000" scaled="1"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0" name="Virage 99">
                <a:extLst>
                  <a:ext uri="{FF2B5EF4-FFF2-40B4-BE49-F238E27FC236}">
                    <a16:creationId xmlns:a16="http://schemas.microsoft.com/office/drawing/2014/main" id="{C74B31F7-8C77-314C-A66C-E8F83CAB51B7}"/>
                  </a:ext>
                </a:extLst>
              </p:cNvPr>
              <p:cNvSpPr/>
              <p:nvPr/>
            </p:nvSpPr>
            <p:spPr>
              <a:xfrm rot="9676136">
                <a:off x="4621585" y="1888122"/>
                <a:ext cx="813816" cy="868680"/>
              </a:xfrm>
              <a:prstGeom prst="bentArrow">
                <a:avLst>
                  <a:gd name="adj1" fmla="val 17578"/>
                  <a:gd name="adj2" fmla="val 22753"/>
                  <a:gd name="adj3" fmla="val 27247"/>
                  <a:gd name="adj4" fmla="val 72753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101" name="Virage 100">
                <a:extLst>
                  <a:ext uri="{FF2B5EF4-FFF2-40B4-BE49-F238E27FC236}">
                    <a16:creationId xmlns:a16="http://schemas.microsoft.com/office/drawing/2014/main" id="{B7E0D939-5FB7-3940-9D8C-D9C4DF065A96}"/>
                  </a:ext>
                </a:extLst>
              </p:cNvPr>
              <p:cNvSpPr/>
              <p:nvPr/>
            </p:nvSpPr>
            <p:spPr>
              <a:xfrm rot="12184206">
                <a:off x="2970406" y="1873121"/>
                <a:ext cx="813816" cy="868680"/>
              </a:xfrm>
              <a:prstGeom prst="bentArrow">
                <a:avLst>
                  <a:gd name="adj1" fmla="val 17578"/>
                  <a:gd name="adj2" fmla="val 22753"/>
                  <a:gd name="adj3" fmla="val 27247"/>
                  <a:gd name="adj4" fmla="val 72753"/>
                </a:avLst>
              </a:prstGeom>
              <a:solidFill>
                <a:schemeClr val="accent1">
                  <a:lumMod val="75000"/>
                </a:schemeClr>
              </a:solidFill>
              <a:scene3d>
                <a:camera prst="orthographicFront">
                  <a:rot lat="0" lon="1080000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F696E494-C2F3-AB41-92E5-B358335B1B46}"/>
                </a:ext>
              </a:extLst>
            </p:cNvPr>
            <p:cNvGrpSpPr/>
            <p:nvPr/>
          </p:nvGrpSpPr>
          <p:grpSpPr>
            <a:xfrm>
              <a:off x="530351" y="775059"/>
              <a:ext cx="713233" cy="2643455"/>
              <a:chOff x="365759" y="2175433"/>
              <a:chExt cx="525689" cy="2269389"/>
            </a:xfrm>
          </p:grpSpPr>
          <p:sp>
            <p:nvSpPr>
              <p:cNvPr id="23" name="Oval 73">
                <a:extLst>
                  <a:ext uri="{FF2B5EF4-FFF2-40B4-BE49-F238E27FC236}">
                    <a16:creationId xmlns:a16="http://schemas.microsoft.com/office/drawing/2014/main" id="{80B0EAE5-9FBA-1149-824A-7594F3541AFC}"/>
                  </a:ext>
                </a:extLst>
              </p:cNvPr>
              <p:cNvSpPr/>
              <p:nvPr/>
            </p:nvSpPr>
            <p:spPr>
              <a:xfrm>
                <a:off x="369357" y="3741035"/>
                <a:ext cx="522091" cy="703787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676FF5E-945D-434D-93C1-4ED25F16FC1F}"/>
                  </a:ext>
                </a:extLst>
              </p:cNvPr>
              <p:cNvSpPr/>
              <p:nvPr/>
            </p:nvSpPr>
            <p:spPr>
              <a:xfrm>
                <a:off x="369356" y="3310129"/>
                <a:ext cx="522091" cy="77884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Freeform 75">
                <a:extLst>
                  <a:ext uri="{FF2B5EF4-FFF2-40B4-BE49-F238E27FC236}">
                    <a16:creationId xmlns:a16="http://schemas.microsoft.com/office/drawing/2014/main" id="{E29B8F83-8E23-DB4D-ACC4-8E334958F22F}"/>
                  </a:ext>
                </a:extLst>
              </p:cNvPr>
              <p:cNvSpPr/>
              <p:nvPr/>
            </p:nvSpPr>
            <p:spPr>
              <a:xfrm>
                <a:off x="367379" y="2175433"/>
                <a:ext cx="524069" cy="1931993"/>
              </a:xfrm>
              <a:custGeom>
                <a:avLst/>
                <a:gdLst>
                  <a:gd name="connsiteX0" fmla="*/ 0 w 1117600"/>
                  <a:gd name="connsiteY0" fmla="*/ 2975428 h 3018971"/>
                  <a:gd name="connsiteX1" fmla="*/ 0 w 1117600"/>
                  <a:gd name="connsiteY1" fmla="*/ 0 h 3018971"/>
                  <a:gd name="connsiteX2" fmla="*/ 1117600 w 1117600"/>
                  <a:gd name="connsiteY2" fmla="*/ 0 h 3018971"/>
                  <a:gd name="connsiteX3" fmla="*/ 1117600 w 1117600"/>
                  <a:gd name="connsiteY3" fmla="*/ 3018971 h 3018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7600" h="3018971">
                    <a:moveTo>
                      <a:pt x="0" y="2975428"/>
                    </a:moveTo>
                    <a:lnTo>
                      <a:pt x="0" y="0"/>
                    </a:lnTo>
                    <a:lnTo>
                      <a:pt x="1117600" y="0"/>
                    </a:lnTo>
                    <a:lnTo>
                      <a:pt x="1117600" y="3018971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6" name="Group 76">
                <a:extLst>
                  <a:ext uri="{FF2B5EF4-FFF2-40B4-BE49-F238E27FC236}">
                    <a16:creationId xmlns:a16="http://schemas.microsoft.com/office/drawing/2014/main" id="{53360834-5D81-AB41-B653-33DAD29424C6}"/>
                  </a:ext>
                </a:extLst>
              </p:cNvPr>
              <p:cNvGrpSpPr/>
              <p:nvPr/>
            </p:nvGrpSpPr>
            <p:grpSpPr>
              <a:xfrm>
                <a:off x="442293" y="3563565"/>
                <a:ext cx="236604" cy="319542"/>
                <a:chOff x="14972651" y="4412318"/>
                <a:chExt cx="685955" cy="666177"/>
              </a:xfrm>
            </p:grpSpPr>
            <p:sp>
              <p:nvSpPr>
                <p:cNvPr id="82" name="AutoShape 1">
                  <a:extLst>
                    <a:ext uri="{FF2B5EF4-FFF2-40B4-BE49-F238E27FC236}">
                      <a16:creationId xmlns:a16="http://schemas.microsoft.com/office/drawing/2014/main" id="{1F897B81-31F0-304F-8E28-031EEA0820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1550041">
                  <a:off x="14972651" y="4412318"/>
                  <a:ext cx="685955" cy="666177"/>
                </a:xfrm>
                <a:custGeom>
                  <a:avLst/>
                  <a:gdLst>
                    <a:gd name="T0" fmla="*/ 16796 w 19677"/>
                    <a:gd name="T1" fmla="*/ 2886 h 19677"/>
                    <a:gd name="T2" fmla="*/ 16800 w 19677"/>
                    <a:gd name="T3" fmla="*/ 16800 h 19677"/>
                    <a:gd name="T4" fmla="*/ 2885 w 19677"/>
                    <a:gd name="T5" fmla="*/ 16796 h 19677"/>
                    <a:gd name="T6" fmla="*/ 2882 w 19677"/>
                    <a:gd name="T7" fmla="*/ 2882 h 19677"/>
                    <a:gd name="T8" fmla="*/ 16796 w 19677"/>
                    <a:gd name="T9" fmla="*/ 2886 h 196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677" h="19677">
                      <a:moveTo>
                        <a:pt x="16796" y="2886"/>
                      </a:moveTo>
                      <a:cubicBezTo>
                        <a:pt x="20640" y="6729"/>
                        <a:pt x="20641" y="12958"/>
                        <a:pt x="16800" y="16800"/>
                      </a:cubicBezTo>
                      <a:cubicBezTo>
                        <a:pt x="12958" y="20641"/>
                        <a:pt x="6729" y="20640"/>
                        <a:pt x="2885" y="16796"/>
                      </a:cubicBezTo>
                      <a:cubicBezTo>
                        <a:pt x="-958" y="12953"/>
                        <a:pt x="-959" y="6724"/>
                        <a:pt x="2882" y="2882"/>
                      </a:cubicBezTo>
                      <a:cubicBezTo>
                        <a:pt x="6724" y="-959"/>
                        <a:pt x="12953" y="-958"/>
                        <a:pt x="16796" y="2886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chemeClr val="bg1"/>
                    </a:gs>
                    <a:gs pos="70000">
                      <a:srgbClr val="FF871C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12700" cap="flat" cmpd="sng">
                  <a:solidFill>
                    <a:srgbClr val="AC650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 sz="1000">
                    <a:latin typeface="Arial"/>
                    <a:cs typeface="Arial"/>
                  </a:endParaRPr>
                </a:p>
              </p:txBody>
            </p:sp>
            <p:sp>
              <p:nvSpPr>
                <p:cNvPr id="83" name="AutoShape 2">
                  <a:extLst>
                    <a:ext uri="{FF2B5EF4-FFF2-40B4-BE49-F238E27FC236}">
                      <a16:creationId xmlns:a16="http://schemas.microsoft.com/office/drawing/2014/main" id="{D93A2ADC-6D75-D24C-986F-89E07F700A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17531">
                  <a:off x="15154865" y="4577808"/>
                  <a:ext cx="432194" cy="412998"/>
                </a:xfrm>
                <a:custGeom>
                  <a:avLst/>
                  <a:gdLst>
                    <a:gd name="T0" fmla="*/ 16785 w 19671"/>
                    <a:gd name="T1" fmla="*/ 2856 h 19671"/>
                    <a:gd name="T2" fmla="*/ 16766 w 19671"/>
                    <a:gd name="T3" fmla="*/ 16766 h 19671"/>
                    <a:gd name="T4" fmla="*/ 2857 w 19671"/>
                    <a:gd name="T5" fmla="*/ 16786 h 19671"/>
                    <a:gd name="T6" fmla="*/ 2876 w 19671"/>
                    <a:gd name="T7" fmla="*/ 2876 h 19671"/>
                    <a:gd name="T8" fmla="*/ 16785 w 19671"/>
                    <a:gd name="T9" fmla="*/ 2856 h 196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671" h="19671">
                      <a:moveTo>
                        <a:pt x="16785" y="2856"/>
                      </a:moveTo>
                      <a:cubicBezTo>
                        <a:pt x="20621" y="6692"/>
                        <a:pt x="20612" y="12919"/>
                        <a:pt x="16766" y="16766"/>
                      </a:cubicBezTo>
                      <a:cubicBezTo>
                        <a:pt x="12919" y="20612"/>
                        <a:pt x="6692" y="20621"/>
                        <a:pt x="2857" y="16786"/>
                      </a:cubicBezTo>
                      <a:cubicBezTo>
                        <a:pt x="-979" y="12950"/>
                        <a:pt x="-970" y="6723"/>
                        <a:pt x="2876" y="2876"/>
                      </a:cubicBezTo>
                      <a:cubicBezTo>
                        <a:pt x="6723" y="-970"/>
                        <a:pt x="12950" y="-979"/>
                        <a:pt x="16785" y="2856"/>
                      </a:cubicBezTo>
                    </a:path>
                  </a:pathLst>
                </a:custGeom>
                <a:solidFill>
                  <a:srgbClr val="AC6501"/>
                </a:solidFill>
                <a:ln w="12700" cap="flat" cmpd="sng">
                  <a:solidFill>
                    <a:srgbClr val="AC650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 sz="1000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27" name="Group 77">
                <a:extLst>
                  <a:ext uri="{FF2B5EF4-FFF2-40B4-BE49-F238E27FC236}">
                    <a16:creationId xmlns:a16="http://schemas.microsoft.com/office/drawing/2014/main" id="{4940395D-228C-4042-898C-D7445CCAF4BA}"/>
                  </a:ext>
                </a:extLst>
              </p:cNvPr>
              <p:cNvGrpSpPr/>
              <p:nvPr/>
            </p:nvGrpSpPr>
            <p:grpSpPr>
              <a:xfrm>
                <a:off x="629413" y="3851970"/>
                <a:ext cx="236604" cy="319542"/>
                <a:chOff x="14972651" y="4412318"/>
                <a:chExt cx="685955" cy="666177"/>
              </a:xfrm>
            </p:grpSpPr>
            <p:sp>
              <p:nvSpPr>
                <p:cNvPr id="80" name="AutoShape 1">
                  <a:extLst>
                    <a:ext uri="{FF2B5EF4-FFF2-40B4-BE49-F238E27FC236}">
                      <a16:creationId xmlns:a16="http://schemas.microsoft.com/office/drawing/2014/main" id="{BC641321-0538-A741-B290-4560777F46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1550041">
                  <a:off x="14972651" y="4412318"/>
                  <a:ext cx="685955" cy="666177"/>
                </a:xfrm>
                <a:custGeom>
                  <a:avLst/>
                  <a:gdLst>
                    <a:gd name="T0" fmla="*/ 16796 w 19677"/>
                    <a:gd name="T1" fmla="*/ 2886 h 19677"/>
                    <a:gd name="T2" fmla="*/ 16800 w 19677"/>
                    <a:gd name="T3" fmla="*/ 16800 h 19677"/>
                    <a:gd name="T4" fmla="*/ 2885 w 19677"/>
                    <a:gd name="T5" fmla="*/ 16796 h 19677"/>
                    <a:gd name="T6" fmla="*/ 2882 w 19677"/>
                    <a:gd name="T7" fmla="*/ 2882 h 19677"/>
                    <a:gd name="T8" fmla="*/ 16796 w 19677"/>
                    <a:gd name="T9" fmla="*/ 2886 h 196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677" h="19677">
                      <a:moveTo>
                        <a:pt x="16796" y="2886"/>
                      </a:moveTo>
                      <a:cubicBezTo>
                        <a:pt x="20640" y="6729"/>
                        <a:pt x="20641" y="12958"/>
                        <a:pt x="16800" y="16800"/>
                      </a:cubicBezTo>
                      <a:cubicBezTo>
                        <a:pt x="12958" y="20641"/>
                        <a:pt x="6729" y="20640"/>
                        <a:pt x="2885" y="16796"/>
                      </a:cubicBezTo>
                      <a:cubicBezTo>
                        <a:pt x="-958" y="12953"/>
                        <a:pt x="-959" y="6724"/>
                        <a:pt x="2882" y="2882"/>
                      </a:cubicBezTo>
                      <a:cubicBezTo>
                        <a:pt x="6724" y="-959"/>
                        <a:pt x="12953" y="-958"/>
                        <a:pt x="16796" y="2886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chemeClr val="bg1"/>
                    </a:gs>
                    <a:gs pos="70000">
                      <a:srgbClr val="FF871C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12700" cap="flat" cmpd="sng">
                  <a:solidFill>
                    <a:srgbClr val="AC650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 sz="1000">
                    <a:latin typeface="Arial"/>
                    <a:cs typeface="Arial"/>
                  </a:endParaRPr>
                </a:p>
              </p:txBody>
            </p:sp>
            <p:sp>
              <p:nvSpPr>
                <p:cNvPr id="81" name="AutoShape 2">
                  <a:extLst>
                    <a:ext uri="{FF2B5EF4-FFF2-40B4-BE49-F238E27FC236}">
                      <a16:creationId xmlns:a16="http://schemas.microsoft.com/office/drawing/2014/main" id="{EBC3EE31-597A-9547-A79D-8057F1E02C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17531">
                  <a:off x="15154865" y="4577808"/>
                  <a:ext cx="432194" cy="412998"/>
                </a:xfrm>
                <a:custGeom>
                  <a:avLst/>
                  <a:gdLst>
                    <a:gd name="T0" fmla="*/ 16785 w 19671"/>
                    <a:gd name="T1" fmla="*/ 2856 h 19671"/>
                    <a:gd name="T2" fmla="*/ 16766 w 19671"/>
                    <a:gd name="T3" fmla="*/ 16766 h 19671"/>
                    <a:gd name="T4" fmla="*/ 2857 w 19671"/>
                    <a:gd name="T5" fmla="*/ 16786 h 19671"/>
                    <a:gd name="T6" fmla="*/ 2876 w 19671"/>
                    <a:gd name="T7" fmla="*/ 2876 h 19671"/>
                    <a:gd name="T8" fmla="*/ 16785 w 19671"/>
                    <a:gd name="T9" fmla="*/ 2856 h 196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671" h="19671">
                      <a:moveTo>
                        <a:pt x="16785" y="2856"/>
                      </a:moveTo>
                      <a:cubicBezTo>
                        <a:pt x="20621" y="6692"/>
                        <a:pt x="20612" y="12919"/>
                        <a:pt x="16766" y="16766"/>
                      </a:cubicBezTo>
                      <a:cubicBezTo>
                        <a:pt x="12919" y="20612"/>
                        <a:pt x="6692" y="20621"/>
                        <a:pt x="2857" y="16786"/>
                      </a:cubicBezTo>
                      <a:cubicBezTo>
                        <a:pt x="-979" y="12950"/>
                        <a:pt x="-970" y="6723"/>
                        <a:pt x="2876" y="2876"/>
                      </a:cubicBezTo>
                      <a:cubicBezTo>
                        <a:pt x="6723" y="-970"/>
                        <a:pt x="12950" y="-979"/>
                        <a:pt x="16785" y="2856"/>
                      </a:cubicBezTo>
                    </a:path>
                  </a:pathLst>
                </a:custGeom>
                <a:solidFill>
                  <a:srgbClr val="AC6501"/>
                </a:solidFill>
                <a:ln w="12700" cap="flat" cmpd="sng">
                  <a:solidFill>
                    <a:srgbClr val="AC650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 sz="1000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28" name="Group 78">
                <a:extLst>
                  <a:ext uri="{FF2B5EF4-FFF2-40B4-BE49-F238E27FC236}">
                    <a16:creationId xmlns:a16="http://schemas.microsoft.com/office/drawing/2014/main" id="{24229AD7-1BD1-BD47-9E4D-C845185143BE}"/>
                  </a:ext>
                </a:extLst>
              </p:cNvPr>
              <p:cNvGrpSpPr/>
              <p:nvPr/>
            </p:nvGrpSpPr>
            <p:grpSpPr>
              <a:xfrm>
                <a:off x="390090" y="3922609"/>
                <a:ext cx="236604" cy="319542"/>
                <a:chOff x="14972651" y="4412318"/>
                <a:chExt cx="685955" cy="666177"/>
              </a:xfrm>
            </p:grpSpPr>
            <p:sp>
              <p:nvSpPr>
                <p:cNvPr id="78" name="AutoShape 1">
                  <a:extLst>
                    <a:ext uri="{FF2B5EF4-FFF2-40B4-BE49-F238E27FC236}">
                      <a16:creationId xmlns:a16="http://schemas.microsoft.com/office/drawing/2014/main" id="{ACB6D828-FB50-844E-AB28-38CBB8FDD8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1550041">
                  <a:off x="14972651" y="4412318"/>
                  <a:ext cx="685955" cy="666177"/>
                </a:xfrm>
                <a:custGeom>
                  <a:avLst/>
                  <a:gdLst>
                    <a:gd name="T0" fmla="*/ 16796 w 19677"/>
                    <a:gd name="T1" fmla="*/ 2886 h 19677"/>
                    <a:gd name="T2" fmla="*/ 16800 w 19677"/>
                    <a:gd name="T3" fmla="*/ 16800 h 19677"/>
                    <a:gd name="T4" fmla="*/ 2885 w 19677"/>
                    <a:gd name="T5" fmla="*/ 16796 h 19677"/>
                    <a:gd name="T6" fmla="*/ 2882 w 19677"/>
                    <a:gd name="T7" fmla="*/ 2882 h 19677"/>
                    <a:gd name="T8" fmla="*/ 16796 w 19677"/>
                    <a:gd name="T9" fmla="*/ 2886 h 196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677" h="19677">
                      <a:moveTo>
                        <a:pt x="16796" y="2886"/>
                      </a:moveTo>
                      <a:cubicBezTo>
                        <a:pt x="20640" y="6729"/>
                        <a:pt x="20641" y="12958"/>
                        <a:pt x="16800" y="16800"/>
                      </a:cubicBezTo>
                      <a:cubicBezTo>
                        <a:pt x="12958" y="20641"/>
                        <a:pt x="6729" y="20640"/>
                        <a:pt x="2885" y="16796"/>
                      </a:cubicBezTo>
                      <a:cubicBezTo>
                        <a:pt x="-958" y="12953"/>
                        <a:pt x="-959" y="6724"/>
                        <a:pt x="2882" y="2882"/>
                      </a:cubicBezTo>
                      <a:cubicBezTo>
                        <a:pt x="6724" y="-959"/>
                        <a:pt x="12953" y="-958"/>
                        <a:pt x="16796" y="2886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chemeClr val="bg1"/>
                    </a:gs>
                    <a:gs pos="70000">
                      <a:srgbClr val="FF871C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12700" cap="flat" cmpd="sng">
                  <a:solidFill>
                    <a:srgbClr val="AC650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 sz="1000">
                    <a:latin typeface="Arial"/>
                    <a:cs typeface="Arial"/>
                  </a:endParaRPr>
                </a:p>
              </p:txBody>
            </p:sp>
            <p:sp>
              <p:nvSpPr>
                <p:cNvPr id="79" name="AutoShape 2">
                  <a:extLst>
                    <a:ext uri="{FF2B5EF4-FFF2-40B4-BE49-F238E27FC236}">
                      <a16:creationId xmlns:a16="http://schemas.microsoft.com/office/drawing/2014/main" id="{23F7521E-2837-704C-A289-57EF26019F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17531">
                  <a:off x="15154865" y="4577808"/>
                  <a:ext cx="432194" cy="412998"/>
                </a:xfrm>
                <a:custGeom>
                  <a:avLst/>
                  <a:gdLst>
                    <a:gd name="T0" fmla="*/ 16785 w 19671"/>
                    <a:gd name="T1" fmla="*/ 2856 h 19671"/>
                    <a:gd name="T2" fmla="*/ 16766 w 19671"/>
                    <a:gd name="T3" fmla="*/ 16766 h 19671"/>
                    <a:gd name="T4" fmla="*/ 2857 w 19671"/>
                    <a:gd name="T5" fmla="*/ 16786 h 19671"/>
                    <a:gd name="T6" fmla="*/ 2876 w 19671"/>
                    <a:gd name="T7" fmla="*/ 2876 h 19671"/>
                    <a:gd name="T8" fmla="*/ 16785 w 19671"/>
                    <a:gd name="T9" fmla="*/ 2856 h 196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671" h="19671">
                      <a:moveTo>
                        <a:pt x="16785" y="2856"/>
                      </a:moveTo>
                      <a:cubicBezTo>
                        <a:pt x="20621" y="6692"/>
                        <a:pt x="20612" y="12919"/>
                        <a:pt x="16766" y="16766"/>
                      </a:cubicBezTo>
                      <a:cubicBezTo>
                        <a:pt x="12919" y="20612"/>
                        <a:pt x="6692" y="20621"/>
                        <a:pt x="2857" y="16786"/>
                      </a:cubicBezTo>
                      <a:cubicBezTo>
                        <a:pt x="-979" y="12950"/>
                        <a:pt x="-970" y="6723"/>
                        <a:pt x="2876" y="2876"/>
                      </a:cubicBezTo>
                      <a:cubicBezTo>
                        <a:pt x="6723" y="-970"/>
                        <a:pt x="12950" y="-979"/>
                        <a:pt x="16785" y="2856"/>
                      </a:cubicBezTo>
                    </a:path>
                  </a:pathLst>
                </a:custGeom>
                <a:solidFill>
                  <a:srgbClr val="AC6501"/>
                </a:solidFill>
                <a:ln w="12700" cap="flat" cmpd="sng">
                  <a:solidFill>
                    <a:srgbClr val="AC650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 sz="1000" dirty="0"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29" name="Freeform 1">
                <a:extLst>
                  <a:ext uri="{FF2B5EF4-FFF2-40B4-BE49-F238E27FC236}">
                    <a16:creationId xmlns:a16="http://schemas.microsoft.com/office/drawing/2014/main" id="{114F03DE-D60C-7C4F-8F6B-3B44C60B8968}"/>
                  </a:ext>
                </a:extLst>
              </p:cNvPr>
              <p:cNvSpPr>
                <a:spLocks/>
              </p:cNvSpPr>
              <p:nvPr/>
            </p:nvSpPr>
            <p:spPr bwMode="auto">
              <a:xfrm rot="18516715">
                <a:off x="441532" y="3543846"/>
                <a:ext cx="42943" cy="80644"/>
              </a:xfrm>
              <a:custGeom>
                <a:avLst/>
                <a:gdLst>
                  <a:gd name="T0" fmla="*/ 33 w 21600"/>
                  <a:gd name="T1" fmla="*/ 0 h 21600"/>
                  <a:gd name="T2" fmla="*/ 3136 w 21600"/>
                  <a:gd name="T3" fmla="*/ 0 h 21600"/>
                  <a:gd name="T4" fmla="*/ 3146 w 21600"/>
                  <a:gd name="T5" fmla="*/ 8501 h 21600"/>
                  <a:gd name="T6" fmla="*/ 18675 w 21600"/>
                  <a:gd name="T7" fmla="*/ 8501 h 21600"/>
                  <a:gd name="T8" fmla="*/ 18675 w 21600"/>
                  <a:gd name="T9" fmla="*/ 0 h 21600"/>
                  <a:gd name="T10" fmla="*/ 21600 w 21600"/>
                  <a:gd name="T11" fmla="*/ 0 h 21600"/>
                  <a:gd name="T12" fmla="*/ 21600 w 21600"/>
                  <a:gd name="T13" fmla="*/ 8501 h 21600"/>
                  <a:gd name="T14" fmla="*/ 21600 w 21600"/>
                  <a:gd name="T15" fmla="*/ 13657 h 21600"/>
                  <a:gd name="T16" fmla="*/ 16879 w 21600"/>
                  <a:gd name="T17" fmla="*/ 13657 h 21600"/>
                  <a:gd name="T18" fmla="*/ 16847 w 21600"/>
                  <a:gd name="T19" fmla="*/ 21600 h 21600"/>
                  <a:gd name="T20" fmla="*/ 4964 w 21600"/>
                  <a:gd name="T21" fmla="*/ 21600 h 21600"/>
                  <a:gd name="T22" fmla="*/ 5050 w 21600"/>
                  <a:gd name="T23" fmla="*/ 13657 h 21600"/>
                  <a:gd name="T24" fmla="*/ 0 w 21600"/>
                  <a:gd name="T25" fmla="*/ 13631 h 21600"/>
                  <a:gd name="T26" fmla="*/ 0 w 21600"/>
                  <a:gd name="T27" fmla="*/ 8477 h 21600"/>
                  <a:gd name="T28" fmla="*/ 33 w 21600"/>
                  <a:gd name="T29" fmla="*/ 0 h 21600"/>
                  <a:gd name="T30" fmla="*/ 33 w 21600"/>
                  <a:gd name="T31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1600" h="21600">
                    <a:moveTo>
                      <a:pt x="33" y="0"/>
                    </a:moveTo>
                    <a:lnTo>
                      <a:pt x="3136" y="0"/>
                    </a:lnTo>
                    <a:lnTo>
                      <a:pt x="3146" y="8501"/>
                    </a:lnTo>
                    <a:lnTo>
                      <a:pt x="18675" y="8501"/>
                    </a:lnTo>
                    <a:lnTo>
                      <a:pt x="18675" y="0"/>
                    </a:lnTo>
                    <a:lnTo>
                      <a:pt x="21600" y="0"/>
                    </a:lnTo>
                    <a:lnTo>
                      <a:pt x="21600" y="8501"/>
                    </a:lnTo>
                    <a:lnTo>
                      <a:pt x="21600" y="13657"/>
                    </a:lnTo>
                    <a:lnTo>
                      <a:pt x="16879" y="13657"/>
                    </a:lnTo>
                    <a:lnTo>
                      <a:pt x="16847" y="21600"/>
                    </a:lnTo>
                    <a:lnTo>
                      <a:pt x="4964" y="21600"/>
                    </a:lnTo>
                    <a:lnTo>
                      <a:pt x="5050" y="13657"/>
                    </a:lnTo>
                    <a:lnTo>
                      <a:pt x="0" y="13631"/>
                    </a:lnTo>
                    <a:lnTo>
                      <a:pt x="0" y="8477"/>
                    </a:lnTo>
                    <a:lnTo>
                      <a:pt x="33" y="0"/>
                    </a:lnTo>
                    <a:close/>
                    <a:moveTo>
                      <a:pt x="33" y="0"/>
                    </a:moveTo>
                  </a:path>
                </a:pathLst>
              </a:custGeom>
              <a:solidFill>
                <a:srgbClr val="92D050"/>
              </a:solidFill>
              <a:ln w="12700" cap="flat" cmpd="sng">
                <a:solidFill>
                  <a:schemeClr val="accent6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0" name="Freeform 1">
                <a:extLst>
                  <a:ext uri="{FF2B5EF4-FFF2-40B4-BE49-F238E27FC236}">
                    <a16:creationId xmlns:a16="http://schemas.microsoft.com/office/drawing/2014/main" id="{49F3D4E9-396A-9A49-8BD9-5BDD5C8560C2}"/>
                  </a:ext>
                </a:extLst>
              </p:cNvPr>
              <p:cNvSpPr>
                <a:spLocks/>
              </p:cNvSpPr>
              <p:nvPr/>
            </p:nvSpPr>
            <p:spPr bwMode="auto">
              <a:xfrm rot="18516715">
                <a:off x="624071" y="3856953"/>
                <a:ext cx="42943" cy="80644"/>
              </a:xfrm>
              <a:custGeom>
                <a:avLst/>
                <a:gdLst>
                  <a:gd name="T0" fmla="*/ 33 w 21600"/>
                  <a:gd name="T1" fmla="*/ 0 h 21600"/>
                  <a:gd name="T2" fmla="*/ 3136 w 21600"/>
                  <a:gd name="T3" fmla="*/ 0 h 21600"/>
                  <a:gd name="T4" fmla="*/ 3146 w 21600"/>
                  <a:gd name="T5" fmla="*/ 8501 h 21600"/>
                  <a:gd name="T6" fmla="*/ 18675 w 21600"/>
                  <a:gd name="T7" fmla="*/ 8501 h 21600"/>
                  <a:gd name="T8" fmla="*/ 18675 w 21600"/>
                  <a:gd name="T9" fmla="*/ 0 h 21600"/>
                  <a:gd name="T10" fmla="*/ 21600 w 21600"/>
                  <a:gd name="T11" fmla="*/ 0 h 21600"/>
                  <a:gd name="T12" fmla="*/ 21600 w 21600"/>
                  <a:gd name="T13" fmla="*/ 8501 h 21600"/>
                  <a:gd name="T14" fmla="*/ 21600 w 21600"/>
                  <a:gd name="T15" fmla="*/ 13657 h 21600"/>
                  <a:gd name="T16" fmla="*/ 16879 w 21600"/>
                  <a:gd name="T17" fmla="*/ 13657 h 21600"/>
                  <a:gd name="T18" fmla="*/ 16847 w 21600"/>
                  <a:gd name="T19" fmla="*/ 21600 h 21600"/>
                  <a:gd name="T20" fmla="*/ 4964 w 21600"/>
                  <a:gd name="T21" fmla="*/ 21600 h 21600"/>
                  <a:gd name="T22" fmla="*/ 5050 w 21600"/>
                  <a:gd name="T23" fmla="*/ 13657 h 21600"/>
                  <a:gd name="T24" fmla="*/ 0 w 21600"/>
                  <a:gd name="T25" fmla="*/ 13631 h 21600"/>
                  <a:gd name="T26" fmla="*/ 0 w 21600"/>
                  <a:gd name="T27" fmla="*/ 8477 h 21600"/>
                  <a:gd name="T28" fmla="*/ 33 w 21600"/>
                  <a:gd name="T29" fmla="*/ 0 h 21600"/>
                  <a:gd name="T30" fmla="*/ 33 w 21600"/>
                  <a:gd name="T31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1600" h="21600">
                    <a:moveTo>
                      <a:pt x="33" y="0"/>
                    </a:moveTo>
                    <a:lnTo>
                      <a:pt x="3136" y="0"/>
                    </a:lnTo>
                    <a:lnTo>
                      <a:pt x="3146" y="8501"/>
                    </a:lnTo>
                    <a:lnTo>
                      <a:pt x="18675" y="8501"/>
                    </a:lnTo>
                    <a:lnTo>
                      <a:pt x="18675" y="0"/>
                    </a:lnTo>
                    <a:lnTo>
                      <a:pt x="21600" y="0"/>
                    </a:lnTo>
                    <a:lnTo>
                      <a:pt x="21600" y="8501"/>
                    </a:lnTo>
                    <a:lnTo>
                      <a:pt x="21600" y="13657"/>
                    </a:lnTo>
                    <a:lnTo>
                      <a:pt x="16879" y="13657"/>
                    </a:lnTo>
                    <a:lnTo>
                      <a:pt x="16847" y="21600"/>
                    </a:lnTo>
                    <a:lnTo>
                      <a:pt x="4964" y="21600"/>
                    </a:lnTo>
                    <a:lnTo>
                      <a:pt x="5050" y="13657"/>
                    </a:lnTo>
                    <a:lnTo>
                      <a:pt x="0" y="13631"/>
                    </a:lnTo>
                    <a:lnTo>
                      <a:pt x="0" y="8477"/>
                    </a:lnTo>
                    <a:lnTo>
                      <a:pt x="33" y="0"/>
                    </a:lnTo>
                    <a:close/>
                    <a:moveTo>
                      <a:pt x="33" y="0"/>
                    </a:moveTo>
                  </a:path>
                </a:pathLst>
              </a:custGeom>
              <a:solidFill>
                <a:srgbClr val="92D050"/>
              </a:solidFill>
              <a:ln w="12700" cap="flat" cmpd="sng">
                <a:solidFill>
                  <a:schemeClr val="accent6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1" name="Freeform 1">
                <a:extLst>
                  <a:ext uri="{FF2B5EF4-FFF2-40B4-BE49-F238E27FC236}">
                    <a16:creationId xmlns:a16="http://schemas.microsoft.com/office/drawing/2014/main" id="{629BDDC7-CB97-134E-9A67-EE81EB8A2745}"/>
                  </a:ext>
                </a:extLst>
              </p:cNvPr>
              <p:cNvSpPr>
                <a:spLocks/>
              </p:cNvSpPr>
              <p:nvPr/>
            </p:nvSpPr>
            <p:spPr bwMode="auto">
              <a:xfrm rot="18516715">
                <a:off x="384609" y="3903661"/>
                <a:ext cx="42943" cy="80644"/>
              </a:xfrm>
              <a:custGeom>
                <a:avLst/>
                <a:gdLst>
                  <a:gd name="T0" fmla="*/ 33 w 21600"/>
                  <a:gd name="T1" fmla="*/ 0 h 21600"/>
                  <a:gd name="T2" fmla="*/ 3136 w 21600"/>
                  <a:gd name="T3" fmla="*/ 0 h 21600"/>
                  <a:gd name="T4" fmla="*/ 3146 w 21600"/>
                  <a:gd name="T5" fmla="*/ 8501 h 21600"/>
                  <a:gd name="T6" fmla="*/ 18675 w 21600"/>
                  <a:gd name="T7" fmla="*/ 8501 h 21600"/>
                  <a:gd name="T8" fmla="*/ 18675 w 21600"/>
                  <a:gd name="T9" fmla="*/ 0 h 21600"/>
                  <a:gd name="T10" fmla="*/ 21600 w 21600"/>
                  <a:gd name="T11" fmla="*/ 0 h 21600"/>
                  <a:gd name="T12" fmla="*/ 21600 w 21600"/>
                  <a:gd name="T13" fmla="*/ 8501 h 21600"/>
                  <a:gd name="T14" fmla="*/ 21600 w 21600"/>
                  <a:gd name="T15" fmla="*/ 13657 h 21600"/>
                  <a:gd name="T16" fmla="*/ 16879 w 21600"/>
                  <a:gd name="T17" fmla="*/ 13657 h 21600"/>
                  <a:gd name="T18" fmla="*/ 16847 w 21600"/>
                  <a:gd name="T19" fmla="*/ 21600 h 21600"/>
                  <a:gd name="T20" fmla="*/ 4964 w 21600"/>
                  <a:gd name="T21" fmla="*/ 21600 h 21600"/>
                  <a:gd name="T22" fmla="*/ 5050 w 21600"/>
                  <a:gd name="T23" fmla="*/ 13657 h 21600"/>
                  <a:gd name="T24" fmla="*/ 0 w 21600"/>
                  <a:gd name="T25" fmla="*/ 13631 h 21600"/>
                  <a:gd name="T26" fmla="*/ 0 w 21600"/>
                  <a:gd name="T27" fmla="*/ 8477 h 21600"/>
                  <a:gd name="T28" fmla="*/ 33 w 21600"/>
                  <a:gd name="T29" fmla="*/ 0 h 21600"/>
                  <a:gd name="T30" fmla="*/ 33 w 21600"/>
                  <a:gd name="T31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1600" h="21600">
                    <a:moveTo>
                      <a:pt x="33" y="0"/>
                    </a:moveTo>
                    <a:lnTo>
                      <a:pt x="3136" y="0"/>
                    </a:lnTo>
                    <a:lnTo>
                      <a:pt x="3146" y="8501"/>
                    </a:lnTo>
                    <a:lnTo>
                      <a:pt x="18675" y="8501"/>
                    </a:lnTo>
                    <a:lnTo>
                      <a:pt x="18675" y="0"/>
                    </a:lnTo>
                    <a:lnTo>
                      <a:pt x="21600" y="0"/>
                    </a:lnTo>
                    <a:lnTo>
                      <a:pt x="21600" y="8501"/>
                    </a:lnTo>
                    <a:lnTo>
                      <a:pt x="21600" y="13657"/>
                    </a:lnTo>
                    <a:lnTo>
                      <a:pt x="16879" y="13657"/>
                    </a:lnTo>
                    <a:lnTo>
                      <a:pt x="16847" y="21600"/>
                    </a:lnTo>
                    <a:lnTo>
                      <a:pt x="4964" y="21600"/>
                    </a:lnTo>
                    <a:lnTo>
                      <a:pt x="5050" y="13657"/>
                    </a:lnTo>
                    <a:lnTo>
                      <a:pt x="0" y="13631"/>
                    </a:lnTo>
                    <a:lnTo>
                      <a:pt x="0" y="8477"/>
                    </a:lnTo>
                    <a:lnTo>
                      <a:pt x="33" y="0"/>
                    </a:lnTo>
                    <a:close/>
                    <a:moveTo>
                      <a:pt x="33" y="0"/>
                    </a:moveTo>
                  </a:path>
                </a:pathLst>
              </a:custGeom>
              <a:solidFill>
                <a:srgbClr val="92D050"/>
              </a:solidFill>
              <a:ln w="12700" cap="flat" cmpd="sng">
                <a:solidFill>
                  <a:schemeClr val="accent6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2" name="Freeform 1">
                <a:extLst>
                  <a:ext uri="{FF2B5EF4-FFF2-40B4-BE49-F238E27FC236}">
                    <a16:creationId xmlns:a16="http://schemas.microsoft.com/office/drawing/2014/main" id="{39C1A12C-123D-AF41-94F0-56FF647F8255}"/>
                  </a:ext>
                </a:extLst>
              </p:cNvPr>
              <p:cNvSpPr>
                <a:spLocks/>
              </p:cNvSpPr>
              <p:nvPr/>
            </p:nvSpPr>
            <p:spPr bwMode="auto">
              <a:xfrm rot="5196645">
                <a:off x="674975" y="3618493"/>
                <a:ext cx="42943" cy="80644"/>
              </a:xfrm>
              <a:custGeom>
                <a:avLst/>
                <a:gdLst>
                  <a:gd name="T0" fmla="*/ 33 w 21600"/>
                  <a:gd name="T1" fmla="*/ 0 h 21600"/>
                  <a:gd name="T2" fmla="*/ 3136 w 21600"/>
                  <a:gd name="T3" fmla="*/ 0 h 21600"/>
                  <a:gd name="T4" fmla="*/ 3146 w 21600"/>
                  <a:gd name="T5" fmla="*/ 8501 h 21600"/>
                  <a:gd name="T6" fmla="*/ 18675 w 21600"/>
                  <a:gd name="T7" fmla="*/ 8501 h 21600"/>
                  <a:gd name="T8" fmla="*/ 18675 w 21600"/>
                  <a:gd name="T9" fmla="*/ 0 h 21600"/>
                  <a:gd name="T10" fmla="*/ 21600 w 21600"/>
                  <a:gd name="T11" fmla="*/ 0 h 21600"/>
                  <a:gd name="T12" fmla="*/ 21600 w 21600"/>
                  <a:gd name="T13" fmla="*/ 8501 h 21600"/>
                  <a:gd name="T14" fmla="*/ 21600 w 21600"/>
                  <a:gd name="T15" fmla="*/ 13657 h 21600"/>
                  <a:gd name="T16" fmla="*/ 16879 w 21600"/>
                  <a:gd name="T17" fmla="*/ 13657 h 21600"/>
                  <a:gd name="T18" fmla="*/ 16847 w 21600"/>
                  <a:gd name="T19" fmla="*/ 21600 h 21600"/>
                  <a:gd name="T20" fmla="*/ 4964 w 21600"/>
                  <a:gd name="T21" fmla="*/ 21600 h 21600"/>
                  <a:gd name="T22" fmla="*/ 5050 w 21600"/>
                  <a:gd name="T23" fmla="*/ 13657 h 21600"/>
                  <a:gd name="T24" fmla="*/ 0 w 21600"/>
                  <a:gd name="T25" fmla="*/ 13631 h 21600"/>
                  <a:gd name="T26" fmla="*/ 0 w 21600"/>
                  <a:gd name="T27" fmla="*/ 8477 h 21600"/>
                  <a:gd name="T28" fmla="*/ 33 w 21600"/>
                  <a:gd name="T29" fmla="*/ 0 h 21600"/>
                  <a:gd name="T30" fmla="*/ 33 w 21600"/>
                  <a:gd name="T31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1600" h="21600">
                    <a:moveTo>
                      <a:pt x="33" y="0"/>
                    </a:moveTo>
                    <a:lnTo>
                      <a:pt x="3136" y="0"/>
                    </a:lnTo>
                    <a:lnTo>
                      <a:pt x="3146" y="8501"/>
                    </a:lnTo>
                    <a:lnTo>
                      <a:pt x="18675" y="8501"/>
                    </a:lnTo>
                    <a:lnTo>
                      <a:pt x="18675" y="0"/>
                    </a:lnTo>
                    <a:lnTo>
                      <a:pt x="21600" y="0"/>
                    </a:lnTo>
                    <a:lnTo>
                      <a:pt x="21600" y="8501"/>
                    </a:lnTo>
                    <a:lnTo>
                      <a:pt x="21600" y="13657"/>
                    </a:lnTo>
                    <a:lnTo>
                      <a:pt x="16879" y="13657"/>
                    </a:lnTo>
                    <a:lnTo>
                      <a:pt x="16847" y="21600"/>
                    </a:lnTo>
                    <a:lnTo>
                      <a:pt x="4964" y="21600"/>
                    </a:lnTo>
                    <a:lnTo>
                      <a:pt x="5050" y="13657"/>
                    </a:lnTo>
                    <a:lnTo>
                      <a:pt x="0" y="13631"/>
                    </a:lnTo>
                    <a:lnTo>
                      <a:pt x="0" y="8477"/>
                    </a:lnTo>
                    <a:lnTo>
                      <a:pt x="33" y="0"/>
                    </a:lnTo>
                    <a:close/>
                    <a:moveTo>
                      <a:pt x="33" y="0"/>
                    </a:moveTo>
                  </a:path>
                </a:pathLst>
              </a:custGeom>
              <a:solidFill>
                <a:srgbClr val="00B0F0"/>
              </a:solidFill>
              <a:ln w="12700" cap="flat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3" name="Freeform 1">
                <a:extLst>
                  <a:ext uri="{FF2B5EF4-FFF2-40B4-BE49-F238E27FC236}">
                    <a16:creationId xmlns:a16="http://schemas.microsoft.com/office/drawing/2014/main" id="{3D86A602-72E4-E94D-BF69-6588ECAFFAF0}"/>
                  </a:ext>
                </a:extLst>
              </p:cNvPr>
              <p:cNvSpPr>
                <a:spLocks/>
              </p:cNvSpPr>
              <p:nvPr/>
            </p:nvSpPr>
            <p:spPr bwMode="auto">
              <a:xfrm rot="3443443">
                <a:off x="811902" y="3832962"/>
                <a:ext cx="42943" cy="80644"/>
              </a:xfrm>
              <a:custGeom>
                <a:avLst/>
                <a:gdLst>
                  <a:gd name="T0" fmla="*/ 33 w 21600"/>
                  <a:gd name="T1" fmla="*/ 0 h 21600"/>
                  <a:gd name="T2" fmla="*/ 3136 w 21600"/>
                  <a:gd name="T3" fmla="*/ 0 h 21600"/>
                  <a:gd name="T4" fmla="*/ 3146 w 21600"/>
                  <a:gd name="T5" fmla="*/ 8501 h 21600"/>
                  <a:gd name="T6" fmla="*/ 18675 w 21600"/>
                  <a:gd name="T7" fmla="*/ 8501 h 21600"/>
                  <a:gd name="T8" fmla="*/ 18675 w 21600"/>
                  <a:gd name="T9" fmla="*/ 0 h 21600"/>
                  <a:gd name="T10" fmla="*/ 21600 w 21600"/>
                  <a:gd name="T11" fmla="*/ 0 h 21600"/>
                  <a:gd name="T12" fmla="*/ 21600 w 21600"/>
                  <a:gd name="T13" fmla="*/ 8501 h 21600"/>
                  <a:gd name="T14" fmla="*/ 21600 w 21600"/>
                  <a:gd name="T15" fmla="*/ 13657 h 21600"/>
                  <a:gd name="T16" fmla="*/ 16879 w 21600"/>
                  <a:gd name="T17" fmla="*/ 13657 h 21600"/>
                  <a:gd name="T18" fmla="*/ 16847 w 21600"/>
                  <a:gd name="T19" fmla="*/ 21600 h 21600"/>
                  <a:gd name="T20" fmla="*/ 4964 w 21600"/>
                  <a:gd name="T21" fmla="*/ 21600 h 21600"/>
                  <a:gd name="T22" fmla="*/ 5050 w 21600"/>
                  <a:gd name="T23" fmla="*/ 13657 h 21600"/>
                  <a:gd name="T24" fmla="*/ 0 w 21600"/>
                  <a:gd name="T25" fmla="*/ 13631 h 21600"/>
                  <a:gd name="T26" fmla="*/ 0 w 21600"/>
                  <a:gd name="T27" fmla="*/ 8477 h 21600"/>
                  <a:gd name="T28" fmla="*/ 33 w 21600"/>
                  <a:gd name="T29" fmla="*/ 0 h 21600"/>
                  <a:gd name="T30" fmla="*/ 33 w 21600"/>
                  <a:gd name="T31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1600" h="21600">
                    <a:moveTo>
                      <a:pt x="33" y="0"/>
                    </a:moveTo>
                    <a:lnTo>
                      <a:pt x="3136" y="0"/>
                    </a:lnTo>
                    <a:lnTo>
                      <a:pt x="3146" y="8501"/>
                    </a:lnTo>
                    <a:lnTo>
                      <a:pt x="18675" y="8501"/>
                    </a:lnTo>
                    <a:lnTo>
                      <a:pt x="18675" y="0"/>
                    </a:lnTo>
                    <a:lnTo>
                      <a:pt x="21600" y="0"/>
                    </a:lnTo>
                    <a:lnTo>
                      <a:pt x="21600" y="8501"/>
                    </a:lnTo>
                    <a:lnTo>
                      <a:pt x="21600" y="13657"/>
                    </a:lnTo>
                    <a:lnTo>
                      <a:pt x="16879" y="13657"/>
                    </a:lnTo>
                    <a:lnTo>
                      <a:pt x="16847" y="21600"/>
                    </a:lnTo>
                    <a:lnTo>
                      <a:pt x="4964" y="21600"/>
                    </a:lnTo>
                    <a:lnTo>
                      <a:pt x="5050" y="13657"/>
                    </a:lnTo>
                    <a:lnTo>
                      <a:pt x="0" y="13631"/>
                    </a:lnTo>
                    <a:lnTo>
                      <a:pt x="0" y="8477"/>
                    </a:lnTo>
                    <a:lnTo>
                      <a:pt x="33" y="0"/>
                    </a:lnTo>
                    <a:close/>
                    <a:moveTo>
                      <a:pt x="33" y="0"/>
                    </a:moveTo>
                  </a:path>
                </a:pathLst>
              </a:custGeom>
              <a:solidFill>
                <a:srgbClr val="00B0F0"/>
              </a:solidFill>
              <a:ln w="12700" cap="flat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4" name="Freeform 1">
                <a:extLst>
                  <a:ext uri="{FF2B5EF4-FFF2-40B4-BE49-F238E27FC236}">
                    <a16:creationId xmlns:a16="http://schemas.microsoft.com/office/drawing/2014/main" id="{2458E9BE-9D4C-D847-8FBC-CC67597BBA79}"/>
                  </a:ext>
                </a:extLst>
              </p:cNvPr>
              <p:cNvSpPr>
                <a:spLocks/>
              </p:cNvSpPr>
              <p:nvPr/>
            </p:nvSpPr>
            <p:spPr bwMode="auto">
              <a:xfrm rot="7692046">
                <a:off x="574870" y="4199651"/>
                <a:ext cx="42943" cy="80644"/>
              </a:xfrm>
              <a:custGeom>
                <a:avLst/>
                <a:gdLst>
                  <a:gd name="T0" fmla="*/ 33 w 21600"/>
                  <a:gd name="T1" fmla="*/ 0 h 21600"/>
                  <a:gd name="T2" fmla="*/ 3136 w 21600"/>
                  <a:gd name="T3" fmla="*/ 0 h 21600"/>
                  <a:gd name="T4" fmla="*/ 3146 w 21600"/>
                  <a:gd name="T5" fmla="*/ 8501 h 21600"/>
                  <a:gd name="T6" fmla="*/ 18675 w 21600"/>
                  <a:gd name="T7" fmla="*/ 8501 h 21600"/>
                  <a:gd name="T8" fmla="*/ 18675 w 21600"/>
                  <a:gd name="T9" fmla="*/ 0 h 21600"/>
                  <a:gd name="T10" fmla="*/ 21600 w 21600"/>
                  <a:gd name="T11" fmla="*/ 0 h 21600"/>
                  <a:gd name="T12" fmla="*/ 21600 w 21600"/>
                  <a:gd name="T13" fmla="*/ 8501 h 21600"/>
                  <a:gd name="T14" fmla="*/ 21600 w 21600"/>
                  <a:gd name="T15" fmla="*/ 13657 h 21600"/>
                  <a:gd name="T16" fmla="*/ 16879 w 21600"/>
                  <a:gd name="T17" fmla="*/ 13657 h 21600"/>
                  <a:gd name="T18" fmla="*/ 16847 w 21600"/>
                  <a:gd name="T19" fmla="*/ 21600 h 21600"/>
                  <a:gd name="T20" fmla="*/ 4964 w 21600"/>
                  <a:gd name="T21" fmla="*/ 21600 h 21600"/>
                  <a:gd name="T22" fmla="*/ 5050 w 21600"/>
                  <a:gd name="T23" fmla="*/ 13657 h 21600"/>
                  <a:gd name="T24" fmla="*/ 0 w 21600"/>
                  <a:gd name="T25" fmla="*/ 13631 h 21600"/>
                  <a:gd name="T26" fmla="*/ 0 w 21600"/>
                  <a:gd name="T27" fmla="*/ 8477 h 21600"/>
                  <a:gd name="T28" fmla="*/ 33 w 21600"/>
                  <a:gd name="T29" fmla="*/ 0 h 21600"/>
                  <a:gd name="T30" fmla="*/ 33 w 21600"/>
                  <a:gd name="T31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1600" h="21600">
                    <a:moveTo>
                      <a:pt x="33" y="0"/>
                    </a:moveTo>
                    <a:lnTo>
                      <a:pt x="3136" y="0"/>
                    </a:lnTo>
                    <a:lnTo>
                      <a:pt x="3146" y="8501"/>
                    </a:lnTo>
                    <a:lnTo>
                      <a:pt x="18675" y="8501"/>
                    </a:lnTo>
                    <a:lnTo>
                      <a:pt x="18675" y="0"/>
                    </a:lnTo>
                    <a:lnTo>
                      <a:pt x="21600" y="0"/>
                    </a:lnTo>
                    <a:lnTo>
                      <a:pt x="21600" y="8501"/>
                    </a:lnTo>
                    <a:lnTo>
                      <a:pt x="21600" y="13657"/>
                    </a:lnTo>
                    <a:lnTo>
                      <a:pt x="16879" y="13657"/>
                    </a:lnTo>
                    <a:lnTo>
                      <a:pt x="16847" y="21600"/>
                    </a:lnTo>
                    <a:lnTo>
                      <a:pt x="4964" y="21600"/>
                    </a:lnTo>
                    <a:lnTo>
                      <a:pt x="5050" y="13657"/>
                    </a:lnTo>
                    <a:lnTo>
                      <a:pt x="0" y="13631"/>
                    </a:lnTo>
                    <a:lnTo>
                      <a:pt x="0" y="8477"/>
                    </a:lnTo>
                    <a:lnTo>
                      <a:pt x="33" y="0"/>
                    </a:lnTo>
                    <a:close/>
                    <a:moveTo>
                      <a:pt x="33" y="0"/>
                    </a:moveTo>
                  </a:path>
                </a:pathLst>
              </a:custGeom>
              <a:solidFill>
                <a:srgbClr val="00B0F0"/>
              </a:solidFill>
              <a:ln w="12700" cap="flat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grpSp>
            <p:nvGrpSpPr>
              <p:cNvPr id="35" name="Group 108">
                <a:extLst>
                  <a:ext uri="{FF2B5EF4-FFF2-40B4-BE49-F238E27FC236}">
                    <a16:creationId xmlns:a16="http://schemas.microsoft.com/office/drawing/2014/main" id="{E9A06018-3F79-7045-B53F-294941D006C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2296574">
                <a:off x="659274" y="3441364"/>
                <a:ext cx="120933" cy="186888"/>
                <a:chOff x="0" y="0"/>
                <a:chExt cx="344" cy="344"/>
              </a:xfrm>
            </p:grpSpPr>
            <p:sp>
              <p:nvSpPr>
                <p:cNvPr id="74" name="Freeform 104">
                  <a:extLst>
                    <a:ext uri="{FF2B5EF4-FFF2-40B4-BE49-F238E27FC236}">
                      <a16:creationId xmlns:a16="http://schemas.microsoft.com/office/drawing/2014/main" id="{08E0061F-0274-E047-BBC7-98EAE9B8A0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" y="1"/>
                  <a:ext cx="128" cy="343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>
                      <a:moveTo>
                        <a:pt x="21600" y="21600"/>
                      </a:moveTo>
                      <a:lnTo>
                        <a:pt x="21387" y="567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flat" cmpd="sng">
                  <a:solidFill>
                    <a:srgbClr val="692AA8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75" name="Line 105">
                  <a:extLst>
                    <a:ext uri="{FF2B5EF4-FFF2-40B4-BE49-F238E27FC236}">
                      <a16:creationId xmlns:a16="http://schemas.microsoft.com/office/drawing/2014/main" id="{5BC89651-1287-5546-B417-487FD35EA1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26"/>
                  <a:ext cx="113" cy="85"/>
                </a:xfrm>
                <a:prstGeom prst="line">
                  <a:avLst/>
                </a:prstGeom>
                <a:noFill/>
                <a:ln w="12700" cmpd="sng">
                  <a:solidFill>
                    <a:srgbClr val="692AA8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76" name="Freeform 106">
                  <a:extLst>
                    <a:ext uri="{FF2B5EF4-FFF2-40B4-BE49-F238E27FC236}">
                      <a16:creationId xmlns:a16="http://schemas.microsoft.com/office/drawing/2014/main" id="{229F1C33-6855-464B-9A4A-23964ED5B7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193" y="0"/>
                  <a:ext cx="128" cy="34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>
                      <a:moveTo>
                        <a:pt x="21600" y="21600"/>
                      </a:moveTo>
                      <a:lnTo>
                        <a:pt x="21387" y="567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flat" cmpd="sng">
                  <a:solidFill>
                    <a:srgbClr val="692AA8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77" name="Line 107">
                  <a:extLst>
                    <a:ext uri="{FF2B5EF4-FFF2-40B4-BE49-F238E27FC236}">
                      <a16:creationId xmlns:a16="http://schemas.microsoft.com/office/drawing/2014/main" id="{F02BB2D8-BAA7-FD43-AE65-998AE9DBBD3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30" y="25"/>
                  <a:ext cx="114" cy="84"/>
                </a:xfrm>
                <a:prstGeom prst="line">
                  <a:avLst/>
                </a:prstGeom>
                <a:noFill/>
                <a:ln w="12700" cmpd="sng">
                  <a:solidFill>
                    <a:srgbClr val="692AA8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36" name="Group 108">
                <a:extLst>
                  <a:ext uri="{FF2B5EF4-FFF2-40B4-BE49-F238E27FC236}">
                    <a16:creationId xmlns:a16="http://schemas.microsoft.com/office/drawing/2014/main" id="{82D1BA51-1F3A-4640-80C8-AABDA62AC6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2296574">
                <a:off x="769128" y="3657461"/>
                <a:ext cx="120933" cy="186888"/>
                <a:chOff x="0" y="0"/>
                <a:chExt cx="344" cy="344"/>
              </a:xfrm>
            </p:grpSpPr>
            <p:sp>
              <p:nvSpPr>
                <p:cNvPr id="70" name="Freeform 104">
                  <a:extLst>
                    <a:ext uri="{FF2B5EF4-FFF2-40B4-BE49-F238E27FC236}">
                      <a16:creationId xmlns:a16="http://schemas.microsoft.com/office/drawing/2014/main" id="{DB7089DB-569F-C44F-A824-8AF12EF4FB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" y="1"/>
                  <a:ext cx="128" cy="343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>
                      <a:moveTo>
                        <a:pt x="21600" y="21600"/>
                      </a:moveTo>
                      <a:lnTo>
                        <a:pt x="21387" y="567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flat" cmpd="sng">
                  <a:solidFill>
                    <a:srgbClr val="692AA8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71" name="Line 105">
                  <a:extLst>
                    <a:ext uri="{FF2B5EF4-FFF2-40B4-BE49-F238E27FC236}">
                      <a16:creationId xmlns:a16="http://schemas.microsoft.com/office/drawing/2014/main" id="{011D8745-EB0A-9F45-8CC7-EB7489FDD6A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26"/>
                  <a:ext cx="113" cy="85"/>
                </a:xfrm>
                <a:prstGeom prst="line">
                  <a:avLst/>
                </a:prstGeom>
                <a:noFill/>
                <a:ln w="12700" cmpd="sng">
                  <a:solidFill>
                    <a:srgbClr val="692AA8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72" name="Freeform 106">
                  <a:extLst>
                    <a:ext uri="{FF2B5EF4-FFF2-40B4-BE49-F238E27FC236}">
                      <a16:creationId xmlns:a16="http://schemas.microsoft.com/office/drawing/2014/main" id="{0E5C43FB-25D2-E34A-9AD4-0CC776B79A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193" y="0"/>
                  <a:ext cx="128" cy="34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>
                      <a:moveTo>
                        <a:pt x="21600" y="21600"/>
                      </a:moveTo>
                      <a:lnTo>
                        <a:pt x="21387" y="567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flat" cmpd="sng">
                  <a:solidFill>
                    <a:srgbClr val="692AA8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73" name="Line 107">
                  <a:extLst>
                    <a:ext uri="{FF2B5EF4-FFF2-40B4-BE49-F238E27FC236}">
                      <a16:creationId xmlns:a16="http://schemas.microsoft.com/office/drawing/2014/main" id="{D1AC7D5E-A616-E546-A74D-5996FF9C6D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30" y="25"/>
                  <a:ext cx="114" cy="84"/>
                </a:xfrm>
                <a:prstGeom prst="line">
                  <a:avLst/>
                </a:prstGeom>
                <a:noFill/>
                <a:ln w="12700" cmpd="sng">
                  <a:solidFill>
                    <a:srgbClr val="692AA8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37" name="Group 108">
                <a:extLst>
                  <a:ext uri="{FF2B5EF4-FFF2-40B4-BE49-F238E27FC236}">
                    <a16:creationId xmlns:a16="http://schemas.microsoft.com/office/drawing/2014/main" id="{F1E98E19-FBE8-E942-8B4D-87DB2D6BA2E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533910">
                <a:off x="578872" y="4293390"/>
                <a:ext cx="161188" cy="140215"/>
                <a:chOff x="0" y="0"/>
                <a:chExt cx="344" cy="344"/>
              </a:xfrm>
            </p:grpSpPr>
            <p:sp>
              <p:nvSpPr>
                <p:cNvPr id="66" name="Freeform 104">
                  <a:extLst>
                    <a:ext uri="{FF2B5EF4-FFF2-40B4-BE49-F238E27FC236}">
                      <a16:creationId xmlns:a16="http://schemas.microsoft.com/office/drawing/2014/main" id="{14EE192D-C4F9-A741-9BC4-EA5154CD7E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" y="1"/>
                  <a:ext cx="128" cy="343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>
                      <a:moveTo>
                        <a:pt x="21600" y="21600"/>
                      </a:moveTo>
                      <a:lnTo>
                        <a:pt x="21387" y="567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flat" cmpd="sng">
                  <a:solidFill>
                    <a:srgbClr val="692AA8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67" name="Line 105">
                  <a:extLst>
                    <a:ext uri="{FF2B5EF4-FFF2-40B4-BE49-F238E27FC236}">
                      <a16:creationId xmlns:a16="http://schemas.microsoft.com/office/drawing/2014/main" id="{E81064EE-69B3-1D4F-BD9D-E4AE01DD67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26"/>
                  <a:ext cx="113" cy="85"/>
                </a:xfrm>
                <a:prstGeom prst="line">
                  <a:avLst/>
                </a:prstGeom>
                <a:noFill/>
                <a:ln w="12700" cmpd="sng">
                  <a:solidFill>
                    <a:srgbClr val="692AA8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68" name="Freeform 106">
                  <a:extLst>
                    <a:ext uri="{FF2B5EF4-FFF2-40B4-BE49-F238E27FC236}">
                      <a16:creationId xmlns:a16="http://schemas.microsoft.com/office/drawing/2014/main" id="{A0A5036B-C555-6040-ACAE-E753E1A7F0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193" y="0"/>
                  <a:ext cx="128" cy="34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>
                      <a:moveTo>
                        <a:pt x="21600" y="21600"/>
                      </a:moveTo>
                      <a:lnTo>
                        <a:pt x="21387" y="567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flat" cmpd="sng">
                  <a:solidFill>
                    <a:srgbClr val="692AA8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69" name="Line 107">
                  <a:extLst>
                    <a:ext uri="{FF2B5EF4-FFF2-40B4-BE49-F238E27FC236}">
                      <a16:creationId xmlns:a16="http://schemas.microsoft.com/office/drawing/2014/main" id="{AF69543D-6835-3E4D-AA3D-078408471BA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30" y="25"/>
                  <a:ext cx="114" cy="84"/>
                </a:xfrm>
                <a:prstGeom prst="line">
                  <a:avLst/>
                </a:prstGeom>
                <a:noFill/>
                <a:ln w="12700" cmpd="sng">
                  <a:solidFill>
                    <a:srgbClr val="692AA8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38" name="Group 113">
                <a:extLst>
                  <a:ext uri="{FF2B5EF4-FFF2-40B4-BE49-F238E27FC236}">
                    <a16:creationId xmlns:a16="http://schemas.microsoft.com/office/drawing/2014/main" id="{FBDFE3FD-3BAC-AD47-84B2-3FB5887F11B1}"/>
                  </a:ext>
                </a:extLst>
              </p:cNvPr>
              <p:cNvGrpSpPr/>
              <p:nvPr/>
            </p:nvGrpSpPr>
            <p:grpSpPr>
              <a:xfrm rot="11946195">
                <a:off x="444386" y="3347635"/>
                <a:ext cx="120933" cy="210456"/>
                <a:chOff x="5463312" y="2680115"/>
                <a:chExt cx="251876" cy="328863"/>
              </a:xfrm>
            </p:grpSpPr>
            <p:grpSp>
              <p:nvGrpSpPr>
                <p:cNvPr id="60" name="Group 108">
                  <a:extLst>
                    <a:ext uri="{FF2B5EF4-FFF2-40B4-BE49-F238E27FC236}">
                      <a16:creationId xmlns:a16="http://schemas.microsoft.com/office/drawing/2014/main" id="{7BCC494B-F6D3-BE4E-9CB7-7860B6169E5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20760000">
                  <a:off x="5463312" y="2680115"/>
                  <a:ext cx="251876" cy="292035"/>
                  <a:chOff x="0" y="0"/>
                  <a:chExt cx="344" cy="344"/>
                </a:xfrm>
              </p:grpSpPr>
              <p:sp>
                <p:nvSpPr>
                  <p:cNvPr id="62" name="Freeform 104">
                    <a:extLst>
                      <a:ext uri="{FF2B5EF4-FFF2-40B4-BE49-F238E27FC236}">
                        <a16:creationId xmlns:a16="http://schemas.microsoft.com/office/drawing/2014/main" id="{8575D3B8-FC9E-0C41-A004-04F0990A197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" y="1"/>
                    <a:ext cx="128" cy="343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1600" h="21600">
                        <a:moveTo>
                          <a:pt x="21600" y="21600"/>
                        </a:moveTo>
                        <a:lnTo>
                          <a:pt x="21387" y="5675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flat" cmpd="sng">
                    <a:solidFill>
                      <a:schemeClr val="tx1">
                        <a:lumMod val="95000"/>
                        <a:lumOff val="5000"/>
                      </a:schemeClr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63" name="Line 105">
                    <a:extLst>
                      <a:ext uri="{FF2B5EF4-FFF2-40B4-BE49-F238E27FC236}">
                        <a16:creationId xmlns:a16="http://schemas.microsoft.com/office/drawing/2014/main" id="{6DF9D583-D51C-CD4B-AA50-9FD46BCFD1F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0" y="26"/>
                    <a:ext cx="113" cy="85"/>
                  </a:xfrm>
                  <a:prstGeom prst="line">
                    <a:avLst/>
                  </a:prstGeom>
                  <a:noFill/>
                  <a:ln w="12700" cmpd="sng">
                    <a:solidFill>
                      <a:schemeClr val="tx1">
                        <a:lumMod val="95000"/>
                        <a:lumOff val="5000"/>
                      </a:schemeClr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64" name="Freeform 106">
                    <a:extLst>
                      <a:ext uri="{FF2B5EF4-FFF2-40B4-BE49-F238E27FC236}">
                        <a16:creationId xmlns:a16="http://schemas.microsoft.com/office/drawing/2014/main" id="{8FE7A098-23C1-984F-BBCB-E736A3660C4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193" y="0"/>
                    <a:ext cx="128" cy="342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1600" h="21600">
                        <a:moveTo>
                          <a:pt x="21600" y="21600"/>
                        </a:moveTo>
                        <a:lnTo>
                          <a:pt x="21387" y="5675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flat" cmpd="sng">
                    <a:solidFill>
                      <a:schemeClr val="tx1">
                        <a:lumMod val="95000"/>
                        <a:lumOff val="5000"/>
                      </a:schemeClr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65" name="Line 107">
                    <a:extLst>
                      <a:ext uri="{FF2B5EF4-FFF2-40B4-BE49-F238E27FC236}">
                        <a16:creationId xmlns:a16="http://schemas.microsoft.com/office/drawing/2014/main" id="{E0D0E28D-9A05-F846-9D24-98D4DFCD700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0" y="25"/>
                    <a:ext cx="114" cy="84"/>
                  </a:xfrm>
                  <a:prstGeom prst="line">
                    <a:avLst/>
                  </a:prstGeom>
                  <a:noFill/>
                  <a:ln w="12700" cmpd="sng">
                    <a:solidFill>
                      <a:schemeClr val="tx1">
                        <a:lumMod val="95000"/>
                        <a:lumOff val="5000"/>
                      </a:schemeClr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>
                      <a:latin typeface="Arial"/>
                      <a:cs typeface="Arial"/>
                    </a:endParaRPr>
                  </a:p>
                </p:txBody>
              </p:sp>
            </p:grpSp>
            <p:sp>
              <p:nvSpPr>
                <p:cNvPr id="61" name="Oval 115">
                  <a:extLst>
                    <a:ext uri="{FF2B5EF4-FFF2-40B4-BE49-F238E27FC236}">
                      <a16:creationId xmlns:a16="http://schemas.microsoft.com/office/drawing/2014/main" id="{D47C3374-9920-3745-AED2-726DD50B42F2}"/>
                    </a:ext>
                  </a:extLst>
                </p:cNvPr>
                <p:cNvSpPr/>
                <p:nvPr/>
              </p:nvSpPr>
              <p:spPr>
                <a:xfrm>
                  <a:off x="5605642" y="2907378"/>
                  <a:ext cx="101600" cy="1016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9" name="Group 120">
                <a:extLst>
                  <a:ext uri="{FF2B5EF4-FFF2-40B4-BE49-F238E27FC236}">
                    <a16:creationId xmlns:a16="http://schemas.microsoft.com/office/drawing/2014/main" id="{9E8A7532-4FDF-1740-8368-1CA2486532F2}"/>
                  </a:ext>
                </a:extLst>
              </p:cNvPr>
              <p:cNvGrpSpPr/>
              <p:nvPr/>
            </p:nvGrpSpPr>
            <p:grpSpPr>
              <a:xfrm rot="11946195">
                <a:off x="379016" y="3717296"/>
                <a:ext cx="120933" cy="210456"/>
                <a:chOff x="5463312" y="2680115"/>
                <a:chExt cx="251876" cy="328863"/>
              </a:xfrm>
            </p:grpSpPr>
            <p:grpSp>
              <p:nvGrpSpPr>
                <p:cNvPr id="54" name="Group 108">
                  <a:extLst>
                    <a:ext uri="{FF2B5EF4-FFF2-40B4-BE49-F238E27FC236}">
                      <a16:creationId xmlns:a16="http://schemas.microsoft.com/office/drawing/2014/main" id="{FDE9EE33-92F9-6B40-AA1C-9F29A1D3134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20760000">
                  <a:off x="5463312" y="2680115"/>
                  <a:ext cx="251876" cy="292035"/>
                  <a:chOff x="0" y="0"/>
                  <a:chExt cx="344" cy="344"/>
                </a:xfrm>
              </p:grpSpPr>
              <p:sp>
                <p:nvSpPr>
                  <p:cNvPr id="56" name="Freeform 104">
                    <a:extLst>
                      <a:ext uri="{FF2B5EF4-FFF2-40B4-BE49-F238E27FC236}">
                        <a16:creationId xmlns:a16="http://schemas.microsoft.com/office/drawing/2014/main" id="{16D8CDA5-5394-0B4A-A626-C84CFFB39AF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" y="1"/>
                    <a:ext cx="128" cy="343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1600" h="21600">
                        <a:moveTo>
                          <a:pt x="21600" y="21600"/>
                        </a:moveTo>
                        <a:lnTo>
                          <a:pt x="21387" y="5675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flat" cmpd="sng">
                    <a:solidFill>
                      <a:schemeClr val="tx1">
                        <a:lumMod val="95000"/>
                        <a:lumOff val="5000"/>
                      </a:schemeClr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57" name="Line 105">
                    <a:extLst>
                      <a:ext uri="{FF2B5EF4-FFF2-40B4-BE49-F238E27FC236}">
                        <a16:creationId xmlns:a16="http://schemas.microsoft.com/office/drawing/2014/main" id="{4243F3EB-176D-724E-9983-F93F2009CCB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0" y="26"/>
                    <a:ext cx="113" cy="85"/>
                  </a:xfrm>
                  <a:prstGeom prst="line">
                    <a:avLst/>
                  </a:prstGeom>
                  <a:noFill/>
                  <a:ln w="12700" cmpd="sng">
                    <a:solidFill>
                      <a:schemeClr val="tx1">
                        <a:lumMod val="95000"/>
                        <a:lumOff val="5000"/>
                      </a:schemeClr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58" name="Freeform 106">
                    <a:extLst>
                      <a:ext uri="{FF2B5EF4-FFF2-40B4-BE49-F238E27FC236}">
                        <a16:creationId xmlns:a16="http://schemas.microsoft.com/office/drawing/2014/main" id="{546F32EA-D9E8-4E47-B9E1-E16708F590A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193" y="0"/>
                    <a:ext cx="128" cy="342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1600" h="21600">
                        <a:moveTo>
                          <a:pt x="21600" y="21600"/>
                        </a:moveTo>
                        <a:lnTo>
                          <a:pt x="21387" y="5675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flat" cmpd="sng">
                    <a:solidFill>
                      <a:schemeClr val="tx1">
                        <a:lumMod val="95000"/>
                        <a:lumOff val="5000"/>
                      </a:schemeClr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59" name="Line 107">
                    <a:extLst>
                      <a:ext uri="{FF2B5EF4-FFF2-40B4-BE49-F238E27FC236}">
                        <a16:creationId xmlns:a16="http://schemas.microsoft.com/office/drawing/2014/main" id="{69AC0E8D-562D-2F4C-97C2-4DE92FE0E8C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0" y="25"/>
                    <a:ext cx="114" cy="84"/>
                  </a:xfrm>
                  <a:prstGeom prst="line">
                    <a:avLst/>
                  </a:prstGeom>
                  <a:noFill/>
                  <a:ln w="12700" cmpd="sng">
                    <a:solidFill>
                      <a:schemeClr val="tx1">
                        <a:lumMod val="95000"/>
                        <a:lumOff val="5000"/>
                      </a:schemeClr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>
                      <a:latin typeface="Arial"/>
                      <a:cs typeface="Arial"/>
                    </a:endParaRPr>
                  </a:p>
                </p:txBody>
              </p:sp>
            </p:grpSp>
            <p:sp>
              <p:nvSpPr>
                <p:cNvPr id="55" name="Oval 122">
                  <a:extLst>
                    <a:ext uri="{FF2B5EF4-FFF2-40B4-BE49-F238E27FC236}">
                      <a16:creationId xmlns:a16="http://schemas.microsoft.com/office/drawing/2014/main" id="{8A45E4B2-F879-1D49-8188-25406293B50C}"/>
                    </a:ext>
                  </a:extLst>
                </p:cNvPr>
                <p:cNvSpPr/>
                <p:nvPr/>
              </p:nvSpPr>
              <p:spPr>
                <a:xfrm>
                  <a:off x="5605642" y="2907378"/>
                  <a:ext cx="101600" cy="1016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0" name="Group 127">
                <a:extLst>
                  <a:ext uri="{FF2B5EF4-FFF2-40B4-BE49-F238E27FC236}">
                    <a16:creationId xmlns:a16="http://schemas.microsoft.com/office/drawing/2014/main" id="{2E678F64-F5E8-234B-A6D8-37DFD967EE17}"/>
                  </a:ext>
                </a:extLst>
              </p:cNvPr>
              <p:cNvGrpSpPr/>
              <p:nvPr/>
            </p:nvGrpSpPr>
            <p:grpSpPr>
              <a:xfrm rot="11946195">
                <a:off x="517113" y="3647454"/>
                <a:ext cx="120933" cy="210456"/>
                <a:chOff x="5463312" y="2680115"/>
                <a:chExt cx="251876" cy="328863"/>
              </a:xfrm>
            </p:grpSpPr>
            <p:grpSp>
              <p:nvGrpSpPr>
                <p:cNvPr id="48" name="Group 108">
                  <a:extLst>
                    <a:ext uri="{FF2B5EF4-FFF2-40B4-BE49-F238E27FC236}">
                      <a16:creationId xmlns:a16="http://schemas.microsoft.com/office/drawing/2014/main" id="{0ABA7FBA-E36F-5B4A-B9CB-5AFE9EA53DD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20760000">
                  <a:off x="5463312" y="2680115"/>
                  <a:ext cx="251876" cy="292035"/>
                  <a:chOff x="0" y="0"/>
                  <a:chExt cx="344" cy="344"/>
                </a:xfrm>
              </p:grpSpPr>
              <p:sp>
                <p:nvSpPr>
                  <p:cNvPr id="50" name="Freeform 104">
                    <a:extLst>
                      <a:ext uri="{FF2B5EF4-FFF2-40B4-BE49-F238E27FC236}">
                        <a16:creationId xmlns:a16="http://schemas.microsoft.com/office/drawing/2014/main" id="{93E058B3-764D-E941-902E-FE938747291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" y="1"/>
                    <a:ext cx="128" cy="343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1600" h="21600">
                        <a:moveTo>
                          <a:pt x="21600" y="21600"/>
                        </a:moveTo>
                        <a:lnTo>
                          <a:pt x="21387" y="5675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flat" cmpd="sng">
                    <a:solidFill>
                      <a:schemeClr val="tx1">
                        <a:lumMod val="95000"/>
                        <a:lumOff val="5000"/>
                      </a:schemeClr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51" name="Line 105">
                    <a:extLst>
                      <a:ext uri="{FF2B5EF4-FFF2-40B4-BE49-F238E27FC236}">
                        <a16:creationId xmlns:a16="http://schemas.microsoft.com/office/drawing/2014/main" id="{8674FCD7-AF35-F842-88E5-C9EC2BF0550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0" y="26"/>
                    <a:ext cx="113" cy="85"/>
                  </a:xfrm>
                  <a:prstGeom prst="line">
                    <a:avLst/>
                  </a:prstGeom>
                  <a:noFill/>
                  <a:ln w="12700" cmpd="sng">
                    <a:solidFill>
                      <a:schemeClr val="tx1">
                        <a:lumMod val="95000"/>
                        <a:lumOff val="5000"/>
                      </a:schemeClr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52" name="Freeform 106">
                    <a:extLst>
                      <a:ext uri="{FF2B5EF4-FFF2-40B4-BE49-F238E27FC236}">
                        <a16:creationId xmlns:a16="http://schemas.microsoft.com/office/drawing/2014/main" id="{7B0809F5-008A-7F40-BE20-68C24BEC647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193" y="0"/>
                    <a:ext cx="128" cy="342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1600" h="21600">
                        <a:moveTo>
                          <a:pt x="21600" y="21600"/>
                        </a:moveTo>
                        <a:lnTo>
                          <a:pt x="21387" y="5675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flat" cmpd="sng">
                    <a:solidFill>
                      <a:schemeClr val="tx1">
                        <a:lumMod val="95000"/>
                        <a:lumOff val="5000"/>
                      </a:schemeClr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53" name="Line 107">
                    <a:extLst>
                      <a:ext uri="{FF2B5EF4-FFF2-40B4-BE49-F238E27FC236}">
                        <a16:creationId xmlns:a16="http://schemas.microsoft.com/office/drawing/2014/main" id="{4688A55C-D9A4-9C4E-90D1-6A55BEC4E10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0" y="25"/>
                    <a:ext cx="114" cy="84"/>
                  </a:xfrm>
                  <a:prstGeom prst="line">
                    <a:avLst/>
                  </a:prstGeom>
                  <a:noFill/>
                  <a:ln w="12700" cmpd="sng">
                    <a:solidFill>
                      <a:schemeClr val="tx1">
                        <a:lumMod val="95000"/>
                        <a:lumOff val="5000"/>
                      </a:schemeClr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>
                      <a:latin typeface="Arial"/>
                      <a:cs typeface="Arial"/>
                    </a:endParaRPr>
                  </a:p>
                </p:txBody>
              </p:sp>
            </p:grpSp>
            <p:sp>
              <p:nvSpPr>
                <p:cNvPr id="49" name="Oval 129">
                  <a:extLst>
                    <a:ext uri="{FF2B5EF4-FFF2-40B4-BE49-F238E27FC236}">
                      <a16:creationId xmlns:a16="http://schemas.microsoft.com/office/drawing/2014/main" id="{3AAAA124-B7D3-244C-8773-F313CC14EFAE}"/>
                    </a:ext>
                  </a:extLst>
                </p:cNvPr>
                <p:cNvSpPr/>
                <p:nvPr/>
              </p:nvSpPr>
              <p:spPr>
                <a:xfrm>
                  <a:off x="5605642" y="2907378"/>
                  <a:ext cx="101600" cy="1016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1" name="Group 134">
                <a:extLst>
                  <a:ext uri="{FF2B5EF4-FFF2-40B4-BE49-F238E27FC236}">
                    <a16:creationId xmlns:a16="http://schemas.microsoft.com/office/drawing/2014/main" id="{8D09E029-49FB-CE48-A27F-EFC983AF1355}"/>
                  </a:ext>
                </a:extLst>
              </p:cNvPr>
              <p:cNvGrpSpPr/>
              <p:nvPr/>
            </p:nvGrpSpPr>
            <p:grpSpPr>
              <a:xfrm rot="16000833">
                <a:off x="692688" y="4165494"/>
                <a:ext cx="161188" cy="157897"/>
                <a:chOff x="5463312" y="2680115"/>
                <a:chExt cx="251876" cy="328863"/>
              </a:xfrm>
            </p:grpSpPr>
            <p:grpSp>
              <p:nvGrpSpPr>
                <p:cNvPr id="42" name="Group 108">
                  <a:extLst>
                    <a:ext uri="{FF2B5EF4-FFF2-40B4-BE49-F238E27FC236}">
                      <a16:creationId xmlns:a16="http://schemas.microsoft.com/office/drawing/2014/main" id="{9C38E5E0-8B4B-A049-9743-D0483068F2D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20760000">
                  <a:off x="5463312" y="2680115"/>
                  <a:ext cx="251876" cy="292035"/>
                  <a:chOff x="0" y="0"/>
                  <a:chExt cx="344" cy="344"/>
                </a:xfrm>
              </p:grpSpPr>
              <p:sp>
                <p:nvSpPr>
                  <p:cNvPr id="44" name="Freeform 104">
                    <a:extLst>
                      <a:ext uri="{FF2B5EF4-FFF2-40B4-BE49-F238E27FC236}">
                        <a16:creationId xmlns:a16="http://schemas.microsoft.com/office/drawing/2014/main" id="{C0A57FBC-3D5E-994A-AB66-85393049CA3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" y="1"/>
                    <a:ext cx="128" cy="343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1600" h="21600">
                        <a:moveTo>
                          <a:pt x="21600" y="21600"/>
                        </a:moveTo>
                        <a:lnTo>
                          <a:pt x="21387" y="5675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flat" cmpd="sng">
                    <a:solidFill>
                      <a:schemeClr val="tx1">
                        <a:lumMod val="95000"/>
                        <a:lumOff val="5000"/>
                      </a:schemeClr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45" name="Line 105">
                    <a:extLst>
                      <a:ext uri="{FF2B5EF4-FFF2-40B4-BE49-F238E27FC236}">
                        <a16:creationId xmlns:a16="http://schemas.microsoft.com/office/drawing/2014/main" id="{283B1DCF-BCC8-7B4B-8F23-C9AD0E718C2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0" y="26"/>
                    <a:ext cx="113" cy="85"/>
                  </a:xfrm>
                  <a:prstGeom prst="line">
                    <a:avLst/>
                  </a:prstGeom>
                  <a:noFill/>
                  <a:ln w="12700" cmpd="sng">
                    <a:solidFill>
                      <a:schemeClr val="tx1">
                        <a:lumMod val="95000"/>
                        <a:lumOff val="5000"/>
                      </a:schemeClr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46" name="Freeform 106">
                    <a:extLst>
                      <a:ext uri="{FF2B5EF4-FFF2-40B4-BE49-F238E27FC236}">
                        <a16:creationId xmlns:a16="http://schemas.microsoft.com/office/drawing/2014/main" id="{1C74AC49-1199-CC4A-8D90-38B26C78AFE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193" y="0"/>
                    <a:ext cx="128" cy="342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1600" h="21600">
                        <a:moveTo>
                          <a:pt x="21600" y="21600"/>
                        </a:moveTo>
                        <a:lnTo>
                          <a:pt x="21387" y="5675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flat" cmpd="sng">
                    <a:solidFill>
                      <a:schemeClr val="tx1">
                        <a:lumMod val="95000"/>
                        <a:lumOff val="5000"/>
                      </a:schemeClr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47" name="Line 107">
                    <a:extLst>
                      <a:ext uri="{FF2B5EF4-FFF2-40B4-BE49-F238E27FC236}">
                        <a16:creationId xmlns:a16="http://schemas.microsoft.com/office/drawing/2014/main" id="{9C73D4E5-D411-BA46-B7C1-51B29B8E693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0" y="25"/>
                    <a:ext cx="114" cy="84"/>
                  </a:xfrm>
                  <a:prstGeom prst="line">
                    <a:avLst/>
                  </a:prstGeom>
                  <a:noFill/>
                  <a:ln w="12700" cmpd="sng">
                    <a:solidFill>
                      <a:schemeClr val="tx1">
                        <a:lumMod val="95000"/>
                        <a:lumOff val="5000"/>
                      </a:schemeClr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>
                      <a:latin typeface="Arial"/>
                      <a:cs typeface="Arial"/>
                    </a:endParaRPr>
                  </a:p>
                </p:txBody>
              </p:sp>
            </p:grpSp>
            <p:sp>
              <p:nvSpPr>
                <p:cNvPr id="43" name="Oval 136">
                  <a:extLst>
                    <a:ext uri="{FF2B5EF4-FFF2-40B4-BE49-F238E27FC236}">
                      <a16:creationId xmlns:a16="http://schemas.microsoft.com/office/drawing/2014/main" id="{D08A5213-9C78-624C-98B4-0EF2974EAD6E}"/>
                    </a:ext>
                  </a:extLst>
                </p:cNvPr>
                <p:cNvSpPr/>
                <p:nvPr/>
              </p:nvSpPr>
              <p:spPr>
                <a:xfrm>
                  <a:off x="5605642" y="2907378"/>
                  <a:ext cx="101600" cy="1016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7" name="Connecteur en angle 6">
              <a:extLst>
                <a:ext uri="{FF2B5EF4-FFF2-40B4-BE49-F238E27FC236}">
                  <a16:creationId xmlns:a16="http://schemas.microsoft.com/office/drawing/2014/main" id="{742EDCAF-890E-0C44-A816-450F7D986242}"/>
                </a:ext>
              </a:extLst>
            </p:cNvPr>
            <p:cNvCxnSpPr>
              <a:cxnSpLocks/>
              <a:stCxn id="24" idx="0"/>
              <a:endCxn id="88" idx="1"/>
            </p:cNvCxnSpPr>
            <p:nvPr/>
          </p:nvCxnSpPr>
          <p:spPr>
            <a:xfrm rot="5400000" flipH="1" flipV="1">
              <a:off x="1990894" y="-115019"/>
              <a:ext cx="1110321" cy="3313294"/>
            </a:xfrm>
            <a:prstGeom prst="bentConnector3">
              <a:avLst>
                <a:gd name="adj1" fmla="val 154695"/>
              </a:avLst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ylindre 7">
              <a:extLst>
                <a:ext uri="{FF2B5EF4-FFF2-40B4-BE49-F238E27FC236}">
                  <a16:creationId xmlns:a16="http://schemas.microsoft.com/office/drawing/2014/main" id="{5F8C8025-0108-E840-B82C-8FCF41481F22}"/>
                </a:ext>
              </a:extLst>
            </p:cNvPr>
            <p:cNvSpPr/>
            <p:nvPr/>
          </p:nvSpPr>
          <p:spPr>
            <a:xfrm>
              <a:off x="1395386" y="3241550"/>
              <a:ext cx="1299337" cy="2166373"/>
            </a:xfrm>
            <a:prstGeom prst="can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 err="1"/>
                <a:t>Sheath</a:t>
              </a:r>
              <a:r>
                <a:rPr lang="fr-FR" sz="1400" dirty="0"/>
                <a:t> Tank</a:t>
              </a:r>
            </a:p>
          </p:txBody>
        </p:sp>
        <p:cxnSp>
          <p:nvCxnSpPr>
            <p:cNvPr id="9" name="Connecteur en angle 8">
              <a:extLst>
                <a:ext uri="{FF2B5EF4-FFF2-40B4-BE49-F238E27FC236}">
                  <a16:creationId xmlns:a16="http://schemas.microsoft.com/office/drawing/2014/main" id="{36A72045-BF27-4442-B7BB-F1D159FF7184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1297556" y="1868931"/>
              <a:ext cx="2293920" cy="783992"/>
            </a:xfrm>
            <a:prstGeom prst="bentConnector3">
              <a:avLst>
                <a:gd name="adj1" fmla="val 99942"/>
              </a:avLst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rapèze 9">
              <a:extLst>
                <a:ext uri="{FF2B5EF4-FFF2-40B4-BE49-F238E27FC236}">
                  <a16:creationId xmlns:a16="http://schemas.microsoft.com/office/drawing/2014/main" id="{3A10D6EA-EDF7-3A43-AFFC-F3281E080695}"/>
                </a:ext>
              </a:extLst>
            </p:cNvPr>
            <p:cNvSpPr/>
            <p:nvPr/>
          </p:nvSpPr>
          <p:spPr>
            <a:xfrm rot="14176316">
              <a:off x="6191209" y="-55624"/>
              <a:ext cx="618896" cy="4859185"/>
            </a:xfrm>
            <a:prstGeom prst="trapezoid">
              <a:avLst>
                <a:gd name="adj" fmla="val 41102"/>
              </a:avLst>
            </a:prstGeom>
            <a:gradFill flip="none" rotWithShape="1">
              <a:gsLst>
                <a:gs pos="0">
                  <a:srgbClr val="7030A0">
                    <a:lumMod val="92000"/>
                    <a:lumOff val="8000"/>
                  </a:srgbClr>
                </a:gs>
                <a:gs pos="30000">
                  <a:srgbClr val="00B0F0"/>
                </a:gs>
                <a:gs pos="63000">
                  <a:srgbClr val="FFFF00"/>
                </a:gs>
                <a:gs pos="87000">
                  <a:srgbClr val="FF0000"/>
                </a:gs>
              </a:gsLst>
              <a:lin ang="10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0420FDC0-4BBD-7A4F-A98B-F98B825D0FCE}"/>
                </a:ext>
              </a:extLst>
            </p:cNvPr>
            <p:cNvSpPr txBox="1"/>
            <p:nvPr/>
          </p:nvSpPr>
          <p:spPr>
            <a:xfrm>
              <a:off x="3507389" y="1198820"/>
              <a:ext cx="1383609" cy="770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>
                  <a:solidFill>
                    <a:schemeClr val="bg1"/>
                  </a:solidFill>
                </a:rPr>
                <a:t>Flow </a:t>
              </a:r>
              <a:r>
                <a:rPr lang="fr-FR" sz="1400" dirty="0" err="1">
                  <a:solidFill>
                    <a:schemeClr val="bg1"/>
                  </a:solidFill>
                </a:rPr>
                <a:t>Cell</a:t>
              </a:r>
              <a:endParaRPr lang="fr-FR" sz="1400" dirty="0">
                <a:solidFill>
                  <a:schemeClr val="bg1"/>
                </a:solidFill>
              </a:endParaRPr>
            </a:p>
          </p:txBody>
        </p:sp>
        <p:sp>
          <p:nvSpPr>
            <p:cNvPr id="12" name="ZoneTexte 9">
              <a:extLst>
                <a:ext uri="{FF2B5EF4-FFF2-40B4-BE49-F238E27FC236}">
                  <a16:creationId xmlns:a16="http://schemas.microsoft.com/office/drawing/2014/main" id="{AA1259CB-246A-4E4B-BAB0-A79E8CF16582}"/>
                </a:ext>
              </a:extLst>
            </p:cNvPr>
            <p:cNvSpPr txBox="1"/>
            <p:nvPr/>
          </p:nvSpPr>
          <p:spPr>
            <a:xfrm>
              <a:off x="2652587" y="3196909"/>
              <a:ext cx="1383609" cy="498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/>
                <a:t>Laser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E4C55D0-CA6B-4E47-8502-E1B3151B788A}"/>
                </a:ext>
              </a:extLst>
            </p:cNvPr>
            <p:cNvSpPr/>
            <p:nvPr/>
          </p:nvSpPr>
          <p:spPr>
            <a:xfrm>
              <a:off x="9113150" y="420692"/>
              <a:ext cx="2548128" cy="782664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/>
                <a:t>Detection System</a:t>
              </a:r>
            </a:p>
          </p:txBody>
        </p:sp>
        <p:sp>
          <p:nvSpPr>
            <p:cNvPr id="14" name="Cylindre 146">
              <a:extLst>
                <a:ext uri="{FF2B5EF4-FFF2-40B4-BE49-F238E27FC236}">
                  <a16:creationId xmlns:a16="http://schemas.microsoft.com/office/drawing/2014/main" id="{FBB3D000-4ED8-F943-B080-7F62B5759357}"/>
                </a:ext>
              </a:extLst>
            </p:cNvPr>
            <p:cNvSpPr/>
            <p:nvPr/>
          </p:nvSpPr>
          <p:spPr>
            <a:xfrm>
              <a:off x="6339932" y="3429181"/>
              <a:ext cx="1299337" cy="2166373"/>
            </a:xfrm>
            <a:prstGeom prst="can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 err="1"/>
                <a:t>Waste</a:t>
              </a:r>
              <a:r>
                <a:rPr lang="fr-FR" sz="1400" dirty="0"/>
                <a:t> Tank</a:t>
              </a:r>
            </a:p>
          </p:txBody>
        </p:sp>
        <p:grpSp>
          <p:nvGrpSpPr>
            <p:cNvPr id="15" name="Group 31">
              <a:extLst>
                <a:ext uri="{FF2B5EF4-FFF2-40B4-BE49-F238E27FC236}">
                  <a16:creationId xmlns:a16="http://schemas.microsoft.com/office/drawing/2014/main" id="{D4C7579B-F35B-AD44-A0A0-C9AB616D80A8}"/>
                </a:ext>
              </a:extLst>
            </p:cNvPr>
            <p:cNvGrpSpPr/>
            <p:nvPr/>
          </p:nvGrpSpPr>
          <p:grpSpPr>
            <a:xfrm>
              <a:off x="4196680" y="3179781"/>
              <a:ext cx="2792920" cy="2427965"/>
              <a:chOff x="4196680" y="3179781"/>
              <a:chExt cx="2792920" cy="2427965"/>
            </a:xfrm>
          </p:grpSpPr>
          <p:cxnSp>
            <p:nvCxnSpPr>
              <p:cNvPr id="18" name="Straight Connector 20">
                <a:extLst>
                  <a:ext uri="{FF2B5EF4-FFF2-40B4-BE49-F238E27FC236}">
                    <a16:creationId xmlns:a16="http://schemas.microsoft.com/office/drawing/2014/main" id="{BA467C70-C151-0D4C-A5F3-0D51AC85C8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96680" y="5145024"/>
                <a:ext cx="0" cy="46272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39">
                <a:extLst>
                  <a:ext uri="{FF2B5EF4-FFF2-40B4-BE49-F238E27FC236}">
                    <a16:creationId xmlns:a16="http://schemas.microsoft.com/office/drawing/2014/main" id="{983133D7-B1E0-F245-8B67-2519FDDB80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26776" y="3179781"/>
                <a:ext cx="0" cy="241577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40">
                <a:extLst>
                  <a:ext uri="{FF2B5EF4-FFF2-40B4-BE49-F238E27FC236}">
                    <a16:creationId xmlns:a16="http://schemas.microsoft.com/office/drawing/2014/main" id="{3D9C8D23-A1E2-654F-90B1-8C111ED7D9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10629" y="5595554"/>
                <a:ext cx="1516147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141">
                <a:extLst>
                  <a:ext uri="{FF2B5EF4-FFF2-40B4-BE49-F238E27FC236}">
                    <a16:creationId xmlns:a16="http://schemas.microsoft.com/office/drawing/2014/main" id="{674C8D41-C3B2-314A-A2D3-098E800E0D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26776" y="3212516"/>
                <a:ext cx="1262824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30">
                <a:extLst>
                  <a:ext uri="{FF2B5EF4-FFF2-40B4-BE49-F238E27FC236}">
                    <a16:creationId xmlns:a16="http://schemas.microsoft.com/office/drawing/2014/main" id="{209BBEEA-473C-594A-BB20-E4AD3E421C27}"/>
                  </a:ext>
                </a:extLst>
              </p:cNvPr>
              <p:cNvCxnSpPr/>
              <p:nvPr/>
            </p:nvCxnSpPr>
            <p:spPr>
              <a:xfrm>
                <a:off x="6989600" y="3203176"/>
                <a:ext cx="0" cy="33483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Down Arrow 7">
              <a:extLst>
                <a:ext uri="{FF2B5EF4-FFF2-40B4-BE49-F238E27FC236}">
                  <a16:creationId xmlns:a16="http://schemas.microsoft.com/office/drawing/2014/main" id="{DE94107D-2E01-604B-8298-40C370929DB0}"/>
                </a:ext>
              </a:extLst>
            </p:cNvPr>
            <p:cNvSpPr/>
            <p:nvPr/>
          </p:nvSpPr>
          <p:spPr>
            <a:xfrm>
              <a:off x="9993514" y="1516079"/>
              <a:ext cx="787400" cy="1280730"/>
            </a:xfrm>
            <a:prstGeom prst="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B3E9F31-4077-404A-8DB3-8068CD797677}"/>
                </a:ext>
              </a:extLst>
            </p:cNvPr>
            <p:cNvSpPr/>
            <p:nvPr/>
          </p:nvSpPr>
          <p:spPr>
            <a:xfrm>
              <a:off x="9113150" y="3342815"/>
              <a:ext cx="2548128" cy="716301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Analysis</a:t>
              </a:r>
            </a:p>
          </p:txBody>
        </p:sp>
      </p:grp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Groupe"/>
          <p:cNvGrpSpPr/>
          <p:nvPr/>
        </p:nvGrpSpPr>
        <p:grpSpPr>
          <a:xfrm>
            <a:off x="686785" y="1602776"/>
            <a:ext cx="7541229" cy="5019438"/>
            <a:chOff x="0" y="0"/>
            <a:chExt cx="7541227" cy="5019436"/>
          </a:xfrm>
        </p:grpSpPr>
        <p:grpSp>
          <p:nvGrpSpPr>
            <p:cNvPr id="187" name="Groupe"/>
            <p:cNvGrpSpPr/>
            <p:nvPr/>
          </p:nvGrpSpPr>
          <p:grpSpPr>
            <a:xfrm>
              <a:off x="1392961" y="697238"/>
              <a:ext cx="626833" cy="481428"/>
              <a:chOff x="0" y="0"/>
              <a:chExt cx="626832" cy="481426"/>
            </a:xfrm>
          </p:grpSpPr>
          <p:sp>
            <p:nvSpPr>
              <p:cNvPr id="185" name="Rectangle"/>
              <p:cNvSpPr/>
              <p:nvPr/>
            </p:nvSpPr>
            <p:spPr>
              <a:xfrm>
                <a:off x="0" y="0"/>
                <a:ext cx="626833" cy="481427"/>
              </a:xfrm>
              <a:prstGeom prst="rect">
                <a:avLst/>
              </a:prstGeom>
              <a:solidFill>
                <a:srgbClr val="F2EB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pic>
            <p:nvPicPr>
              <p:cNvPr id="186" name="Untitled-1 copy.jpg" descr="Untitled-1 copy.jpg"/>
              <p:cNvPicPr>
                <a:picLocks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626833" cy="481427"/>
              </a:xfrm>
              <a:prstGeom prst="rect">
                <a:avLst/>
              </a:prstGeom>
              <a:ln w="9525" cap="flat">
                <a:solidFill>
                  <a:srgbClr val="F2EBCE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188" name="Rectangle"/>
            <p:cNvSpPr/>
            <p:nvPr/>
          </p:nvSpPr>
          <p:spPr>
            <a:xfrm>
              <a:off x="1670102" y="348619"/>
              <a:ext cx="69649" cy="597634"/>
            </a:xfrm>
            <a:prstGeom prst="rect">
              <a:avLst/>
            </a:prstGeom>
            <a:solidFill>
              <a:srgbClr val="73BBFD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89" name="Ligne"/>
            <p:cNvSpPr/>
            <p:nvPr/>
          </p:nvSpPr>
          <p:spPr>
            <a:xfrm rot="16200000">
              <a:off x="4053182" y="-2348257"/>
              <a:ext cx="348620" cy="5045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90" name="Ligne"/>
            <p:cNvSpPr/>
            <p:nvPr/>
          </p:nvSpPr>
          <p:spPr>
            <a:xfrm>
              <a:off x="6748606" y="0"/>
              <a:ext cx="1589" cy="1393292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1" name="Figure"/>
            <p:cNvSpPr/>
            <p:nvPr/>
          </p:nvSpPr>
          <p:spPr>
            <a:xfrm>
              <a:off x="6517896" y="400722"/>
              <a:ext cx="439655" cy="1291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799" y="592"/>
                  </a:moveTo>
                  <a:cubicBezTo>
                    <a:pt x="20274" y="2284"/>
                    <a:pt x="20519" y="4094"/>
                    <a:pt x="20519" y="5922"/>
                  </a:cubicBezTo>
                  <a:cubicBezTo>
                    <a:pt x="20519" y="13713"/>
                    <a:pt x="16167" y="20031"/>
                    <a:pt x="10800" y="20031"/>
                  </a:cubicBezTo>
                  <a:cubicBezTo>
                    <a:pt x="5432" y="20031"/>
                    <a:pt x="1081" y="13713"/>
                    <a:pt x="1081" y="5922"/>
                  </a:cubicBezTo>
                  <a:cubicBezTo>
                    <a:pt x="1081" y="4094"/>
                    <a:pt x="1325" y="2284"/>
                    <a:pt x="1800" y="592"/>
                  </a:cubicBezTo>
                  <a:lnTo>
                    <a:pt x="799" y="0"/>
                  </a:lnTo>
                  <a:cubicBezTo>
                    <a:pt x="271" y="1880"/>
                    <a:pt x="0" y="3891"/>
                    <a:pt x="0" y="5922"/>
                  </a:cubicBezTo>
                  <a:cubicBezTo>
                    <a:pt x="0" y="14580"/>
                    <a:pt x="4835" y="21600"/>
                    <a:pt x="10800" y="21600"/>
                  </a:cubicBezTo>
                  <a:cubicBezTo>
                    <a:pt x="16764" y="21600"/>
                    <a:pt x="21600" y="14580"/>
                    <a:pt x="21600" y="5922"/>
                  </a:cubicBezTo>
                  <a:cubicBezTo>
                    <a:pt x="21600" y="3891"/>
                    <a:pt x="21328" y="1880"/>
                    <a:pt x="20800" y="0"/>
                  </a:cubicBezTo>
                  <a:close/>
                </a:path>
              </a:pathLst>
            </a:custGeom>
            <a:solidFill>
              <a:srgbClr val="73BBFD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grpSp>
          <p:nvGrpSpPr>
            <p:cNvPr id="196" name="Groupe"/>
            <p:cNvGrpSpPr/>
            <p:nvPr/>
          </p:nvGrpSpPr>
          <p:grpSpPr>
            <a:xfrm>
              <a:off x="2157638" y="2190135"/>
              <a:ext cx="1896108" cy="2053727"/>
              <a:chOff x="0" y="0"/>
              <a:chExt cx="1896107" cy="2053726"/>
            </a:xfrm>
          </p:grpSpPr>
          <p:sp>
            <p:nvSpPr>
              <p:cNvPr id="192" name="Figure"/>
              <p:cNvSpPr/>
              <p:nvPr/>
            </p:nvSpPr>
            <p:spPr>
              <a:xfrm>
                <a:off x="0" y="0"/>
                <a:ext cx="1252214" cy="13932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5" y="0"/>
                      <a:pt x="0" y="1209"/>
                      <a:pt x="0" y="2700"/>
                    </a:cubicBezTo>
                    <a:lnTo>
                      <a:pt x="0" y="18900"/>
                    </a:lnTo>
                    <a:cubicBezTo>
                      <a:pt x="0" y="20391"/>
                      <a:pt x="4835" y="21600"/>
                      <a:pt x="10800" y="21600"/>
                    </a:cubicBezTo>
                    <a:cubicBezTo>
                      <a:pt x="16765" y="21600"/>
                      <a:pt x="21600" y="20391"/>
                      <a:pt x="21600" y="18900"/>
                    </a:cubicBezTo>
                    <a:lnTo>
                      <a:pt x="21600" y="2700"/>
                    </a:lnTo>
                    <a:cubicBezTo>
                      <a:pt x="21600" y="1209"/>
                      <a:pt x="16765" y="0"/>
                      <a:pt x="10800" y="0"/>
                    </a:cubicBezTo>
                    <a:close/>
                  </a:path>
                </a:pathLst>
              </a:custGeom>
              <a:solidFill>
                <a:srgbClr val="73BBFD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193" name="Ovale"/>
              <p:cNvSpPr/>
              <p:nvPr/>
            </p:nvSpPr>
            <p:spPr>
              <a:xfrm>
                <a:off x="0" y="0"/>
                <a:ext cx="1252214" cy="348323"/>
              </a:xfrm>
              <a:prstGeom prst="ellipse">
                <a:avLst/>
              </a:prstGeom>
              <a:solidFill>
                <a:srgbClr val="92C9FD"/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194" name="Ligne"/>
              <p:cNvSpPr/>
              <p:nvPr/>
            </p:nvSpPr>
            <p:spPr>
              <a:xfrm>
                <a:off x="0" y="174161"/>
                <a:ext cx="1252214" cy="174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0" y="11929"/>
                      <a:pt x="4835" y="21600"/>
                      <a:pt x="10800" y="21600"/>
                    </a:cubicBezTo>
                    <a:cubicBezTo>
                      <a:pt x="16765" y="21600"/>
                      <a:pt x="21600" y="11929"/>
                      <a:pt x="21600" y="0"/>
                    </a:cubicBezTo>
                  </a:path>
                </a:pathLst>
              </a:custGeom>
              <a:noFill/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195" name="Sheath…"/>
              <p:cNvSpPr/>
              <p:nvPr/>
            </p:nvSpPr>
            <p:spPr>
              <a:xfrm>
                <a:off x="626107" y="783726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/>
              <a:p>
                <a:pPr marL="53339" marR="53339" algn="ctr">
                  <a:buClr>
                    <a:srgbClr val="F2EBCE"/>
                  </a:buClr>
                  <a:buFont typeface="Times New Roman"/>
                  <a:defRPr>
                    <a:solidFill>
                      <a:srgbClr val="F2EBCE"/>
                    </a:solidFill>
                    <a:uFill>
                      <a:solidFill>
                        <a:srgbClr val="F2EBC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t>Sheath</a:t>
                </a:r>
              </a:p>
              <a:p>
                <a:pPr marL="53339" marR="53339" algn="ctr">
                  <a:buClr>
                    <a:srgbClr val="F2EBCE"/>
                  </a:buClr>
                  <a:buFont typeface="Times New Roman"/>
                  <a:defRPr>
                    <a:solidFill>
                      <a:srgbClr val="F2EBCE"/>
                    </a:solidFill>
                    <a:uFill>
                      <a:solidFill>
                        <a:srgbClr val="F2EBC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t>Tank</a:t>
                </a:r>
              </a:p>
            </p:txBody>
          </p:sp>
        </p:grpSp>
        <p:sp>
          <p:nvSpPr>
            <p:cNvPr id="197" name="Ligne"/>
            <p:cNvSpPr/>
            <p:nvPr/>
          </p:nvSpPr>
          <p:spPr>
            <a:xfrm rot="16200000" flipH="1">
              <a:off x="1703523" y="1457806"/>
              <a:ext cx="1744008" cy="417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6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98" name="Ligne"/>
            <p:cNvSpPr/>
            <p:nvPr/>
          </p:nvSpPr>
          <p:spPr>
            <a:xfrm flipH="1">
              <a:off x="1950145" y="794448"/>
              <a:ext cx="416300" cy="23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9" name="Ligne"/>
            <p:cNvSpPr/>
            <p:nvPr/>
          </p:nvSpPr>
          <p:spPr>
            <a:xfrm flipV="1">
              <a:off x="5914280" y="2190135"/>
              <a:ext cx="1589" cy="154270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0" name="Ligne"/>
            <p:cNvSpPr/>
            <p:nvPr/>
          </p:nvSpPr>
          <p:spPr>
            <a:xfrm flipH="1">
              <a:off x="5217800" y="2688162"/>
              <a:ext cx="696481" cy="1589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1" name="Ovale"/>
            <p:cNvSpPr/>
            <p:nvPr/>
          </p:nvSpPr>
          <p:spPr>
            <a:xfrm>
              <a:off x="4801362" y="2439148"/>
              <a:ext cx="695031" cy="498029"/>
            </a:xfrm>
            <a:prstGeom prst="ellipse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02" name="Ovale"/>
            <p:cNvSpPr/>
            <p:nvPr/>
          </p:nvSpPr>
          <p:spPr>
            <a:xfrm>
              <a:off x="5542824" y="1858117"/>
              <a:ext cx="696482" cy="498028"/>
            </a:xfrm>
            <a:prstGeom prst="ellipse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03" name="Ligne"/>
            <p:cNvSpPr/>
            <p:nvPr/>
          </p:nvSpPr>
          <p:spPr>
            <a:xfrm flipV="1">
              <a:off x="5149603" y="2090529"/>
              <a:ext cx="1588" cy="34862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4" name="Ligne"/>
            <p:cNvSpPr/>
            <p:nvPr/>
          </p:nvSpPr>
          <p:spPr>
            <a:xfrm flipH="1">
              <a:off x="3061612" y="2090529"/>
              <a:ext cx="2087991" cy="1589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5" name="Ligne"/>
            <p:cNvSpPr/>
            <p:nvPr/>
          </p:nvSpPr>
          <p:spPr>
            <a:xfrm>
              <a:off x="3061612" y="2090529"/>
              <a:ext cx="1589" cy="249015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6" name="Ligne"/>
            <p:cNvSpPr/>
            <p:nvPr/>
          </p:nvSpPr>
          <p:spPr>
            <a:xfrm flipV="1">
              <a:off x="5914280" y="348619"/>
              <a:ext cx="1589" cy="1492898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7" name="Ligne"/>
            <p:cNvSpPr/>
            <p:nvPr/>
          </p:nvSpPr>
          <p:spPr>
            <a:xfrm>
              <a:off x="5914280" y="348619"/>
              <a:ext cx="764678" cy="1588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8" name="Ligne"/>
            <p:cNvSpPr/>
            <p:nvPr/>
          </p:nvSpPr>
          <p:spPr>
            <a:xfrm>
              <a:off x="6678958" y="348619"/>
              <a:ext cx="1588" cy="199212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9" name="Ovale"/>
            <p:cNvSpPr/>
            <p:nvPr/>
          </p:nvSpPr>
          <p:spPr>
            <a:xfrm>
              <a:off x="1670102" y="994869"/>
              <a:ext cx="69649" cy="49804"/>
            </a:xfrm>
            <a:prstGeom prst="ellipse">
              <a:avLst/>
            </a:prstGeom>
            <a:solidFill>
              <a:srgbClr val="73BBFD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10" name="Ovale"/>
            <p:cNvSpPr/>
            <p:nvPr/>
          </p:nvSpPr>
          <p:spPr>
            <a:xfrm>
              <a:off x="1670102" y="1111075"/>
              <a:ext cx="69649" cy="49804"/>
            </a:xfrm>
            <a:prstGeom prst="ellipse">
              <a:avLst/>
            </a:prstGeom>
            <a:solidFill>
              <a:srgbClr val="73BBFD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11" name="Ovale"/>
            <p:cNvSpPr/>
            <p:nvPr/>
          </p:nvSpPr>
          <p:spPr>
            <a:xfrm>
              <a:off x="1670102" y="1227282"/>
              <a:ext cx="69649" cy="49804"/>
            </a:xfrm>
            <a:prstGeom prst="ellipse">
              <a:avLst/>
            </a:prstGeom>
            <a:solidFill>
              <a:srgbClr val="73BBFD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grpSp>
          <p:nvGrpSpPr>
            <p:cNvPr id="215" name="Groupe"/>
            <p:cNvGrpSpPr/>
            <p:nvPr/>
          </p:nvGrpSpPr>
          <p:grpSpPr>
            <a:xfrm>
              <a:off x="1600454" y="1393291"/>
              <a:ext cx="208945" cy="298817"/>
              <a:chOff x="0" y="0"/>
              <a:chExt cx="208944" cy="298816"/>
            </a:xfrm>
          </p:grpSpPr>
          <p:sp>
            <p:nvSpPr>
              <p:cNvPr id="212" name="Figure"/>
              <p:cNvSpPr/>
              <p:nvPr/>
            </p:nvSpPr>
            <p:spPr>
              <a:xfrm>
                <a:off x="0" y="0"/>
                <a:ext cx="208945" cy="2988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5" y="0"/>
                      <a:pt x="0" y="1209"/>
                      <a:pt x="0" y="2700"/>
                    </a:cubicBezTo>
                    <a:lnTo>
                      <a:pt x="0" y="18900"/>
                    </a:lnTo>
                    <a:cubicBezTo>
                      <a:pt x="0" y="20391"/>
                      <a:pt x="4835" y="21600"/>
                      <a:pt x="10800" y="21600"/>
                    </a:cubicBezTo>
                    <a:cubicBezTo>
                      <a:pt x="16765" y="21600"/>
                      <a:pt x="21600" y="20391"/>
                      <a:pt x="21600" y="18900"/>
                    </a:cubicBezTo>
                    <a:lnTo>
                      <a:pt x="21600" y="2700"/>
                    </a:lnTo>
                    <a:cubicBezTo>
                      <a:pt x="21600" y="1209"/>
                      <a:pt x="16765" y="0"/>
                      <a:pt x="10800" y="0"/>
                    </a:cubicBezTo>
                    <a:close/>
                  </a:path>
                </a:pathLst>
              </a:custGeom>
              <a:solidFill>
                <a:srgbClr val="73BBFD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213" name="Ovale"/>
              <p:cNvSpPr/>
              <p:nvPr/>
            </p:nvSpPr>
            <p:spPr>
              <a:xfrm>
                <a:off x="0" y="0"/>
                <a:ext cx="208945" cy="74705"/>
              </a:xfrm>
              <a:prstGeom prst="ellipse">
                <a:avLst/>
              </a:prstGeom>
              <a:solidFill>
                <a:srgbClr val="92C9FD"/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214" name="Ligne"/>
              <p:cNvSpPr/>
              <p:nvPr/>
            </p:nvSpPr>
            <p:spPr>
              <a:xfrm>
                <a:off x="0" y="37351"/>
                <a:ext cx="208945" cy="373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0" y="11929"/>
                      <a:pt x="4835" y="21600"/>
                      <a:pt x="10800" y="21600"/>
                    </a:cubicBezTo>
                    <a:cubicBezTo>
                      <a:pt x="16765" y="21600"/>
                      <a:pt x="21600" y="11929"/>
                      <a:pt x="21600" y="0"/>
                    </a:cubicBezTo>
                  </a:path>
                </a:pathLst>
              </a:custGeom>
              <a:noFill/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16" name="Ligne"/>
            <p:cNvSpPr/>
            <p:nvPr/>
          </p:nvSpPr>
          <p:spPr>
            <a:xfrm flipH="1">
              <a:off x="626832" y="1542699"/>
              <a:ext cx="973623" cy="1588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7" name="Ligne"/>
            <p:cNvSpPr/>
            <p:nvPr/>
          </p:nvSpPr>
          <p:spPr>
            <a:xfrm>
              <a:off x="626832" y="1542699"/>
              <a:ext cx="1589" cy="89645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grpSp>
          <p:nvGrpSpPr>
            <p:cNvPr id="222" name="Groupe"/>
            <p:cNvGrpSpPr/>
            <p:nvPr/>
          </p:nvGrpSpPr>
          <p:grpSpPr>
            <a:xfrm>
              <a:off x="0" y="2190135"/>
              <a:ext cx="1896107" cy="2053727"/>
              <a:chOff x="0" y="0"/>
              <a:chExt cx="1896106" cy="2053726"/>
            </a:xfrm>
          </p:grpSpPr>
          <p:sp>
            <p:nvSpPr>
              <p:cNvPr id="218" name="Figure"/>
              <p:cNvSpPr/>
              <p:nvPr/>
            </p:nvSpPr>
            <p:spPr>
              <a:xfrm>
                <a:off x="0" y="0"/>
                <a:ext cx="1252214" cy="13932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5" y="0"/>
                      <a:pt x="0" y="1209"/>
                      <a:pt x="0" y="2700"/>
                    </a:cubicBezTo>
                    <a:lnTo>
                      <a:pt x="0" y="18900"/>
                    </a:lnTo>
                    <a:cubicBezTo>
                      <a:pt x="0" y="20391"/>
                      <a:pt x="4835" y="21600"/>
                      <a:pt x="10800" y="21600"/>
                    </a:cubicBezTo>
                    <a:cubicBezTo>
                      <a:pt x="16765" y="21600"/>
                      <a:pt x="21600" y="20391"/>
                      <a:pt x="21600" y="18900"/>
                    </a:cubicBezTo>
                    <a:lnTo>
                      <a:pt x="21600" y="2700"/>
                    </a:lnTo>
                    <a:cubicBezTo>
                      <a:pt x="21600" y="1209"/>
                      <a:pt x="16765" y="0"/>
                      <a:pt x="10800" y="0"/>
                    </a:cubicBezTo>
                    <a:close/>
                  </a:path>
                </a:pathLst>
              </a:custGeom>
              <a:solidFill>
                <a:srgbClr val="73BBFD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219" name="Ovale"/>
              <p:cNvSpPr/>
              <p:nvPr/>
            </p:nvSpPr>
            <p:spPr>
              <a:xfrm>
                <a:off x="0" y="0"/>
                <a:ext cx="1252214" cy="348323"/>
              </a:xfrm>
              <a:prstGeom prst="ellipse">
                <a:avLst/>
              </a:prstGeom>
              <a:solidFill>
                <a:srgbClr val="92C9FD"/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220" name="Ligne"/>
              <p:cNvSpPr/>
              <p:nvPr/>
            </p:nvSpPr>
            <p:spPr>
              <a:xfrm>
                <a:off x="0" y="174161"/>
                <a:ext cx="1252214" cy="174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0" y="11929"/>
                      <a:pt x="4835" y="21600"/>
                      <a:pt x="10800" y="21600"/>
                    </a:cubicBezTo>
                    <a:cubicBezTo>
                      <a:pt x="16765" y="21600"/>
                      <a:pt x="21600" y="11929"/>
                      <a:pt x="21600" y="0"/>
                    </a:cubicBezTo>
                  </a:path>
                </a:pathLst>
              </a:custGeom>
              <a:noFill/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221" name="Waste…"/>
              <p:cNvSpPr/>
              <p:nvPr/>
            </p:nvSpPr>
            <p:spPr>
              <a:xfrm>
                <a:off x="626106" y="783726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/>
              <a:p>
                <a:pPr marL="53339" marR="53339" algn="ctr">
                  <a:buClr>
                    <a:srgbClr val="F2EBCE"/>
                  </a:buClr>
                  <a:buFont typeface="Times New Roman"/>
                  <a:defRPr>
                    <a:solidFill>
                      <a:srgbClr val="F2EBCE"/>
                    </a:solidFill>
                    <a:uFill>
                      <a:solidFill>
                        <a:srgbClr val="F2EBC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t>Waste</a:t>
                </a:r>
              </a:p>
              <a:p>
                <a:pPr marL="53339" marR="53339" algn="ctr">
                  <a:buClr>
                    <a:srgbClr val="F2EBCE"/>
                  </a:buClr>
                  <a:buFont typeface="Times New Roman"/>
                  <a:defRPr>
                    <a:solidFill>
                      <a:srgbClr val="F2EBCE"/>
                    </a:solidFill>
                    <a:uFill>
                      <a:solidFill>
                        <a:srgbClr val="F2EBC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t>Tank</a:t>
                </a:r>
              </a:p>
            </p:txBody>
          </p:sp>
        </p:grpSp>
        <p:sp>
          <p:nvSpPr>
            <p:cNvPr id="223" name="Ligne"/>
            <p:cNvSpPr/>
            <p:nvPr/>
          </p:nvSpPr>
          <p:spPr>
            <a:xfrm flipV="1">
              <a:off x="973621" y="2090529"/>
              <a:ext cx="1589" cy="298818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4" name="Ligne"/>
            <p:cNvSpPr/>
            <p:nvPr/>
          </p:nvSpPr>
          <p:spPr>
            <a:xfrm>
              <a:off x="973621" y="2090529"/>
              <a:ext cx="557186" cy="1589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5" name="Ligne"/>
            <p:cNvSpPr/>
            <p:nvPr/>
          </p:nvSpPr>
          <p:spPr>
            <a:xfrm>
              <a:off x="1530806" y="2090530"/>
              <a:ext cx="1588" cy="1642306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6" name="Line Pressure"/>
            <p:cNvSpPr/>
            <p:nvPr/>
          </p:nvSpPr>
          <p:spPr>
            <a:xfrm>
              <a:off x="5149602" y="374943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>
                  <a:srgbClr val="000000"/>
                </a:buClr>
                <a:buFont typeface="Times New Roman"/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Line Pressure</a:t>
              </a:r>
            </a:p>
          </p:txBody>
        </p:sp>
        <p:sp>
          <p:nvSpPr>
            <p:cNvPr id="227" name="Vacuum"/>
            <p:cNvSpPr/>
            <p:nvPr/>
          </p:nvSpPr>
          <p:spPr>
            <a:xfrm>
              <a:off x="976523" y="3732834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>
                  <a:srgbClr val="000000"/>
                </a:buClr>
                <a:buFont typeface="Times New Roman"/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Vacuum</a:t>
              </a:r>
            </a:p>
          </p:txBody>
        </p:sp>
        <p:sp>
          <p:nvSpPr>
            <p:cNvPr id="228" name="Ligne"/>
            <p:cNvSpPr/>
            <p:nvPr/>
          </p:nvSpPr>
          <p:spPr>
            <a:xfrm flipH="1" flipV="1">
              <a:off x="4963874" y="2555355"/>
              <a:ext cx="207494" cy="149409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9" name="Ligne"/>
            <p:cNvSpPr/>
            <p:nvPr/>
          </p:nvSpPr>
          <p:spPr>
            <a:xfrm flipH="1" flipV="1">
              <a:off x="5728552" y="1957722"/>
              <a:ext cx="208945" cy="149409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0" name="Sample…"/>
            <p:cNvSpPr/>
            <p:nvPr/>
          </p:nvSpPr>
          <p:spPr>
            <a:xfrm>
              <a:off x="6271226" y="185218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>
                <a:buClr>
                  <a:srgbClr val="000000"/>
                </a:buClr>
                <a:buFont typeface="Times New Roman"/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Sample </a:t>
              </a:r>
            </a:p>
            <a:p>
              <a:pPr>
                <a:buClr>
                  <a:srgbClr val="000000"/>
                </a:buClr>
                <a:buFont typeface="Times New Roman"/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Pressure</a:t>
              </a:r>
            </a:p>
            <a:p>
              <a:pPr>
                <a:buClr>
                  <a:srgbClr val="D08B11"/>
                </a:buClr>
                <a:buFont typeface="Times New Roman"/>
                <a:defRPr sz="2000">
                  <a:solidFill>
                    <a:srgbClr val="D08B11"/>
                  </a:solidFill>
                  <a:uFill>
                    <a:solidFill>
                      <a:srgbClr val="D08B11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(Variable)</a:t>
              </a:r>
            </a:p>
          </p:txBody>
        </p:sp>
        <p:sp>
          <p:nvSpPr>
            <p:cNvPr id="231" name="Sheath Pressure…"/>
            <p:cNvSpPr/>
            <p:nvPr/>
          </p:nvSpPr>
          <p:spPr>
            <a:xfrm>
              <a:off x="3594129" y="218420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>
                <a:buClr>
                  <a:srgbClr val="000000"/>
                </a:buClr>
                <a:buFont typeface="Times New Roman"/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Sheath</a:t>
              </a:r>
              <a:br>
                <a:rPr>
                  <a:latin typeface="Heiti TC Light"/>
                  <a:ea typeface="Heiti TC Light"/>
                  <a:cs typeface="Heiti TC Light"/>
                  <a:sym typeface="Heiti TC Light"/>
                </a:rPr>
              </a:br>
              <a:r>
                <a:t>Pressure</a:t>
              </a:r>
            </a:p>
            <a:p>
              <a:pPr>
                <a:buClr>
                  <a:srgbClr val="D08B11"/>
                </a:buClr>
                <a:buFont typeface="Times New Roman"/>
                <a:defRPr sz="2000">
                  <a:solidFill>
                    <a:srgbClr val="D08B11"/>
                  </a:solidFill>
                  <a:uFill>
                    <a:solidFill>
                      <a:srgbClr val="D08B11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(Constant)</a:t>
              </a:r>
            </a:p>
          </p:txBody>
        </p:sp>
        <p:sp>
          <p:nvSpPr>
            <p:cNvPr id="232" name="Ligne"/>
            <p:cNvSpPr/>
            <p:nvPr/>
          </p:nvSpPr>
          <p:spPr>
            <a:xfrm flipH="1">
              <a:off x="3895938" y="2090529"/>
              <a:ext cx="626834" cy="1589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3" name="Ligne"/>
            <p:cNvSpPr/>
            <p:nvPr/>
          </p:nvSpPr>
          <p:spPr>
            <a:xfrm flipV="1">
              <a:off x="5914280" y="994868"/>
              <a:ext cx="1589" cy="498029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4" name="Ligne"/>
            <p:cNvSpPr/>
            <p:nvPr/>
          </p:nvSpPr>
          <p:spPr>
            <a:xfrm flipH="1">
              <a:off x="5914280" y="0"/>
              <a:ext cx="557186" cy="1588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5" name="Ligne"/>
            <p:cNvSpPr/>
            <p:nvPr/>
          </p:nvSpPr>
          <p:spPr>
            <a:xfrm flipH="1">
              <a:off x="2504428" y="0"/>
              <a:ext cx="487537" cy="1588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6" name="Ligne"/>
            <p:cNvSpPr/>
            <p:nvPr/>
          </p:nvSpPr>
          <p:spPr>
            <a:xfrm flipV="1">
              <a:off x="2783020" y="1194080"/>
              <a:ext cx="1588" cy="448225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7" name="Ligne"/>
            <p:cNvSpPr/>
            <p:nvPr/>
          </p:nvSpPr>
          <p:spPr>
            <a:xfrm flipH="1">
              <a:off x="903973" y="1542699"/>
              <a:ext cx="417890" cy="1588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8" name="Ligne"/>
            <p:cNvSpPr/>
            <p:nvPr/>
          </p:nvSpPr>
          <p:spPr>
            <a:xfrm flipV="1">
              <a:off x="1530806" y="2937176"/>
              <a:ext cx="1588" cy="44704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240" name="Sample…"/>
          <p:cNvSpPr txBox="1"/>
          <p:nvPr/>
        </p:nvSpPr>
        <p:spPr>
          <a:xfrm>
            <a:off x="7712398" y="1898087"/>
            <a:ext cx="840629" cy="625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buClr>
                <a:srgbClr val="5D0B03"/>
              </a:buClr>
              <a:buFont typeface="Times New Roman"/>
              <a:defRPr sz="1800">
                <a:effectLst>
                  <a:outerShdw blurRad="12700" dist="25400" dir="2700000" rotWithShape="0">
                    <a:srgbClr val="FFFFFF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Sample</a:t>
            </a:r>
          </a:p>
          <a:p>
            <a:pPr>
              <a:buClr>
                <a:srgbClr val="5D0B03"/>
              </a:buClr>
              <a:buFont typeface="Times New Roman"/>
              <a:defRPr sz="1800">
                <a:effectLst>
                  <a:outerShdw blurRad="12700" dist="25400" dir="2700000" rotWithShape="0">
                    <a:srgbClr val="FFFFFF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Tube</a:t>
            </a:r>
          </a:p>
        </p:txBody>
      </p:sp>
      <p:sp>
        <p:nvSpPr>
          <p:cNvPr id="241" name="Fluidic system"/>
          <p:cNvSpPr txBox="1">
            <a:spLocks noGrp="1"/>
          </p:cNvSpPr>
          <p:nvPr>
            <p:ph type="title"/>
          </p:nvPr>
        </p:nvSpPr>
        <p:spPr>
          <a:xfrm>
            <a:off x="914400" y="182562"/>
            <a:ext cx="7313613" cy="1112838"/>
          </a:xfrm>
          <a:prstGeom prst="rect">
            <a:avLst/>
          </a:prstGeom>
        </p:spPr>
        <p:txBody>
          <a:bodyPr/>
          <a:lstStyle>
            <a:lvl1pPr>
              <a:defRPr sz="4200"/>
            </a:lvl1pPr>
          </a:lstStyle>
          <a:p>
            <a:r>
              <a:t>Fluidic system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The Flow Cell"/>
          <p:cNvSpPr txBox="1">
            <a:spLocks noGrp="1"/>
          </p:cNvSpPr>
          <p:nvPr>
            <p:ph type="title"/>
          </p:nvPr>
        </p:nvSpPr>
        <p:spPr>
          <a:xfrm>
            <a:off x="914400" y="0"/>
            <a:ext cx="7313613" cy="1874838"/>
          </a:xfrm>
          <a:prstGeom prst="rect">
            <a:avLst/>
          </a:prstGeom>
        </p:spPr>
        <p:txBody>
          <a:bodyPr/>
          <a:lstStyle/>
          <a:p>
            <a:r>
              <a:t>The Flow Cell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14C71C4-7442-7143-BA2C-E6E1761892D7}"/>
              </a:ext>
            </a:extLst>
          </p:cNvPr>
          <p:cNvGrpSpPr/>
          <p:nvPr/>
        </p:nvGrpSpPr>
        <p:grpSpPr>
          <a:xfrm>
            <a:off x="5593453" y="1874838"/>
            <a:ext cx="2732819" cy="4020979"/>
            <a:chOff x="8044255" y="1027906"/>
            <a:chExt cx="2732819" cy="4020979"/>
          </a:xfrm>
        </p:grpSpPr>
        <p:sp>
          <p:nvSpPr>
            <p:cNvPr id="5" name="Rectangle avec coins rognés du même côté 2">
              <a:extLst>
                <a:ext uri="{FF2B5EF4-FFF2-40B4-BE49-F238E27FC236}">
                  <a16:creationId xmlns:a16="http://schemas.microsoft.com/office/drawing/2014/main" id="{D9E5E5B9-1CA1-604D-9666-4C4744FE80AE}"/>
                </a:ext>
              </a:extLst>
            </p:cNvPr>
            <p:cNvSpPr/>
            <p:nvPr/>
          </p:nvSpPr>
          <p:spPr>
            <a:xfrm rot="10800000">
              <a:off x="8044255" y="1029346"/>
              <a:ext cx="2732819" cy="2197367"/>
            </a:xfrm>
            <a:prstGeom prst="snip2SameRect">
              <a:avLst>
                <a:gd name="adj1" fmla="val 38663"/>
                <a:gd name="adj2" fmla="val 0"/>
              </a:avLst>
            </a:prstGeom>
            <a:blipFill>
              <a:blip r:embed="rId2"/>
              <a:tile tx="0" ty="0" sx="100000" sy="100000" flip="none" algn="tl"/>
            </a:blip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BCCA56C-4AA7-C549-8A5D-4A2016C8AE18}"/>
                </a:ext>
              </a:extLst>
            </p:cNvPr>
            <p:cNvSpPr/>
            <p:nvPr/>
          </p:nvSpPr>
          <p:spPr>
            <a:xfrm>
              <a:off x="8907286" y="3226712"/>
              <a:ext cx="997827" cy="1822173"/>
            </a:xfrm>
            <a:prstGeom prst="rect">
              <a:avLst/>
            </a:prstGeom>
            <a:blipFill>
              <a:blip r:embed="rId2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Étiquette 3">
              <a:extLst>
                <a:ext uri="{FF2B5EF4-FFF2-40B4-BE49-F238E27FC236}">
                  <a16:creationId xmlns:a16="http://schemas.microsoft.com/office/drawing/2014/main" id="{A823D34C-5FDD-554F-A9AC-041C45C22F31}"/>
                </a:ext>
              </a:extLst>
            </p:cNvPr>
            <p:cNvSpPr/>
            <p:nvPr/>
          </p:nvSpPr>
          <p:spPr>
            <a:xfrm>
              <a:off x="9008727" y="1027906"/>
              <a:ext cx="790227" cy="1915927"/>
            </a:xfrm>
            <a:prstGeom prst="plaque">
              <a:avLst>
                <a:gd name="adj" fmla="val 36352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Rectangle avec coins rognés du même côté 1">
              <a:extLst>
                <a:ext uri="{FF2B5EF4-FFF2-40B4-BE49-F238E27FC236}">
                  <a16:creationId xmlns:a16="http://schemas.microsoft.com/office/drawing/2014/main" id="{0997DF9C-26F4-F94D-8A3C-F509665AA708}"/>
                </a:ext>
              </a:extLst>
            </p:cNvPr>
            <p:cNvSpPr/>
            <p:nvPr/>
          </p:nvSpPr>
          <p:spPr>
            <a:xfrm rot="10800000">
              <a:off x="8572415" y="1028533"/>
              <a:ext cx="1648156" cy="1621893"/>
            </a:xfrm>
            <a:prstGeom prst="snip2SameRect">
              <a:avLst>
                <a:gd name="adj1" fmla="val 24471"/>
                <a:gd name="adj2" fmla="val 0"/>
              </a:avLst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0F51445-58CE-354E-9E8C-40BDF298CB34}"/>
                </a:ext>
              </a:extLst>
            </p:cNvPr>
            <p:cNvSpPr/>
            <p:nvPr/>
          </p:nvSpPr>
          <p:spPr>
            <a:xfrm>
              <a:off x="9299017" y="2917058"/>
              <a:ext cx="214435" cy="21318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0" name="Group 76">
              <a:extLst>
                <a:ext uri="{FF2B5EF4-FFF2-40B4-BE49-F238E27FC236}">
                  <a16:creationId xmlns:a16="http://schemas.microsoft.com/office/drawing/2014/main" id="{0745D705-A731-6140-958E-A5754CADBF40}"/>
                </a:ext>
              </a:extLst>
            </p:cNvPr>
            <p:cNvGrpSpPr/>
            <p:nvPr/>
          </p:nvGrpSpPr>
          <p:grpSpPr>
            <a:xfrm flipH="1">
              <a:off x="9428439" y="2799141"/>
              <a:ext cx="92934" cy="102769"/>
              <a:chOff x="14972651" y="4412318"/>
              <a:chExt cx="685955" cy="666177"/>
            </a:xfrm>
          </p:grpSpPr>
          <p:sp>
            <p:nvSpPr>
              <p:cNvPr id="278" name="AutoShape 1">
                <a:extLst>
                  <a:ext uri="{FF2B5EF4-FFF2-40B4-BE49-F238E27FC236}">
                    <a16:creationId xmlns:a16="http://schemas.microsoft.com/office/drawing/2014/main" id="{EA3DDAB7-2211-C14E-B8D6-BB99052215A3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279" name="AutoShape 2">
                <a:extLst>
                  <a:ext uri="{FF2B5EF4-FFF2-40B4-BE49-F238E27FC236}">
                    <a16:creationId xmlns:a16="http://schemas.microsoft.com/office/drawing/2014/main" id="{9163B328-9DD7-8048-A935-F640DC61B611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11" name="Group 76">
              <a:extLst>
                <a:ext uri="{FF2B5EF4-FFF2-40B4-BE49-F238E27FC236}">
                  <a16:creationId xmlns:a16="http://schemas.microsoft.com/office/drawing/2014/main" id="{272F26C3-998C-8146-96DE-126FA5CA06E8}"/>
                </a:ext>
              </a:extLst>
            </p:cNvPr>
            <p:cNvGrpSpPr/>
            <p:nvPr/>
          </p:nvGrpSpPr>
          <p:grpSpPr>
            <a:xfrm>
              <a:off x="9302795" y="2747896"/>
              <a:ext cx="101036" cy="81929"/>
              <a:chOff x="14972651" y="4412318"/>
              <a:chExt cx="685955" cy="666177"/>
            </a:xfrm>
          </p:grpSpPr>
          <p:sp>
            <p:nvSpPr>
              <p:cNvPr id="276" name="AutoShape 1">
                <a:extLst>
                  <a:ext uri="{FF2B5EF4-FFF2-40B4-BE49-F238E27FC236}">
                    <a16:creationId xmlns:a16="http://schemas.microsoft.com/office/drawing/2014/main" id="{59F508C9-5882-964E-9595-647308D19DA2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277" name="AutoShape 2">
                <a:extLst>
                  <a:ext uri="{FF2B5EF4-FFF2-40B4-BE49-F238E27FC236}">
                    <a16:creationId xmlns:a16="http://schemas.microsoft.com/office/drawing/2014/main" id="{9D1D7873-C75D-174F-8759-502E05009EAE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12" name="Group 76">
              <a:extLst>
                <a:ext uri="{FF2B5EF4-FFF2-40B4-BE49-F238E27FC236}">
                  <a16:creationId xmlns:a16="http://schemas.microsoft.com/office/drawing/2014/main" id="{E8424E43-66A9-BB45-B949-485DD8493B21}"/>
                </a:ext>
              </a:extLst>
            </p:cNvPr>
            <p:cNvGrpSpPr/>
            <p:nvPr/>
          </p:nvGrpSpPr>
          <p:grpSpPr>
            <a:xfrm flipH="1">
              <a:off x="9364197" y="2959122"/>
              <a:ext cx="92934" cy="102769"/>
              <a:chOff x="14972651" y="4412318"/>
              <a:chExt cx="685955" cy="666177"/>
            </a:xfrm>
          </p:grpSpPr>
          <p:sp>
            <p:nvSpPr>
              <p:cNvPr id="274" name="AutoShape 1">
                <a:extLst>
                  <a:ext uri="{FF2B5EF4-FFF2-40B4-BE49-F238E27FC236}">
                    <a16:creationId xmlns:a16="http://schemas.microsoft.com/office/drawing/2014/main" id="{247958F3-7EA0-CF4D-B8AC-C7A489DDF77B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275" name="AutoShape 2">
                <a:extLst>
                  <a:ext uri="{FF2B5EF4-FFF2-40B4-BE49-F238E27FC236}">
                    <a16:creationId xmlns:a16="http://schemas.microsoft.com/office/drawing/2014/main" id="{9B2D1C10-F046-C842-8294-0B170C50F901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13" name="Group 76">
              <a:extLst>
                <a:ext uri="{FF2B5EF4-FFF2-40B4-BE49-F238E27FC236}">
                  <a16:creationId xmlns:a16="http://schemas.microsoft.com/office/drawing/2014/main" id="{00892F43-9C52-154D-971D-F4633C990679}"/>
                </a:ext>
              </a:extLst>
            </p:cNvPr>
            <p:cNvGrpSpPr/>
            <p:nvPr/>
          </p:nvGrpSpPr>
          <p:grpSpPr>
            <a:xfrm flipH="1">
              <a:off x="9326921" y="3183034"/>
              <a:ext cx="92934" cy="102769"/>
              <a:chOff x="14972651" y="4412318"/>
              <a:chExt cx="685955" cy="666177"/>
            </a:xfrm>
          </p:grpSpPr>
          <p:sp>
            <p:nvSpPr>
              <p:cNvPr id="272" name="AutoShape 1">
                <a:extLst>
                  <a:ext uri="{FF2B5EF4-FFF2-40B4-BE49-F238E27FC236}">
                    <a16:creationId xmlns:a16="http://schemas.microsoft.com/office/drawing/2014/main" id="{D840186E-98C4-7A45-BBD1-8730B0CC1823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273" name="AutoShape 2">
                <a:extLst>
                  <a:ext uri="{FF2B5EF4-FFF2-40B4-BE49-F238E27FC236}">
                    <a16:creationId xmlns:a16="http://schemas.microsoft.com/office/drawing/2014/main" id="{9C00FC07-56B9-9A4D-8DD7-73D2C09A130A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14" name="Group 76">
              <a:extLst>
                <a:ext uri="{FF2B5EF4-FFF2-40B4-BE49-F238E27FC236}">
                  <a16:creationId xmlns:a16="http://schemas.microsoft.com/office/drawing/2014/main" id="{31541099-A37F-A84D-ACF5-9E0CB87DB925}"/>
                </a:ext>
              </a:extLst>
            </p:cNvPr>
            <p:cNvGrpSpPr/>
            <p:nvPr/>
          </p:nvGrpSpPr>
          <p:grpSpPr>
            <a:xfrm flipH="1">
              <a:off x="9352180" y="3450623"/>
              <a:ext cx="92934" cy="102769"/>
              <a:chOff x="14972651" y="4412318"/>
              <a:chExt cx="685955" cy="666177"/>
            </a:xfrm>
          </p:grpSpPr>
          <p:sp>
            <p:nvSpPr>
              <p:cNvPr id="270" name="AutoShape 1">
                <a:extLst>
                  <a:ext uri="{FF2B5EF4-FFF2-40B4-BE49-F238E27FC236}">
                    <a16:creationId xmlns:a16="http://schemas.microsoft.com/office/drawing/2014/main" id="{C706ACC0-596D-DF47-85C7-6D77DE6FE623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271" name="AutoShape 2">
                <a:extLst>
                  <a:ext uri="{FF2B5EF4-FFF2-40B4-BE49-F238E27FC236}">
                    <a16:creationId xmlns:a16="http://schemas.microsoft.com/office/drawing/2014/main" id="{928733F6-D32E-5245-9361-F9797EB771D1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15" name="Group 76">
              <a:extLst>
                <a:ext uri="{FF2B5EF4-FFF2-40B4-BE49-F238E27FC236}">
                  <a16:creationId xmlns:a16="http://schemas.microsoft.com/office/drawing/2014/main" id="{00D1C1BC-6BF5-044E-8B57-2F1CA8A1C133}"/>
                </a:ext>
              </a:extLst>
            </p:cNvPr>
            <p:cNvGrpSpPr/>
            <p:nvPr/>
          </p:nvGrpSpPr>
          <p:grpSpPr>
            <a:xfrm flipH="1">
              <a:off x="9351502" y="3976952"/>
              <a:ext cx="92934" cy="102769"/>
              <a:chOff x="14972651" y="4412318"/>
              <a:chExt cx="685955" cy="666177"/>
            </a:xfrm>
          </p:grpSpPr>
          <p:sp>
            <p:nvSpPr>
              <p:cNvPr id="268" name="AutoShape 1">
                <a:extLst>
                  <a:ext uri="{FF2B5EF4-FFF2-40B4-BE49-F238E27FC236}">
                    <a16:creationId xmlns:a16="http://schemas.microsoft.com/office/drawing/2014/main" id="{8D79BED6-8CD8-A542-8705-0DC37EC70CED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269" name="AutoShape 2">
                <a:extLst>
                  <a:ext uri="{FF2B5EF4-FFF2-40B4-BE49-F238E27FC236}">
                    <a16:creationId xmlns:a16="http://schemas.microsoft.com/office/drawing/2014/main" id="{56768A3E-5E66-DD4A-B354-02A6008F8AC8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16" name="Group 76">
              <a:extLst>
                <a:ext uri="{FF2B5EF4-FFF2-40B4-BE49-F238E27FC236}">
                  <a16:creationId xmlns:a16="http://schemas.microsoft.com/office/drawing/2014/main" id="{AE1A1ED0-82A2-784E-A133-9B889816C186}"/>
                </a:ext>
              </a:extLst>
            </p:cNvPr>
            <p:cNvGrpSpPr/>
            <p:nvPr/>
          </p:nvGrpSpPr>
          <p:grpSpPr>
            <a:xfrm flipH="1">
              <a:off x="9358632" y="4296913"/>
              <a:ext cx="92934" cy="102769"/>
              <a:chOff x="14972651" y="4412318"/>
              <a:chExt cx="685955" cy="666177"/>
            </a:xfrm>
          </p:grpSpPr>
          <p:sp>
            <p:nvSpPr>
              <p:cNvPr id="266" name="AutoShape 1">
                <a:extLst>
                  <a:ext uri="{FF2B5EF4-FFF2-40B4-BE49-F238E27FC236}">
                    <a16:creationId xmlns:a16="http://schemas.microsoft.com/office/drawing/2014/main" id="{BC71603B-F41C-4D4B-8FBB-E890028E412D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267" name="AutoShape 2">
                <a:extLst>
                  <a:ext uri="{FF2B5EF4-FFF2-40B4-BE49-F238E27FC236}">
                    <a16:creationId xmlns:a16="http://schemas.microsoft.com/office/drawing/2014/main" id="{4D4F51BB-4547-944F-B237-54463BB6218E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17" name="Group 76">
              <a:extLst>
                <a:ext uri="{FF2B5EF4-FFF2-40B4-BE49-F238E27FC236}">
                  <a16:creationId xmlns:a16="http://schemas.microsoft.com/office/drawing/2014/main" id="{234520EE-A795-8A42-B0AA-16372B0E4D64}"/>
                </a:ext>
              </a:extLst>
            </p:cNvPr>
            <p:cNvGrpSpPr/>
            <p:nvPr/>
          </p:nvGrpSpPr>
          <p:grpSpPr>
            <a:xfrm flipH="1">
              <a:off x="9371326" y="4607400"/>
              <a:ext cx="92934" cy="102769"/>
              <a:chOff x="14972651" y="4412318"/>
              <a:chExt cx="685955" cy="666177"/>
            </a:xfrm>
          </p:grpSpPr>
          <p:sp>
            <p:nvSpPr>
              <p:cNvPr id="264" name="AutoShape 1">
                <a:extLst>
                  <a:ext uri="{FF2B5EF4-FFF2-40B4-BE49-F238E27FC236}">
                    <a16:creationId xmlns:a16="http://schemas.microsoft.com/office/drawing/2014/main" id="{D1BF9109-F3A2-4745-BFB4-DF6EE50B2497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265" name="AutoShape 2">
                <a:extLst>
                  <a:ext uri="{FF2B5EF4-FFF2-40B4-BE49-F238E27FC236}">
                    <a16:creationId xmlns:a16="http://schemas.microsoft.com/office/drawing/2014/main" id="{362F684D-88ED-874C-AC09-9B5F01A8D911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4831665-EA49-0B42-A897-104D6077E565}"/>
                </a:ext>
              </a:extLst>
            </p:cNvPr>
            <p:cNvSpPr/>
            <p:nvPr/>
          </p:nvSpPr>
          <p:spPr>
            <a:xfrm>
              <a:off x="8044255" y="3704961"/>
              <a:ext cx="1254761" cy="86812"/>
            </a:xfrm>
            <a:prstGeom prst="rect">
              <a:avLst/>
            </a:prstGeom>
            <a:gradFill flip="none" rotWithShape="1">
              <a:gsLst>
                <a:gs pos="0">
                  <a:srgbClr val="FF0000"/>
                </a:gs>
                <a:gs pos="54000">
                  <a:srgbClr val="00B0F0"/>
                </a:gs>
                <a:gs pos="100000">
                  <a:srgbClr val="7030A0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Soleil 62">
              <a:extLst>
                <a:ext uri="{FF2B5EF4-FFF2-40B4-BE49-F238E27FC236}">
                  <a16:creationId xmlns:a16="http://schemas.microsoft.com/office/drawing/2014/main" id="{2D99CE55-211D-E446-9122-164955B79E39}"/>
                </a:ext>
              </a:extLst>
            </p:cNvPr>
            <p:cNvSpPr/>
            <p:nvPr/>
          </p:nvSpPr>
          <p:spPr>
            <a:xfrm rot="2420079">
              <a:off x="9208737" y="3551333"/>
              <a:ext cx="403115" cy="423790"/>
            </a:xfrm>
            <a:prstGeom prst="sun">
              <a:avLst>
                <a:gd name="adj" fmla="val 37509"/>
              </a:avLst>
            </a:prstGeom>
            <a:gradFill>
              <a:gsLst>
                <a:gs pos="16000">
                  <a:srgbClr val="FF0000"/>
                </a:gs>
                <a:gs pos="52000">
                  <a:srgbClr val="FFFF00"/>
                </a:gs>
                <a:gs pos="78000">
                  <a:srgbClr val="FFC000"/>
                </a:gs>
              </a:gsLst>
              <a:lin ang="162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Virage 65">
              <a:extLst>
                <a:ext uri="{FF2B5EF4-FFF2-40B4-BE49-F238E27FC236}">
                  <a16:creationId xmlns:a16="http://schemas.microsoft.com/office/drawing/2014/main" id="{252F3102-B821-D145-A905-30AD3133B95C}"/>
                </a:ext>
              </a:extLst>
            </p:cNvPr>
            <p:cNvSpPr/>
            <p:nvPr/>
          </p:nvSpPr>
          <p:spPr>
            <a:xfrm rot="9676136">
              <a:off x="9815377" y="1930188"/>
              <a:ext cx="813816" cy="868680"/>
            </a:xfrm>
            <a:prstGeom prst="bentArrow">
              <a:avLst>
                <a:gd name="adj1" fmla="val 17578"/>
                <a:gd name="adj2" fmla="val 22753"/>
                <a:gd name="adj3" fmla="val 27247"/>
                <a:gd name="adj4" fmla="val 72753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1" name="Virage 69">
              <a:extLst>
                <a:ext uri="{FF2B5EF4-FFF2-40B4-BE49-F238E27FC236}">
                  <a16:creationId xmlns:a16="http://schemas.microsoft.com/office/drawing/2014/main" id="{567AA21E-FEB6-8748-8FE6-9316C6AD8700}"/>
                </a:ext>
              </a:extLst>
            </p:cNvPr>
            <p:cNvSpPr/>
            <p:nvPr/>
          </p:nvSpPr>
          <p:spPr>
            <a:xfrm rot="12184206">
              <a:off x="8164198" y="1915187"/>
              <a:ext cx="813816" cy="868680"/>
            </a:xfrm>
            <a:prstGeom prst="bentArrow">
              <a:avLst>
                <a:gd name="adj1" fmla="val 17578"/>
                <a:gd name="adj2" fmla="val 22753"/>
                <a:gd name="adj3" fmla="val 27247"/>
                <a:gd name="adj4" fmla="val 72753"/>
              </a:avLst>
            </a:prstGeom>
            <a:solidFill>
              <a:schemeClr val="accent1">
                <a:lumMod val="75000"/>
              </a:schemeClr>
            </a:solidFill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grpSp>
          <p:nvGrpSpPr>
            <p:cNvPr id="22" name="Group 76">
              <a:extLst>
                <a:ext uri="{FF2B5EF4-FFF2-40B4-BE49-F238E27FC236}">
                  <a16:creationId xmlns:a16="http://schemas.microsoft.com/office/drawing/2014/main" id="{7C6493E2-9D35-7A42-A716-E34F41582B4D}"/>
                </a:ext>
              </a:extLst>
            </p:cNvPr>
            <p:cNvGrpSpPr/>
            <p:nvPr/>
          </p:nvGrpSpPr>
          <p:grpSpPr>
            <a:xfrm flipH="1">
              <a:off x="9095148" y="2176761"/>
              <a:ext cx="92934" cy="102769"/>
              <a:chOff x="14972651" y="4412318"/>
              <a:chExt cx="685955" cy="666177"/>
            </a:xfrm>
          </p:grpSpPr>
          <p:sp>
            <p:nvSpPr>
              <p:cNvPr id="262" name="AutoShape 1">
                <a:extLst>
                  <a:ext uri="{FF2B5EF4-FFF2-40B4-BE49-F238E27FC236}">
                    <a16:creationId xmlns:a16="http://schemas.microsoft.com/office/drawing/2014/main" id="{9A1786AB-3DA0-4945-9804-09E1B3ED017E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263" name="AutoShape 2">
                <a:extLst>
                  <a:ext uri="{FF2B5EF4-FFF2-40B4-BE49-F238E27FC236}">
                    <a16:creationId xmlns:a16="http://schemas.microsoft.com/office/drawing/2014/main" id="{BF870216-607C-AC4D-8D41-41ACEAAE7332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23" name="Group 76">
              <a:extLst>
                <a:ext uri="{FF2B5EF4-FFF2-40B4-BE49-F238E27FC236}">
                  <a16:creationId xmlns:a16="http://schemas.microsoft.com/office/drawing/2014/main" id="{F783F7A7-E13A-CA41-A1A5-15269D7CAC6A}"/>
                </a:ext>
              </a:extLst>
            </p:cNvPr>
            <p:cNvGrpSpPr/>
            <p:nvPr/>
          </p:nvGrpSpPr>
          <p:grpSpPr>
            <a:xfrm flipH="1">
              <a:off x="9456215" y="2477006"/>
              <a:ext cx="92934" cy="102769"/>
              <a:chOff x="14972651" y="4412318"/>
              <a:chExt cx="685955" cy="666177"/>
            </a:xfrm>
          </p:grpSpPr>
          <p:sp>
            <p:nvSpPr>
              <p:cNvPr id="260" name="AutoShape 1">
                <a:extLst>
                  <a:ext uri="{FF2B5EF4-FFF2-40B4-BE49-F238E27FC236}">
                    <a16:creationId xmlns:a16="http://schemas.microsoft.com/office/drawing/2014/main" id="{7D753DD2-647F-BF46-B5C6-F5D59DC524B0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261" name="AutoShape 2">
                <a:extLst>
                  <a:ext uri="{FF2B5EF4-FFF2-40B4-BE49-F238E27FC236}">
                    <a16:creationId xmlns:a16="http://schemas.microsoft.com/office/drawing/2014/main" id="{1A6BC8FF-3C06-A04B-A198-DAC242D6475B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24" name="Group 76">
              <a:extLst>
                <a:ext uri="{FF2B5EF4-FFF2-40B4-BE49-F238E27FC236}">
                  <a16:creationId xmlns:a16="http://schemas.microsoft.com/office/drawing/2014/main" id="{4F748E69-9AC3-7E48-B3F5-757C1E37CCB1}"/>
                </a:ext>
              </a:extLst>
            </p:cNvPr>
            <p:cNvGrpSpPr/>
            <p:nvPr/>
          </p:nvGrpSpPr>
          <p:grpSpPr>
            <a:xfrm flipH="1">
              <a:off x="9205767" y="2582794"/>
              <a:ext cx="92934" cy="102769"/>
              <a:chOff x="14972651" y="4412318"/>
              <a:chExt cx="685955" cy="666177"/>
            </a:xfrm>
          </p:grpSpPr>
          <p:sp>
            <p:nvSpPr>
              <p:cNvPr id="258" name="AutoShape 1">
                <a:extLst>
                  <a:ext uri="{FF2B5EF4-FFF2-40B4-BE49-F238E27FC236}">
                    <a16:creationId xmlns:a16="http://schemas.microsoft.com/office/drawing/2014/main" id="{D5665794-5A66-C147-8BC4-90D197ECB36C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259" name="AutoShape 2">
                <a:extLst>
                  <a:ext uri="{FF2B5EF4-FFF2-40B4-BE49-F238E27FC236}">
                    <a16:creationId xmlns:a16="http://schemas.microsoft.com/office/drawing/2014/main" id="{B92BF25B-E531-D04A-BD28-3714D723D1C8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25" name="Group 76">
              <a:extLst>
                <a:ext uri="{FF2B5EF4-FFF2-40B4-BE49-F238E27FC236}">
                  <a16:creationId xmlns:a16="http://schemas.microsoft.com/office/drawing/2014/main" id="{6DA81F1E-CD13-8446-913F-7BCA08E7C76B}"/>
                </a:ext>
              </a:extLst>
            </p:cNvPr>
            <p:cNvGrpSpPr/>
            <p:nvPr/>
          </p:nvGrpSpPr>
          <p:grpSpPr>
            <a:xfrm flipH="1">
              <a:off x="9358619" y="2300273"/>
              <a:ext cx="92934" cy="102769"/>
              <a:chOff x="14972651" y="4412318"/>
              <a:chExt cx="685955" cy="666177"/>
            </a:xfrm>
          </p:grpSpPr>
          <p:sp>
            <p:nvSpPr>
              <p:cNvPr id="256" name="AutoShape 1">
                <a:extLst>
                  <a:ext uri="{FF2B5EF4-FFF2-40B4-BE49-F238E27FC236}">
                    <a16:creationId xmlns:a16="http://schemas.microsoft.com/office/drawing/2014/main" id="{A24C224C-6D45-B54F-812B-C0BFC04AF20F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257" name="AutoShape 2">
                <a:extLst>
                  <a:ext uri="{FF2B5EF4-FFF2-40B4-BE49-F238E27FC236}">
                    <a16:creationId xmlns:a16="http://schemas.microsoft.com/office/drawing/2014/main" id="{C4BDF997-A018-A84D-8E18-73032A7EE8F1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26" name="Group 76">
              <a:extLst>
                <a:ext uri="{FF2B5EF4-FFF2-40B4-BE49-F238E27FC236}">
                  <a16:creationId xmlns:a16="http://schemas.microsoft.com/office/drawing/2014/main" id="{6BD9A232-8E1D-A640-9EF9-D2A721B7F19B}"/>
                </a:ext>
              </a:extLst>
            </p:cNvPr>
            <p:cNvGrpSpPr/>
            <p:nvPr/>
          </p:nvGrpSpPr>
          <p:grpSpPr>
            <a:xfrm flipH="1">
              <a:off x="9704327" y="2219981"/>
              <a:ext cx="92934" cy="102769"/>
              <a:chOff x="14972651" y="4412318"/>
              <a:chExt cx="685955" cy="666177"/>
            </a:xfrm>
          </p:grpSpPr>
          <p:sp>
            <p:nvSpPr>
              <p:cNvPr id="254" name="AutoShape 1">
                <a:extLst>
                  <a:ext uri="{FF2B5EF4-FFF2-40B4-BE49-F238E27FC236}">
                    <a16:creationId xmlns:a16="http://schemas.microsoft.com/office/drawing/2014/main" id="{C049B20E-3D01-6D4E-B1BD-C9A7BD133635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255" name="AutoShape 2">
                <a:extLst>
                  <a:ext uri="{FF2B5EF4-FFF2-40B4-BE49-F238E27FC236}">
                    <a16:creationId xmlns:a16="http://schemas.microsoft.com/office/drawing/2014/main" id="{8115FFC5-DA3B-CC4D-86D0-0BAAC1F29C3E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27" name="Group 76">
              <a:extLst>
                <a:ext uri="{FF2B5EF4-FFF2-40B4-BE49-F238E27FC236}">
                  <a16:creationId xmlns:a16="http://schemas.microsoft.com/office/drawing/2014/main" id="{CDB79ED4-E76D-E341-A38B-6EE9EEF9A60A}"/>
                </a:ext>
              </a:extLst>
            </p:cNvPr>
            <p:cNvGrpSpPr/>
            <p:nvPr/>
          </p:nvGrpSpPr>
          <p:grpSpPr>
            <a:xfrm flipH="1">
              <a:off x="8624904" y="1719754"/>
              <a:ext cx="92934" cy="102769"/>
              <a:chOff x="14972651" y="4412318"/>
              <a:chExt cx="685955" cy="666177"/>
            </a:xfrm>
          </p:grpSpPr>
          <p:sp>
            <p:nvSpPr>
              <p:cNvPr id="252" name="AutoShape 1">
                <a:extLst>
                  <a:ext uri="{FF2B5EF4-FFF2-40B4-BE49-F238E27FC236}">
                    <a16:creationId xmlns:a16="http://schemas.microsoft.com/office/drawing/2014/main" id="{16742184-4BF3-EE4F-AF26-EDDA0A17D5BF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253" name="AutoShape 2">
                <a:extLst>
                  <a:ext uri="{FF2B5EF4-FFF2-40B4-BE49-F238E27FC236}">
                    <a16:creationId xmlns:a16="http://schemas.microsoft.com/office/drawing/2014/main" id="{EC041E11-CD6D-DE43-B77F-12602EEF3809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28" name="Group 76">
              <a:extLst>
                <a:ext uri="{FF2B5EF4-FFF2-40B4-BE49-F238E27FC236}">
                  <a16:creationId xmlns:a16="http://schemas.microsoft.com/office/drawing/2014/main" id="{21905E73-5DB4-194F-83AA-7BF3C3372993}"/>
                </a:ext>
              </a:extLst>
            </p:cNvPr>
            <p:cNvGrpSpPr/>
            <p:nvPr/>
          </p:nvGrpSpPr>
          <p:grpSpPr>
            <a:xfrm flipH="1">
              <a:off x="8909463" y="1988152"/>
              <a:ext cx="92934" cy="102769"/>
              <a:chOff x="14972651" y="4412318"/>
              <a:chExt cx="685955" cy="666177"/>
            </a:xfrm>
          </p:grpSpPr>
          <p:sp>
            <p:nvSpPr>
              <p:cNvPr id="250" name="AutoShape 1">
                <a:extLst>
                  <a:ext uri="{FF2B5EF4-FFF2-40B4-BE49-F238E27FC236}">
                    <a16:creationId xmlns:a16="http://schemas.microsoft.com/office/drawing/2014/main" id="{6797A985-7F54-B74E-8196-EE96597F24CE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251" name="AutoShape 2">
                <a:extLst>
                  <a:ext uri="{FF2B5EF4-FFF2-40B4-BE49-F238E27FC236}">
                    <a16:creationId xmlns:a16="http://schemas.microsoft.com/office/drawing/2014/main" id="{E14936F6-8BE6-1444-AD5E-6D87EC2A8B30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29" name="Group 76">
              <a:extLst>
                <a:ext uri="{FF2B5EF4-FFF2-40B4-BE49-F238E27FC236}">
                  <a16:creationId xmlns:a16="http://schemas.microsoft.com/office/drawing/2014/main" id="{B0A5726B-3417-CE4D-8443-C2E308B72795}"/>
                </a:ext>
              </a:extLst>
            </p:cNvPr>
            <p:cNvGrpSpPr/>
            <p:nvPr/>
          </p:nvGrpSpPr>
          <p:grpSpPr>
            <a:xfrm flipH="1">
              <a:off x="8664300" y="2019668"/>
              <a:ext cx="92934" cy="102769"/>
              <a:chOff x="14972651" y="4412318"/>
              <a:chExt cx="685955" cy="666177"/>
            </a:xfrm>
          </p:grpSpPr>
          <p:sp>
            <p:nvSpPr>
              <p:cNvPr id="248" name="AutoShape 1">
                <a:extLst>
                  <a:ext uri="{FF2B5EF4-FFF2-40B4-BE49-F238E27FC236}">
                    <a16:creationId xmlns:a16="http://schemas.microsoft.com/office/drawing/2014/main" id="{B63A2B85-1C0C-9546-BE6F-B86C1956078B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249" name="AutoShape 2">
                <a:extLst>
                  <a:ext uri="{FF2B5EF4-FFF2-40B4-BE49-F238E27FC236}">
                    <a16:creationId xmlns:a16="http://schemas.microsoft.com/office/drawing/2014/main" id="{6B2B4A9D-1ECC-BD46-889B-11113CE7D253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30" name="Group 76">
              <a:extLst>
                <a:ext uri="{FF2B5EF4-FFF2-40B4-BE49-F238E27FC236}">
                  <a16:creationId xmlns:a16="http://schemas.microsoft.com/office/drawing/2014/main" id="{69804232-D887-9C4A-B970-D7469FC58B1C}"/>
                </a:ext>
              </a:extLst>
            </p:cNvPr>
            <p:cNvGrpSpPr/>
            <p:nvPr/>
          </p:nvGrpSpPr>
          <p:grpSpPr>
            <a:xfrm flipH="1">
              <a:off x="8767980" y="1818481"/>
              <a:ext cx="92934" cy="102769"/>
              <a:chOff x="14972651" y="4412318"/>
              <a:chExt cx="685955" cy="666177"/>
            </a:xfrm>
          </p:grpSpPr>
          <p:sp>
            <p:nvSpPr>
              <p:cNvPr id="246" name="AutoShape 1">
                <a:extLst>
                  <a:ext uri="{FF2B5EF4-FFF2-40B4-BE49-F238E27FC236}">
                    <a16:creationId xmlns:a16="http://schemas.microsoft.com/office/drawing/2014/main" id="{BEB66282-4D40-C94B-A60D-C480339821BD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247" name="AutoShape 2">
                <a:extLst>
                  <a:ext uri="{FF2B5EF4-FFF2-40B4-BE49-F238E27FC236}">
                    <a16:creationId xmlns:a16="http://schemas.microsoft.com/office/drawing/2014/main" id="{AB8C6F6B-9413-8743-9480-08A6FF731832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31" name="Group 76">
              <a:extLst>
                <a:ext uri="{FF2B5EF4-FFF2-40B4-BE49-F238E27FC236}">
                  <a16:creationId xmlns:a16="http://schemas.microsoft.com/office/drawing/2014/main" id="{8CFE0FDA-3D06-CD45-B872-65064D4AB774}"/>
                </a:ext>
              </a:extLst>
            </p:cNvPr>
            <p:cNvGrpSpPr/>
            <p:nvPr/>
          </p:nvGrpSpPr>
          <p:grpSpPr>
            <a:xfrm flipH="1">
              <a:off x="9140467" y="1750302"/>
              <a:ext cx="92934" cy="102769"/>
              <a:chOff x="14972651" y="4412318"/>
              <a:chExt cx="685955" cy="666177"/>
            </a:xfrm>
          </p:grpSpPr>
          <p:sp>
            <p:nvSpPr>
              <p:cNvPr id="242" name="AutoShape 1">
                <a:extLst>
                  <a:ext uri="{FF2B5EF4-FFF2-40B4-BE49-F238E27FC236}">
                    <a16:creationId xmlns:a16="http://schemas.microsoft.com/office/drawing/2014/main" id="{E7F35DC6-DBC2-F444-BEDC-63DB8D9E5012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243" name="AutoShape 2">
                <a:extLst>
                  <a:ext uri="{FF2B5EF4-FFF2-40B4-BE49-F238E27FC236}">
                    <a16:creationId xmlns:a16="http://schemas.microsoft.com/office/drawing/2014/main" id="{E9B9F89E-73B9-AD43-BF51-8ACA65FFA62E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32" name="Group 76">
              <a:extLst>
                <a:ext uri="{FF2B5EF4-FFF2-40B4-BE49-F238E27FC236}">
                  <a16:creationId xmlns:a16="http://schemas.microsoft.com/office/drawing/2014/main" id="{19F410B7-5919-E446-96EF-141106FD1F4B}"/>
                </a:ext>
              </a:extLst>
            </p:cNvPr>
            <p:cNvGrpSpPr/>
            <p:nvPr/>
          </p:nvGrpSpPr>
          <p:grpSpPr>
            <a:xfrm flipH="1">
              <a:off x="8978744" y="1879929"/>
              <a:ext cx="92934" cy="102769"/>
              <a:chOff x="14972651" y="4412318"/>
              <a:chExt cx="685955" cy="666177"/>
            </a:xfrm>
          </p:grpSpPr>
          <p:sp>
            <p:nvSpPr>
              <p:cNvPr id="240" name="AutoShape 1">
                <a:extLst>
                  <a:ext uri="{FF2B5EF4-FFF2-40B4-BE49-F238E27FC236}">
                    <a16:creationId xmlns:a16="http://schemas.microsoft.com/office/drawing/2014/main" id="{4C81F554-23B6-E143-A563-2C74B97A3657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241" name="AutoShape 2">
                <a:extLst>
                  <a:ext uri="{FF2B5EF4-FFF2-40B4-BE49-F238E27FC236}">
                    <a16:creationId xmlns:a16="http://schemas.microsoft.com/office/drawing/2014/main" id="{1AD67AC1-0CF9-D04D-ACF8-5529FFF1F55D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33" name="Group 76">
              <a:extLst>
                <a:ext uri="{FF2B5EF4-FFF2-40B4-BE49-F238E27FC236}">
                  <a16:creationId xmlns:a16="http://schemas.microsoft.com/office/drawing/2014/main" id="{1A18B411-13F2-1D44-A77E-F101A81F44F5}"/>
                </a:ext>
              </a:extLst>
            </p:cNvPr>
            <p:cNvGrpSpPr/>
            <p:nvPr/>
          </p:nvGrpSpPr>
          <p:grpSpPr>
            <a:xfrm flipH="1">
              <a:off x="9867180" y="1582508"/>
              <a:ext cx="92934" cy="102769"/>
              <a:chOff x="14972651" y="4412318"/>
              <a:chExt cx="685955" cy="666177"/>
            </a:xfrm>
          </p:grpSpPr>
          <p:sp>
            <p:nvSpPr>
              <p:cNvPr id="238" name="AutoShape 1">
                <a:extLst>
                  <a:ext uri="{FF2B5EF4-FFF2-40B4-BE49-F238E27FC236}">
                    <a16:creationId xmlns:a16="http://schemas.microsoft.com/office/drawing/2014/main" id="{19E3D1AB-8BFC-614B-BDA9-7405D7551B64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239" name="AutoShape 2">
                <a:extLst>
                  <a:ext uri="{FF2B5EF4-FFF2-40B4-BE49-F238E27FC236}">
                    <a16:creationId xmlns:a16="http://schemas.microsoft.com/office/drawing/2014/main" id="{866BDF81-CDE7-3F45-AD26-D846239FE995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34" name="Group 76">
              <a:extLst>
                <a:ext uri="{FF2B5EF4-FFF2-40B4-BE49-F238E27FC236}">
                  <a16:creationId xmlns:a16="http://schemas.microsoft.com/office/drawing/2014/main" id="{62B0950A-FE68-D248-8C78-F70636E0F9D4}"/>
                </a:ext>
              </a:extLst>
            </p:cNvPr>
            <p:cNvGrpSpPr/>
            <p:nvPr/>
          </p:nvGrpSpPr>
          <p:grpSpPr>
            <a:xfrm flipH="1">
              <a:off x="9638821" y="1799102"/>
              <a:ext cx="92934" cy="102769"/>
              <a:chOff x="14972651" y="4412318"/>
              <a:chExt cx="685955" cy="666177"/>
            </a:xfrm>
          </p:grpSpPr>
          <p:sp>
            <p:nvSpPr>
              <p:cNvPr id="236" name="AutoShape 1">
                <a:extLst>
                  <a:ext uri="{FF2B5EF4-FFF2-40B4-BE49-F238E27FC236}">
                    <a16:creationId xmlns:a16="http://schemas.microsoft.com/office/drawing/2014/main" id="{5E377A17-44BE-0147-B3CE-3AEED5132559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237" name="AutoShape 2">
                <a:extLst>
                  <a:ext uri="{FF2B5EF4-FFF2-40B4-BE49-F238E27FC236}">
                    <a16:creationId xmlns:a16="http://schemas.microsoft.com/office/drawing/2014/main" id="{979CCE8F-55AD-B747-828B-FE02A31AB607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35" name="Group 76">
              <a:extLst>
                <a:ext uri="{FF2B5EF4-FFF2-40B4-BE49-F238E27FC236}">
                  <a16:creationId xmlns:a16="http://schemas.microsoft.com/office/drawing/2014/main" id="{61DBA13C-7CD3-CF43-9C33-0744C902CA26}"/>
                </a:ext>
              </a:extLst>
            </p:cNvPr>
            <p:cNvGrpSpPr/>
            <p:nvPr/>
          </p:nvGrpSpPr>
          <p:grpSpPr>
            <a:xfrm flipH="1">
              <a:off x="9613143" y="1753402"/>
              <a:ext cx="92934" cy="102769"/>
              <a:chOff x="14972651" y="4412318"/>
              <a:chExt cx="685955" cy="666177"/>
            </a:xfrm>
          </p:grpSpPr>
          <p:sp>
            <p:nvSpPr>
              <p:cNvPr id="234" name="AutoShape 1">
                <a:extLst>
                  <a:ext uri="{FF2B5EF4-FFF2-40B4-BE49-F238E27FC236}">
                    <a16:creationId xmlns:a16="http://schemas.microsoft.com/office/drawing/2014/main" id="{64E0EBA4-FFB5-5D47-9C67-4FCFE5CDE699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235" name="AutoShape 2">
                <a:extLst>
                  <a:ext uri="{FF2B5EF4-FFF2-40B4-BE49-F238E27FC236}">
                    <a16:creationId xmlns:a16="http://schemas.microsoft.com/office/drawing/2014/main" id="{59DF1860-3E6E-604E-9B1F-D1AB0E2CDAC8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36" name="Group 76">
              <a:extLst>
                <a:ext uri="{FF2B5EF4-FFF2-40B4-BE49-F238E27FC236}">
                  <a16:creationId xmlns:a16="http://schemas.microsoft.com/office/drawing/2014/main" id="{64280EBC-ED6B-814D-A2F4-BBEB3D7B6E6F}"/>
                </a:ext>
              </a:extLst>
            </p:cNvPr>
            <p:cNvGrpSpPr/>
            <p:nvPr/>
          </p:nvGrpSpPr>
          <p:grpSpPr>
            <a:xfrm flipH="1">
              <a:off x="9854544" y="1775269"/>
              <a:ext cx="92934" cy="102769"/>
              <a:chOff x="14972651" y="4412318"/>
              <a:chExt cx="685955" cy="666177"/>
            </a:xfrm>
          </p:grpSpPr>
          <p:sp>
            <p:nvSpPr>
              <p:cNvPr id="232" name="AutoShape 1">
                <a:extLst>
                  <a:ext uri="{FF2B5EF4-FFF2-40B4-BE49-F238E27FC236}">
                    <a16:creationId xmlns:a16="http://schemas.microsoft.com/office/drawing/2014/main" id="{20F7FD48-32D9-594B-9286-217593351932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233" name="AutoShape 2">
                <a:extLst>
                  <a:ext uri="{FF2B5EF4-FFF2-40B4-BE49-F238E27FC236}">
                    <a16:creationId xmlns:a16="http://schemas.microsoft.com/office/drawing/2014/main" id="{352E1EFB-5EAC-254D-A8B1-16EAD4A3D945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37" name="Group 76">
              <a:extLst>
                <a:ext uri="{FF2B5EF4-FFF2-40B4-BE49-F238E27FC236}">
                  <a16:creationId xmlns:a16="http://schemas.microsoft.com/office/drawing/2014/main" id="{2BB7FDDD-AD58-C346-9B69-C0A1ACC03CA5}"/>
                </a:ext>
              </a:extLst>
            </p:cNvPr>
            <p:cNvGrpSpPr/>
            <p:nvPr/>
          </p:nvGrpSpPr>
          <p:grpSpPr>
            <a:xfrm flipH="1">
              <a:off x="8828571" y="1352680"/>
              <a:ext cx="92934" cy="102769"/>
              <a:chOff x="14972651" y="4412318"/>
              <a:chExt cx="685955" cy="666177"/>
            </a:xfrm>
          </p:grpSpPr>
          <p:sp>
            <p:nvSpPr>
              <p:cNvPr id="230" name="AutoShape 1">
                <a:extLst>
                  <a:ext uri="{FF2B5EF4-FFF2-40B4-BE49-F238E27FC236}">
                    <a16:creationId xmlns:a16="http://schemas.microsoft.com/office/drawing/2014/main" id="{2E795D34-94C7-9940-A9FE-0DD34E74C21D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231" name="AutoShape 2">
                <a:extLst>
                  <a:ext uri="{FF2B5EF4-FFF2-40B4-BE49-F238E27FC236}">
                    <a16:creationId xmlns:a16="http://schemas.microsoft.com/office/drawing/2014/main" id="{7755D8F2-873C-F44B-8CC1-E0C9647D30EE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38" name="Group 76">
              <a:extLst>
                <a:ext uri="{FF2B5EF4-FFF2-40B4-BE49-F238E27FC236}">
                  <a16:creationId xmlns:a16="http://schemas.microsoft.com/office/drawing/2014/main" id="{187E0BBA-EBDC-4347-9AA8-8381DBB8381F}"/>
                </a:ext>
              </a:extLst>
            </p:cNvPr>
            <p:cNvGrpSpPr/>
            <p:nvPr/>
          </p:nvGrpSpPr>
          <p:grpSpPr>
            <a:xfrm flipH="1">
              <a:off x="9233138" y="1574535"/>
              <a:ext cx="92934" cy="102769"/>
              <a:chOff x="14972651" y="4412318"/>
              <a:chExt cx="685955" cy="666177"/>
            </a:xfrm>
          </p:grpSpPr>
          <p:sp>
            <p:nvSpPr>
              <p:cNvPr id="228" name="AutoShape 1">
                <a:extLst>
                  <a:ext uri="{FF2B5EF4-FFF2-40B4-BE49-F238E27FC236}">
                    <a16:creationId xmlns:a16="http://schemas.microsoft.com/office/drawing/2014/main" id="{A3FDA059-0B2F-534E-94F9-3B6355469F09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229" name="AutoShape 2">
                <a:extLst>
                  <a:ext uri="{FF2B5EF4-FFF2-40B4-BE49-F238E27FC236}">
                    <a16:creationId xmlns:a16="http://schemas.microsoft.com/office/drawing/2014/main" id="{BA22511E-32BB-3449-9FBD-2CAE7474486A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39" name="Group 76">
              <a:extLst>
                <a:ext uri="{FF2B5EF4-FFF2-40B4-BE49-F238E27FC236}">
                  <a16:creationId xmlns:a16="http://schemas.microsoft.com/office/drawing/2014/main" id="{81B0AAE2-6E50-F24C-8051-8BACF25B696F}"/>
                </a:ext>
              </a:extLst>
            </p:cNvPr>
            <p:cNvGrpSpPr/>
            <p:nvPr/>
          </p:nvGrpSpPr>
          <p:grpSpPr>
            <a:xfrm flipH="1">
              <a:off x="8795466" y="1637491"/>
              <a:ext cx="92934" cy="102769"/>
              <a:chOff x="14972651" y="4412318"/>
              <a:chExt cx="685955" cy="666177"/>
            </a:xfrm>
          </p:grpSpPr>
          <p:sp>
            <p:nvSpPr>
              <p:cNvPr id="226" name="AutoShape 1">
                <a:extLst>
                  <a:ext uri="{FF2B5EF4-FFF2-40B4-BE49-F238E27FC236}">
                    <a16:creationId xmlns:a16="http://schemas.microsoft.com/office/drawing/2014/main" id="{77116894-3C8F-B54B-9349-A1C917D57855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227" name="AutoShape 2">
                <a:extLst>
                  <a:ext uri="{FF2B5EF4-FFF2-40B4-BE49-F238E27FC236}">
                    <a16:creationId xmlns:a16="http://schemas.microsoft.com/office/drawing/2014/main" id="{39D585A4-C9F4-3648-96D3-187D03D2E650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40" name="Group 76">
              <a:extLst>
                <a:ext uri="{FF2B5EF4-FFF2-40B4-BE49-F238E27FC236}">
                  <a16:creationId xmlns:a16="http://schemas.microsoft.com/office/drawing/2014/main" id="{F16DF643-42C8-214A-9351-5BB08EB34CFA}"/>
                </a:ext>
              </a:extLst>
            </p:cNvPr>
            <p:cNvGrpSpPr/>
            <p:nvPr/>
          </p:nvGrpSpPr>
          <p:grpSpPr>
            <a:xfrm flipH="1">
              <a:off x="9030352" y="2128783"/>
              <a:ext cx="92934" cy="102769"/>
              <a:chOff x="14972651" y="4412318"/>
              <a:chExt cx="685955" cy="666177"/>
            </a:xfrm>
          </p:grpSpPr>
          <p:sp>
            <p:nvSpPr>
              <p:cNvPr id="224" name="AutoShape 1">
                <a:extLst>
                  <a:ext uri="{FF2B5EF4-FFF2-40B4-BE49-F238E27FC236}">
                    <a16:creationId xmlns:a16="http://schemas.microsoft.com/office/drawing/2014/main" id="{7EBBC30D-1C06-7E4D-B1D8-79CF62AC8988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225" name="AutoShape 2">
                <a:extLst>
                  <a:ext uri="{FF2B5EF4-FFF2-40B4-BE49-F238E27FC236}">
                    <a16:creationId xmlns:a16="http://schemas.microsoft.com/office/drawing/2014/main" id="{83083718-7923-904B-B168-CEA3BF37809A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41" name="Group 76">
              <a:extLst>
                <a:ext uri="{FF2B5EF4-FFF2-40B4-BE49-F238E27FC236}">
                  <a16:creationId xmlns:a16="http://schemas.microsoft.com/office/drawing/2014/main" id="{C6D1C2E9-5BD4-5C4A-833B-ADF0CBDD2C22}"/>
                </a:ext>
              </a:extLst>
            </p:cNvPr>
            <p:cNvGrpSpPr/>
            <p:nvPr/>
          </p:nvGrpSpPr>
          <p:grpSpPr>
            <a:xfrm flipH="1">
              <a:off x="9297209" y="1108222"/>
              <a:ext cx="92934" cy="102769"/>
              <a:chOff x="14972651" y="4412318"/>
              <a:chExt cx="685955" cy="666177"/>
            </a:xfrm>
          </p:grpSpPr>
          <p:sp>
            <p:nvSpPr>
              <p:cNvPr id="222" name="AutoShape 1">
                <a:extLst>
                  <a:ext uri="{FF2B5EF4-FFF2-40B4-BE49-F238E27FC236}">
                    <a16:creationId xmlns:a16="http://schemas.microsoft.com/office/drawing/2014/main" id="{612A8962-D9E7-D949-8084-7256C8CD2C2B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223" name="AutoShape 2">
                <a:extLst>
                  <a:ext uri="{FF2B5EF4-FFF2-40B4-BE49-F238E27FC236}">
                    <a16:creationId xmlns:a16="http://schemas.microsoft.com/office/drawing/2014/main" id="{EFDA85E8-B19D-1445-9FB8-3910C48E0CBD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42" name="Group 76">
              <a:extLst>
                <a:ext uri="{FF2B5EF4-FFF2-40B4-BE49-F238E27FC236}">
                  <a16:creationId xmlns:a16="http://schemas.microsoft.com/office/drawing/2014/main" id="{6156EF18-D80B-2B49-A03F-CA75DD79F1F3}"/>
                </a:ext>
              </a:extLst>
            </p:cNvPr>
            <p:cNvGrpSpPr/>
            <p:nvPr/>
          </p:nvGrpSpPr>
          <p:grpSpPr>
            <a:xfrm flipH="1">
              <a:off x="8801577" y="2211964"/>
              <a:ext cx="92934" cy="102769"/>
              <a:chOff x="14972651" y="4412318"/>
              <a:chExt cx="685955" cy="666177"/>
            </a:xfrm>
          </p:grpSpPr>
          <p:sp>
            <p:nvSpPr>
              <p:cNvPr id="220" name="AutoShape 1">
                <a:extLst>
                  <a:ext uri="{FF2B5EF4-FFF2-40B4-BE49-F238E27FC236}">
                    <a16:creationId xmlns:a16="http://schemas.microsoft.com/office/drawing/2014/main" id="{BCB12808-192F-1E4C-80D9-B33FA56AFC91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221" name="AutoShape 2">
                <a:extLst>
                  <a:ext uri="{FF2B5EF4-FFF2-40B4-BE49-F238E27FC236}">
                    <a16:creationId xmlns:a16="http://schemas.microsoft.com/office/drawing/2014/main" id="{0ADAF147-B408-CC4A-8AC7-5F3B2E010B9E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43" name="Group 76">
              <a:extLst>
                <a:ext uri="{FF2B5EF4-FFF2-40B4-BE49-F238E27FC236}">
                  <a16:creationId xmlns:a16="http://schemas.microsoft.com/office/drawing/2014/main" id="{25532BEE-D66C-1846-9486-C0602EE1E27F}"/>
                </a:ext>
              </a:extLst>
            </p:cNvPr>
            <p:cNvGrpSpPr/>
            <p:nvPr/>
          </p:nvGrpSpPr>
          <p:grpSpPr>
            <a:xfrm flipH="1">
              <a:off x="9191947" y="2356821"/>
              <a:ext cx="92934" cy="102769"/>
              <a:chOff x="14972651" y="4412318"/>
              <a:chExt cx="685955" cy="666177"/>
            </a:xfrm>
          </p:grpSpPr>
          <p:sp>
            <p:nvSpPr>
              <p:cNvPr id="218" name="AutoShape 1">
                <a:extLst>
                  <a:ext uri="{FF2B5EF4-FFF2-40B4-BE49-F238E27FC236}">
                    <a16:creationId xmlns:a16="http://schemas.microsoft.com/office/drawing/2014/main" id="{262A652C-B4B2-E343-8CFA-47A69BD75BC0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219" name="AutoShape 2">
                <a:extLst>
                  <a:ext uri="{FF2B5EF4-FFF2-40B4-BE49-F238E27FC236}">
                    <a16:creationId xmlns:a16="http://schemas.microsoft.com/office/drawing/2014/main" id="{4ED44B13-E14F-E14F-8E9D-6A6F7FDEE1C2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44" name="Group 76">
              <a:extLst>
                <a:ext uri="{FF2B5EF4-FFF2-40B4-BE49-F238E27FC236}">
                  <a16:creationId xmlns:a16="http://schemas.microsoft.com/office/drawing/2014/main" id="{A50C8DFB-B84B-3B4B-8666-374712DEAF25}"/>
                </a:ext>
              </a:extLst>
            </p:cNvPr>
            <p:cNvGrpSpPr/>
            <p:nvPr/>
          </p:nvGrpSpPr>
          <p:grpSpPr>
            <a:xfrm flipH="1">
              <a:off x="8970110" y="2457875"/>
              <a:ext cx="92934" cy="102769"/>
              <a:chOff x="14972651" y="4412318"/>
              <a:chExt cx="685955" cy="666177"/>
            </a:xfrm>
          </p:grpSpPr>
          <p:sp>
            <p:nvSpPr>
              <p:cNvPr id="216" name="AutoShape 1">
                <a:extLst>
                  <a:ext uri="{FF2B5EF4-FFF2-40B4-BE49-F238E27FC236}">
                    <a16:creationId xmlns:a16="http://schemas.microsoft.com/office/drawing/2014/main" id="{8E8C396A-C8EF-CD4E-AAEF-0D82B53C82EB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217" name="AutoShape 2">
                <a:extLst>
                  <a:ext uri="{FF2B5EF4-FFF2-40B4-BE49-F238E27FC236}">
                    <a16:creationId xmlns:a16="http://schemas.microsoft.com/office/drawing/2014/main" id="{E43BF6E0-5024-AC4C-8C30-2E41FBD3203C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45" name="Group 76">
              <a:extLst>
                <a:ext uri="{FF2B5EF4-FFF2-40B4-BE49-F238E27FC236}">
                  <a16:creationId xmlns:a16="http://schemas.microsoft.com/office/drawing/2014/main" id="{69725A1D-79A3-5B4B-8068-6ED8C5E997DC}"/>
                </a:ext>
              </a:extLst>
            </p:cNvPr>
            <p:cNvGrpSpPr/>
            <p:nvPr/>
          </p:nvGrpSpPr>
          <p:grpSpPr>
            <a:xfrm flipH="1">
              <a:off x="8952417" y="2261105"/>
              <a:ext cx="92934" cy="102769"/>
              <a:chOff x="14972651" y="4412318"/>
              <a:chExt cx="685955" cy="666177"/>
            </a:xfrm>
          </p:grpSpPr>
          <p:sp>
            <p:nvSpPr>
              <p:cNvPr id="214" name="AutoShape 1">
                <a:extLst>
                  <a:ext uri="{FF2B5EF4-FFF2-40B4-BE49-F238E27FC236}">
                    <a16:creationId xmlns:a16="http://schemas.microsoft.com/office/drawing/2014/main" id="{360574FF-7286-1544-AFA4-9D3F5541FB89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215" name="AutoShape 2">
                <a:extLst>
                  <a:ext uri="{FF2B5EF4-FFF2-40B4-BE49-F238E27FC236}">
                    <a16:creationId xmlns:a16="http://schemas.microsoft.com/office/drawing/2014/main" id="{6D6C76F5-7765-7F46-98BC-B1858588F56C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46" name="Group 76">
              <a:extLst>
                <a:ext uri="{FF2B5EF4-FFF2-40B4-BE49-F238E27FC236}">
                  <a16:creationId xmlns:a16="http://schemas.microsoft.com/office/drawing/2014/main" id="{F49BC0A8-45BD-A34B-88FA-24F2498B2185}"/>
                </a:ext>
              </a:extLst>
            </p:cNvPr>
            <p:cNvGrpSpPr/>
            <p:nvPr/>
          </p:nvGrpSpPr>
          <p:grpSpPr>
            <a:xfrm flipH="1">
              <a:off x="9383940" y="2058965"/>
              <a:ext cx="92934" cy="102769"/>
              <a:chOff x="14972651" y="4412318"/>
              <a:chExt cx="685955" cy="666177"/>
            </a:xfrm>
          </p:grpSpPr>
          <p:sp>
            <p:nvSpPr>
              <p:cNvPr id="212" name="AutoShape 1">
                <a:extLst>
                  <a:ext uri="{FF2B5EF4-FFF2-40B4-BE49-F238E27FC236}">
                    <a16:creationId xmlns:a16="http://schemas.microsoft.com/office/drawing/2014/main" id="{6C2CA2FA-CB3D-ED4E-BF39-CDDD9778EB9D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213" name="AutoShape 2">
                <a:extLst>
                  <a:ext uri="{FF2B5EF4-FFF2-40B4-BE49-F238E27FC236}">
                    <a16:creationId xmlns:a16="http://schemas.microsoft.com/office/drawing/2014/main" id="{577A9AE9-B50E-224D-B8AB-7E8EF880824F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47" name="Group 76">
              <a:extLst>
                <a:ext uri="{FF2B5EF4-FFF2-40B4-BE49-F238E27FC236}">
                  <a16:creationId xmlns:a16="http://schemas.microsoft.com/office/drawing/2014/main" id="{4A354F5D-5F6C-154B-9022-5D86C922BA87}"/>
                </a:ext>
              </a:extLst>
            </p:cNvPr>
            <p:cNvGrpSpPr/>
            <p:nvPr/>
          </p:nvGrpSpPr>
          <p:grpSpPr>
            <a:xfrm rot="1631475" flipH="1">
              <a:off x="9397023" y="1837670"/>
              <a:ext cx="92934" cy="102769"/>
              <a:chOff x="14972651" y="4412318"/>
              <a:chExt cx="685955" cy="666177"/>
            </a:xfrm>
          </p:grpSpPr>
          <p:sp>
            <p:nvSpPr>
              <p:cNvPr id="210" name="AutoShape 1">
                <a:extLst>
                  <a:ext uri="{FF2B5EF4-FFF2-40B4-BE49-F238E27FC236}">
                    <a16:creationId xmlns:a16="http://schemas.microsoft.com/office/drawing/2014/main" id="{BC6A9F41-84D6-0B4B-B8E8-846F82C4A388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211" name="AutoShape 2">
                <a:extLst>
                  <a:ext uri="{FF2B5EF4-FFF2-40B4-BE49-F238E27FC236}">
                    <a16:creationId xmlns:a16="http://schemas.microsoft.com/office/drawing/2014/main" id="{8630215A-10C0-3641-9D60-27C720D9F6DC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48" name="Group 76">
              <a:extLst>
                <a:ext uri="{FF2B5EF4-FFF2-40B4-BE49-F238E27FC236}">
                  <a16:creationId xmlns:a16="http://schemas.microsoft.com/office/drawing/2014/main" id="{14163D6A-0B78-A643-BE83-F1BF3D11CAFB}"/>
                </a:ext>
              </a:extLst>
            </p:cNvPr>
            <p:cNvGrpSpPr/>
            <p:nvPr/>
          </p:nvGrpSpPr>
          <p:grpSpPr>
            <a:xfrm rot="1631475" flipH="1">
              <a:off x="9932453" y="2226849"/>
              <a:ext cx="92934" cy="102769"/>
              <a:chOff x="14972651" y="4412318"/>
              <a:chExt cx="685955" cy="666177"/>
            </a:xfrm>
          </p:grpSpPr>
          <p:sp>
            <p:nvSpPr>
              <p:cNvPr id="208" name="AutoShape 1">
                <a:extLst>
                  <a:ext uri="{FF2B5EF4-FFF2-40B4-BE49-F238E27FC236}">
                    <a16:creationId xmlns:a16="http://schemas.microsoft.com/office/drawing/2014/main" id="{4327E80B-AB1D-9247-94AE-1218E7560B5F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209" name="AutoShape 2">
                <a:extLst>
                  <a:ext uri="{FF2B5EF4-FFF2-40B4-BE49-F238E27FC236}">
                    <a16:creationId xmlns:a16="http://schemas.microsoft.com/office/drawing/2014/main" id="{DC158D09-2600-1748-AF03-97304E729105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49" name="Group 76">
              <a:extLst>
                <a:ext uri="{FF2B5EF4-FFF2-40B4-BE49-F238E27FC236}">
                  <a16:creationId xmlns:a16="http://schemas.microsoft.com/office/drawing/2014/main" id="{02236526-B579-6F4C-9366-DBBC8BC8009D}"/>
                </a:ext>
              </a:extLst>
            </p:cNvPr>
            <p:cNvGrpSpPr/>
            <p:nvPr/>
          </p:nvGrpSpPr>
          <p:grpSpPr>
            <a:xfrm rot="1631475" flipH="1">
              <a:off x="9734625" y="2452138"/>
              <a:ext cx="92934" cy="102769"/>
              <a:chOff x="14972651" y="4412318"/>
              <a:chExt cx="685955" cy="666177"/>
            </a:xfrm>
          </p:grpSpPr>
          <p:sp>
            <p:nvSpPr>
              <p:cNvPr id="206" name="AutoShape 1">
                <a:extLst>
                  <a:ext uri="{FF2B5EF4-FFF2-40B4-BE49-F238E27FC236}">
                    <a16:creationId xmlns:a16="http://schemas.microsoft.com/office/drawing/2014/main" id="{7BB4933B-9260-9D44-8378-937C02181E34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207" name="AutoShape 2">
                <a:extLst>
                  <a:ext uri="{FF2B5EF4-FFF2-40B4-BE49-F238E27FC236}">
                    <a16:creationId xmlns:a16="http://schemas.microsoft.com/office/drawing/2014/main" id="{22DD1BB0-2050-884A-A065-6BC6D394DA8E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50" name="Group 76">
              <a:extLst>
                <a:ext uri="{FF2B5EF4-FFF2-40B4-BE49-F238E27FC236}">
                  <a16:creationId xmlns:a16="http://schemas.microsoft.com/office/drawing/2014/main" id="{D70E8FB0-2AC9-7D49-ABB7-D12B670C1581}"/>
                </a:ext>
              </a:extLst>
            </p:cNvPr>
            <p:cNvGrpSpPr/>
            <p:nvPr/>
          </p:nvGrpSpPr>
          <p:grpSpPr>
            <a:xfrm rot="1631475" flipH="1">
              <a:off x="9808668" y="2000384"/>
              <a:ext cx="92934" cy="102769"/>
              <a:chOff x="14972651" y="4412318"/>
              <a:chExt cx="685955" cy="666177"/>
            </a:xfrm>
          </p:grpSpPr>
          <p:sp>
            <p:nvSpPr>
              <p:cNvPr id="204" name="AutoShape 1">
                <a:extLst>
                  <a:ext uri="{FF2B5EF4-FFF2-40B4-BE49-F238E27FC236}">
                    <a16:creationId xmlns:a16="http://schemas.microsoft.com/office/drawing/2014/main" id="{9420C7AF-D703-3E42-BA6B-5FCC26F3589F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205" name="AutoShape 2">
                <a:extLst>
                  <a:ext uri="{FF2B5EF4-FFF2-40B4-BE49-F238E27FC236}">
                    <a16:creationId xmlns:a16="http://schemas.microsoft.com/office/drawing/2014/main" id="{EC39AE89-963B-3648-ABEC-BC4E7BA22797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51" name="Group 76">
              <a:extLst>
                <a:ext uri="{FF2B5EF4-FFF2-40B4-BE49-F238E27FC236}">
                  <a16:creationId xmlns:a16="http://schemas.microsoft.com/office/drawing/2014/main" id="{3BDC04EE-C60D-7340-89FD-0724C7164290}"/>
                </a:ext>
              </a:extLst>
            </p:cNvPr>
            <p:cNvGrpSpPr/>
            <p:nvPr/>
          </p:nvGrpSpPr>
          <p:grpSpPr>
            <a:xfrm rot="1631475" flipH="1">
              <a:off x="10017480" y="1827709"/>
              <a:ext cx="92934" cy="102769"/>
              <a:chOff x="14972651" y="4412318"/>
              <a:chExt cx="685955" cy="666177"/>
            </a:xfrm>
          </p:grpSpPr>
          <p:sp>
            <p:nvSpPr>
              <p:cNvPr id="202" name="AutoShape 1">
                <a:extLst>
                  <a:ext uri="{FF2B5EF4-FFF2-40B4-BE49-F238E27FC236}">
                    <a16:creationId xmlns:a16="http://schemas.microsoft.com/office/drawing/2014/main" id="{FE75E796-C09C-E547-BE10-C55E6A9A959F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203" name="AutoShape 2">
                <a:extLst>
                  <a:ext uri="{FF2B5EF4-FFF2-40B4-BE49-F238E27FC236}">
                    <a16:creationId xmlns:a16="http://schemas.microsoft.com/office/drawing/2014/main" id="{32A6FF20-570C-7E45-945F-D3F5CB02AB8C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52" name="Group 76">
              <a:extLst>
                <a:ext uri="{FF2B5EF4-FFF2-40B4-BE49-F238E27FC236}">
                  <a16:creationId xmlns:a16="http://schemas.microsoft.com/office/drawing/2014/main" id="{8516797A-C062-A440-A402-A4E0780BBEBD}"/>
                </a:ext>
              </a:extLst>
            </p:cNvPr>
            <p:cNvGrpSpPr/>
            <p:nvPr/>
          </p:nvGrpSpPr>
          <p:grpSpPr>
            <a:xfrm flipH="1">
              <a:off x="9435586" y="1519868"/>
              <a:ext cx="92934" cy="102769"/>
              <a:chOff x="14972651" y="4412318"/>
              <a:chExt cx="685955" cy="666177"/>
            </a:xfrm>
          </p:grpSpPr>
          <p:sp>
            <p:nvSpPr>
              <p:cNvPr id="200" name="AutoShape 1">
                <a:extLst>
                  <a:ext uri="{FF2B5EF4-FFF2-40B4-BE49-F238E27FC236}">
                    <a16:creationId xmlns:a16="http://schemas.microsoft.com/office/drawing/2014/main" id="{3116FA91-FBB7-E746-BB07-1A2ABCA9849E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201" name="AutoShape 2">
                <a:extLst>
                  <a:ext uri="{FF2B5EF4-FFF2-40B4-BE49-F238E27FC236}">
                    <a16:creationId xmlns:a16="http://schemas.microsoft.com/office/drawing/2014/main" id="{01FE0793-E7E1-BE4C-85F1-ED3BEF56AC94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53" name="Group 76">
              <a:extLst>
                <a:ext uri="{FF2B5EF4-FFF2-40B4-BE49-F238E27FC236}">
                  <a16:creationId xmlns:a16="http://schemas.microsoft.com/office/drawing/2014/main" id="{3DEF7AE7-70E1-474D-A860-E2962AB67144}"/>
                </a:ext>
              </a:extLst>
            </p:cNvPr>
            <p:cNvGrpSpPr/>
            <p:nvPr/>
          </p:nvGrpSpPr>
          <p:grpSpPr>
            <a:xfrm flipH="1">
              <a:off x="9490649" y="2140276"/>
              <a:ext cx="92934" cy="102769"/>
              <a:chOff x="14972651" y="4412318"/>
              <a:chExt cx="685955" cy="666177"/>
            </a:xfrm>
          </p:grpSpPr>
          <p:sp>
            <p:nvSpPr>
              <p:cNvPr id="198" name="AutoShape 1">
                <a:extLst>
                  <a:ext uri="{FF2B5EF4-FFF2-40B4-BE49-F238E27FC236}">
                    <a16:creationId xmlns:a16="http://schemas.microsoft.com/office/drawing/2014/main" id="{244A6F06-1305-0E44-B9F5-59553F27D142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99" name="AutoShape 2">
                <a:extLst>
                  <a:ext uri="{FF2B5EF4-FFF2-40B4-BE49-F238E27FC236}">
                    <a16:creationId xmlns:a16="http://schemas.microsoft.com/office/drawing/2014/main" id="{3DE0A410-D75D-114E-86BF-EEFB27D932C8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54" name="Group 76">
              <a:extLst>
                <a:ext uri="{FF2B5EF4-FFF2-40B4-BE49-F238E27FC236}">
                  <a16:creationId xmlns:a16="http://schemas.microsoft.com/office/drawing/2014/main" id="{74FFC54E-FA17-9243-82FC-4D5772E280DD}"/>
                </a:ext>
              </a:extLst>
            </p:cNvPr>
            <p:cNvGrpSpPr/>
            <p:nvPr/>
          </p:nvGrpSpPr>
          <p:grpSpPr>
            <a:xfrm flipH="1">
              <a:off x="9331331" y="1751621"/>
              <a:ext cx="92934" cy="102769"/>
              <a:chOff x="14972651" y="4412318"/>
              <a:chExt cx="685955" cy="666177"/>
            </a:xfrm>
          </p:grpSpPr>
          <p:sp>
            <p:nvSpPr>
              <p:cNvPr id="196" name="AutoShape 1">
                <a:extLst>
                  <a:ext uri="{FF2B5EF4-FFF2-40B4-BE49-F238E27FC236}">
                    <a16:creationId xmlns:a16="http://schemas.microsoft.com/office/drawing/2014/main" id="{01F39776-2087-594A-9C3B-6622BCD43261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97" name="AutoShape 2">
                <a:extLst>
                  <a:ext uri="{FF2B5EF4-FFF2-40B4-BE49-F238E27FC236}">
                    <a16:creationId xmlns:a16="http://schemas.microsoft.com/office/drawing/2014/main" id="{686573E8-B6E7-3C4B-BC4E-41B183400D1E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55" name="Group 76">
              <a:extLst>
                <a:ext uri="{FF2B5EF4-FFF2-40B4-BE49-F238E27FC236}">
                  <a16:creationId xmlns:a16="http://schemas.microsoft.com/office/drawing/2014/main" id="{8A504C0B-7C53-C343-B47E-BDA8FFBCA851}"/>
                </a:ext>
              </a:extLst>
            </p:cNvPr>
            <p:cNvGrpSpPr/>
            <p:nvPr/>
          </p:nvGrpSpPr>
          <p:grpSpPr>
            <a:xfrm flipH="1">
              <a:off x="9220594" y="2516655"/>
              <a:ext cx="92934" cy="102769"/>
              <a:chOff x="14972651" y="4412318"/>
              <a:chExt cx="685955" cy="666177"/>
            </a:xfrm>
          </p:grpSpPr>
          <p:sp>
            <p:nvSpPr>
              <p:cNvPr id="194" name="AutoShape 1">
                <a:extLst>
                  <a:ext uri="{FF2B5EF4-FFF2-40B4-BE49-F238E27FC236}">
                    <a16:creationId xmlns:a16="http://schemas.microsoft.com/office/drawing/2014/main" id="{47CA9BFF-3F1D-5C45-9650-DB13086E66B6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95" name="AutoShape 2">
                <a:extLst>
                  <a:ext uri="{FF2B5EF4-FFF2-40B4-BE49-F238E27FC236}">
                    <a16:creationId xmlns:a16="http://schemas.microsoft.com/office/drawing/2014/main" id="{EA9EDF7E-2017-954F-9347-2AFC1C969163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56" name="Group 76">
              <a:extLst>
                <a:ext uri="{FF2B5EF4-FFF2-40B4-BE49-F238E27FC236}">
                  <a16:creationId xmlns:a16="http://schemas.microsoft.com/office/drawing/2014/main" id="{EACA4FBB-5CBC-2440-B166-5E95AEFAD2DC}"/>
                </a:ext>
              </a:extLst>
            </p:cNvPr>
            <p:cNvGrpSpPr/>
            <p:nvPr/>
          </p:nvGrpSpPr>
          <p:grpSpPr>
            <a:xfrm flipH="1">
              <a:off x="9637737" y="1416233"/>
              <a:ext cx="92934" cy="102769"/>
              <a:chOff x="14972651" y="4412318"/>
              <a:chExt cx="685955" cy="666177"/>
            </a:xfrm>
          </p:grpSpPr>
          <p:sp>
            <p:nvSpPr>
              <p:cNvPr id="192" name="AutoShape 1">
                <a:extLst>
                  <a:ext uri="{FF2B5EF4-FFF2-40B4-BE49-F238E27FC236}">
                    <a16:creationId xmlns:a16="http://schemas.microsoft.com/office/drawing/2014/main" id="{D5BBCB22-EBDE-4D40-BF6C-5086E3389594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93" name="AutoShape 2">
                <a:extLst>
                  <a:ext uri="{FF2B5EF4-FFF2-40B4-BE49-F238E27FC236}">
                    <a16:creationId xmlns:a16="http://schemas.microsoft.com/office/drawing/2014/main" id="{02146B01-632C-744C-8B3B-3214ECDAE120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57" name="Group 76">
              <a:extLst>
                <a:ext uri="{FF2B5EF4-FFF2-40B4-BE49-F238E27FC236}">
                  <a16:creationId xmlns:a16="http://schemas.microsoft.com/office/drawing/2014/main" id="{7A68DEE4-7069-A44A-B6CF-D7EC2FE5CCEE}"/>
                </a:ext>
              </a:extLst>
            </p:cNvPr>
            <p:cNvGrpSpPr/>
            <p:nvPr/>
          </p:nvGrpSpPr>
          <p:grpSpPr>
            <a:xfrm flipH="1">
              <a:off x="8637102" y="1252821"/>
              <a:ext cx="92934" cy="102769"/>
              <a:chOff x="14972651" y="4412318"/>
              <a:chExt cx="685955" cy="666177"/>
            </a:xfrm>
          </p:grpSpPr>
          <p:sp>
            <p:nvSpPr>
              <p:cNvPr id="190" name="AutoShape 1">
                <a:extLst>
                  <a:ext uri="{FF2B5EF4-FFF2-40B4-BE49-F238E27FC236}">
                    <a16:creationId xmlns:a16="http://schemas.microsoft.com/office/drawing/2014/main" id="{FAB35026-A82B-D845-AD5D-C2D2ACFCE0AD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91" name="AutoShape 2">
                <a:extLst>
                  <a:ext uri="{FF2B5EF4-FFF2-40B4-BE49-F238E27FC236}">
                    <a16:creationId xmlns:a16="http://schemas.microsoft.com/office/drawing/2014/main" id="{7E9A1111-CA90-DC4B-9F66-7931A3DC6366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58" name="Group 76">
              <a:extLst>
                <a:ext uri="{FF2B5EF4-FFF2-40B4-BE49-F238E27FC236}">
                  <a16:creationId xmlns:a16="http://schemas.microsoft.com/office/drawing/2014/main" id="{4F449521-1DBA-C44C-863B-2EC25ED95FEC}"/>
                </a:ext>
              </a:extLst>
            </p:cNvPr>
            <p:cNvGrpSpPr/>
            <p:nvPr/>
          </p:nvGrpSpPr>
          <p:grpSpPr>
            <a:xfrm flipH="1">
              <a:off x="9047939" y="1575981"/>
              <a:ext cx="92934" cy="102769"/>
              <a:chOff x="14972651" y="4412318"/>
              <a:chExt cx="685955" cy="666177"/>
            </a:xfrm>
          </p:grpSpPr>
          <p:sp>
            <p:nvSpPr>
              <p:cNvPr id="188" name="AutoShape 1">
                <a:extLst>
                  <a:ext uri="{FF2B5EF4-FFF2-40B4-BE49-F238E27FC236}">
                    <a16:creationId xmlns:a16="http://schemas.microsoft.com/office/drawing/2014/main" id="{471E3273-B8CB-E84E-847F-8AA6CF48989A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89" name="AutoShape 2">
                <a:extLst>
                  <a:ext uri="{FF2B5EF4-FFF2-40B4-BE49-F238E27FC236}">
                    <a16:creationId xmlns:a16="http://schemas.microsoft.com/office/drawing/2014/main" id="{EF1A153E-9EA7-DA48-B0B9-DA89F4F97C79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59" name="Group 76">
              <a:extLst>
                <a:ext uri="{FF2B5EF4-FFF2-40B4-BE49-F238E27FC236}">
                  <a16:creationId xmlns:a16="http://schemas.microsoft.com/office/drawing/2014/main" id="{9B818B85-2B8D-1344-AB1F-63EF6E5FE0E4}"/>
                </a:ext>
              </a:extLst>
            </p:cNvPr>
            <p:cNvGrpSpPr/>
            <p:nvPr/>
          </p:nvGrpSpPr>
          <p:grpSpPr>
            <a:xfrm flipH="1">
              <a:off x="8915439" y="1737760"/>
              <a:ext cx="92934" cy="102769"/>
              <a:chOff x="14972651" y="4412318"/>
              <a:chExt cx="685955" cy="666177"/>
            </a:xfrm>
          </p:grpSpPr>
          <p:sp>
            <p:nvSpPr>
              <p:cNvPr id="186" name="AutoShape 1">
                <a:extLst>
                  <a:ext uri="{FF2B5EF4-FFF2-40B4-BE49-F238E27FC236}">
                    <a16:creationId xmlns:a16="http://schemas.microsoft.com/office/drawing/2014/main" id="{AB920B18-8BDD-644A-B607-58062F1CF232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87" name="AutoShape 2">
                <a:extLst>
                  <a:ext uri="{FF2B5EF4-FFF2-40B4-BE49-F238E27FC236}">
                    <a16:creationId xmlns:a16="http://schemas.microsoft.com/office/drawing/2014/main" id="{76B3B9D8-2EFA-7441-9E99-C9EC23BF3765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60" name="Group 76">
              <a:extLst>
                <a:ext uri="{FF2B5EF4-FFF2-40B4-BE49-F238E27FC236}">
                  <a16:creationId xmlns:a16="http://schemas.microsoft.com/office/drawing/2014/main" id="{58AA122D-ACAE-5D4B-956E-EEE75F947517}"/>
                </a:ext>
              </a:extLst>
            </p:cNvPr>
            <p:cNvGrpSpPr/>
            <p:nvPr/>
          </p:nvGrpSpPr>
          <p:grpSpPr>
            <a:xfrm flipH="1">
              <a:off x="8924479" y="1602452"/>
              <a:ext cx="92934" cy="102769"/>
              <a:chOff x="14972651" y="4412318"/>
              <a:chExt cx="685955" cy="666177"/>
            </a:xfrm>
          </p:grpSpPr>
          <p:sp>
            <p:nvSpPr>
              <p:cNvPr id="184" name="AutoShape 1">
                <a:extLst>
                  <a:ext uri="{FF2B5EF4-FFF2-40B4-BE49-F238E27FC236}">
                    <a16:creationId xmlns:a16="http://schemas.microsoft.com/office/drawing/2014/main" id="{E08B251E-7393-3A4D-BD0E-3C81BD1BCC8B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85" name="AutoShape 2">
                <a:extLst>
                  <a:ext uri="{FF2B5EF4-FFF2-40B4-BE49-F238E27FC236}">
                    <a16:creationId xmlns:a16="http://schemas.microsoft.com/office/drawing/2014/main" id="{879DBB68-5BA6-884A-8F72-ECFBCF1B814D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61" name="Group 76">
              <a:extLst>
                <a:ext uri="{FF2B5EF4-FFF2-40B4-BE49-F238E27FC236}">
                  <a16:creationId xmlns:a16="http://schemas.microsoft.com/office/drawing/2014/main" id="{FF096CC1-5AB9-684E-A664-4A00CD09BA36}"/>
                </a:ext>
              </a:extLst>
            </p:cNvPr>
            <p:cNvGrpSpPr/>
            <p:nvPr/>
          </p:nvGrpSpPr>
          <p:grpSpPr>
            <a:xfrm flipH="1">
              <a:off x="9096920" y="1379602"/>
              <a:ext cx="92934" cy="102769"/>
              <a:chOff x="14972651" y="4412318"/>
              <a:chExt cx="685955" cy="666177"/>
            </a:xfrm>
          </p:grpSpPr>
          <p:sp>
            <p:nvSpPr>
              <p:cNvPr id="182" name="AutoShape 1">
                <a:extLst>
                  <a:ext uri="{FF2B5EF4-FFF2-40B4-BE49-F238E27FC236}">
                    <a16:creationId xmlns:a16="http://schemas.microsoft.com/office/drawing/2014/main" id="{033C30BD-D3B7-2245-9EA2-28FA52E8A67C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83" name="AutoShape 2">
                <a:extLst>
                  <a:ext uri="{FF2B5EF4-FFF2-40B4-BE49-F238E27FC236}">
                    <a16:creationId xmlns:a16="http://schemas.microsoft.com/office/drawing/2014/main" id="{90756EDB-59CF-3D4B-8D55-91831941A723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62" name="Group 76">
              <a:extLst>
                <a:ext uri="{FF2B5EF4-FFF2-40B4-BE49-F238E27FC236}">
                  <a16:creationId xmlns:a16="http://schemas.microsoft.com/office/drawing/2014/main" id="{11A5A15B-D95F-CB49-B146-3087D1A7A7BE}"/>
                </a:ext>
              </a:extLst>
            </p:cNvPr>
            <p:cNvGrpSpPr/>
            <p:nvPr/>
          </p:nvGrpSpPr>
          <p:grpSpPr>
            <a:xfrm flipH="1">
              <a:off x="9088289" y="1973567"/>
              <a:ext cx="92934" cy="102769"/>
              <a:chOff x="14972651" y="4412318"/>
              <a:chExt cx="685955" cy="666177"/>
            </a:xfrm>
          </p:grpSpPr>
          <p:sp>
            <p:nvSpPr>
              <p:cNvPr id="180" name="AutoShape 1">
                <a:extLst>
                  <a:ext uri="{FF2B5EF4-FFF2-40B4-BE49-F238E27FC236}">
                    <a16:creationId xmlns:a16="http://schemas.microsoft.com/office/drawing/2014/main" id="{CF34ACCC-F16B-C645-A282-431E6905E49E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81" name="AutoShape 2">
                <a:extLst>
                  <a:ext uri="{FF2B5EF4-FFF2-40B4-BE49-F238E27FC236}">
                    <a16:creationId xmlns:a16="http://schemas.microsoft.com/office/drawing/2014/main" id="{86594ED7-E599-B44F-BAF4-D6CA6C0BD544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63" name="Group 76">
              <a:extLst>
                <a:ext uri="{FF2B5EF4-FFF2-40B4-BE49-F238E27FC236}">
                  <a16:creationId xmlns:a16="http://schemas.microsoft.com/office/drawing/2014/main" id="{327BB53C-1B83-1446-A072-E580E2585D79}"/>
                </a:ext>
              </a:extLst>
            </p:cNvPr>
            <p:cNvGrpSpPr/>
            <p:nvPr/>
          </p:nvGrpSpPr>
          <p:grpSpPr>
            <a:xfrm flipH="1">
              <a:off x="9536749" y="2297487"/>
              <a:ext cx="92934" cy="102769"/>
              <a:chOff x="14972651" y="4412318"/>
              <a:chExt cx="685955" cy="666177"/>
            </a:xfrm>
          </p:grpSpPr>
          <p:sp>
            <p:nvSpPr>
              <p:cNvPr id="178" name="AutoShape 1">
                <a:extLst>
                  <a:ext uri="{FF2B5EF4-FFF2-40B4-BE49-F238E27FC236}">
                    <a16:creationId xmlns:a16="http://schemas.microsoft.com/office/drawing/2014/main" id="{C1BC401F-A8E6-F74A-B59D-164929C06DAF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79" name="AutoShape 2">
                <a:extLst>
                  <a:ext uri="{FF2B5EF4-FFF2-40B4-BE49-F238E27FC236}">
                    <a16:creationId xmlns:a16="http://schemas.microsoft.com/office/drawing/2014/main" id="{920164AC-A379-7648-8034-5C5BACCD4EC5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64" name="Group 76">
              <a:extLst>
                <a:ext uri="{FF2B5EF4-FFF2-40B4-BE49-F238E27FC236}">
                  <a16:creationId xmlns:a16="http://schemas.microsoft.com/office/drawing/2014/main" id="{4773FFBB-0724-274C-A6EF-1CF4881F9A82}"/>
                </a:ext>
              </a:extLst>
            </p:cNvPr>
            <p:cNvGrpSpPr/>
            <p:nvPr/>
          </p:nvGrpSpPr>
          <p:grpSpPr>
            <a:xfrm flipH="1">
              <a:off x="9235798" y="2138714"/>
              <a:ext cx="92934" cy="102769"/>
              <a:chOff x="14972651" y="4412318"/>
              <a:chExt cx="685955" cy="666177"/>
            </a:xfrm>
          </p:grpSpPr>
          <p:sp>
            <p:nvSpPr>
              <p:cNvPr id="176" name="AutoShape 1">
                <a:extLst>
                  <a:ext uri="{FF2B5EF4-FFF2-40B4-BE49-F238E27FC236}">
                    <a16:creationId xmlns:a16="http://schemas.microsoft.com/office/drawing/2014/main" id="{5BD739B7-C697-FD4A-A4FA-5FF1367D0183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77" name="AutoShape 2">
                <a:extLst>
                  <a:ext uri="{FF2B5EF4-FFF2-40B4-BE49-F238E27FC236}">
                    <a16:creationId xmlns:a16="http://schemas.microsoft.com/office/drawing/2014/main" id="{690C89BD-D667-AE4D-885F-5B59A54E0EBC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65" name="Group 76">
              <a:extLst>
                <a:ext uri="{FF2B5EF4-FFF2-40B4-BE49-F238E27FC236}">
                  <a16:creationId xmlns:a16="http://schemas.microsoft.com/office/drawing/2014/main" id="{E1F24FA4-1900-E34B-867A-260ADE48CB51}"/>
                </a:ext>
              </a:extLst>
            </p:cNvPr>
            <p:cNvGrpSpPr/>
            <p:nvPr/>
          </p:nvGrpSpPr>
          <p:grpSpPr>
            <a:xfrm flipH="1">
              <a:off x="9261344" y="1889797"/>
              <a:ext cx="92934" cy="102769"/>
              <a:chOff x="14972651" y="4412318"/>
              <a:chExt cx="685955" cy="666177"/>
            </a:xfrm>
          </p:grpSpPr>
          <p:sp>
            <p:nvSpPr>
              <p:cNvPr id="174" name="AutoShape 1">
                <a:extLst>
                  <a:ext uri="{FF2B5EF4-FFF2-40B4-BE49-F238E27FC236}">
                    <a16:creationId xmlns:a16="http://schemas.microsoft.com/office/drawing/2014/main" id="{04F34343-0B17-B24F-97B5-FA6EAF82B32F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75" name="AutoShape 2">
                <a:extLst>
                  <a:ext uri="{FF2B5EF4-FFF2-40B4-BE49-F238E27FC236}">
                    <a16:creationId xmlns:a16="http://schemas.microsoft.com/office/drawing/2014/main" id="{22BE6570-E93A-D148-B989-B1406680BC13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66" name="Group 76">
              <a:extLst>
                <a:ext uri="{FF2B5EF4-FFF2-40B4-BE49-F238E27FC236}">
                  <a16:creationId xmlns:a16="http://schemas.microsoft.com/office/drawing/2014/main" id="{2103064E-6F6D-4E4E-A6CC-BBF1381976D3}"/>
                </a:ext>
              </a:extLst>
            </p:cNvPr>
            <p:cNvGrpSpPr/>
            <p:nvPr/>
          </p:nvGrpSpPr>
          <p:grpSpPr>
            <a:xfrm flipH="1">
              <a:off x="9606264" y="2021638"/>
              <a:ext cx="92934" cy="102769"/>
              <a:chOff x="14972651" y="4412318"/>
              <a:chExt cx="685955" cy="666177"/>
            </a:xfrm>
          </p:grpSpPr>
          <p:sp>
            <p:nvSpPr>
              <p:cNvPr id="172" name="AutoShape 1">
                <a:extLst>
                  <a:ext uri="{FF2B5EF4-FFF2-40B4-BE49-F238E27FC236}">
                    <a16:creationId xmlns:a16="http://schemas.microsoft.com/office/drawing/2014/main" id="{644F3FA3-BAED-8245-93D1-81A814ED0545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73" name="AutoShape 2">
                <a:extLst>
                  <a:ext uri="{FF2B5EF4-FFF2-40B4-BE49-F238E27FC236}">
                    <a16:creationId xmlns:a16="http://schemas.microsoft.com/office/drawing/2014/main" id="{7E1BAF77-B664-7140-9DE5-4F5158270816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67" name="Group 76">
              <a:extLst>
                <a:ext uri="{FF2B5EF4-FFF2-40B4-BE49-F238E27FC236}">
                  <a16:creationId xmlns:a16="http://schemas.microsoft.com/office/drawing/2014/main" id="{32758F2B-D456-0748-8FFD-EEC6FDAE5907}"/>
                </a:ext>
              </a:extLst>
            </p:cNvPr>
            <p:cNvGrpSpPr/>
            <p:nvPr/>
          </p:nvGrpSpPr>
          <p:grpSpPr>
            <a:xfrm>
              <a:off x="9417792" y="2629918"/>
              <a:ext cx="115044" cy="121792"/>
              <a:chOff x="14972651" y="4412318"/>
              <a:chExt cx="685955" cy="666177"/>
            </a:xfrm>
          </p:grpSpPr>
          <p:sp>
            <p:nvSpPr>
              <p:cNvPr id="170" name="AutoShape 1">
                <a:extLst>
                  <a:ext uri="{FF2B5EF4-FFF2-40B4-BE49-F238E27FC236}">
                    <a16:creationId xmlns:a16="http://schemas.microsoft.com/office/drawing/2014/main" id="{0201A81F-3B07-7443-A1C7-95B1F64E07FD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71" name="AutoShape 2">
                <a:extLst>
                  <a:ext uri="{FF2B5EF4-FFF2-40B4-BE49-F238E27FC236}">
                    <a16:creationId xmlns:a16="http://schemas.microsoft.com/office/drawing/2014/main" id="{60F88C67-11B1-824F-9CA5-53D5F133DB36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68" name="Group 76">
              <a:extLst>
                <a:ext uri="{FF2B5EF4-FFF2-40B4-BE49-F238E27FC236}">
                  <a16:creationId xmlns:a16="http://schemas.microsoft.com/office/drawing/2014/main" id="{625CDA8A-20BB-A944-9851-E78878F7B179}"/>
                </a:ext>
              </a:extLst>
            </p:cNvPr>
            <p:cNvGrpSpPr/>
            <p:nvPr/>
          </p:nvGrpSpPr>
          <p:grpSpPr>
            <a:xfrm flipH="1">
              <a:off x="9506647" y="1806545"/>
              <a:ext cx="92934" cy="102769"/>
              <a:chOff x="14972651" y="4412318"/>
              <a:chExt cx="685955" cy="666177"/>
            </a:xfrm>
          </p:grpSpPr>
          <p:sp>
            <p:nvSpPr>
              <p:cNvPr id="168" name="AutoShape 1">
                <a:extLst>
                  <a:ext uri="{FF2B5EF4-FFF2-40B4-BE49-F238E27FC236}">
                    <a16:creationId xmlns:a16="http://schemas.microsoft.com/office/drawing/2014/main" id="{2BF96C64-1FC9-034D-9AD3-F5DE5E20818B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69" name="AutoShape 2">
                <a:extLst>
                  <a:ext uri="{FF2B5EF4-FFF2-40B4-BE49-F238E27FC236}">
                    <a16:creationId xmlns:a16="http://schemas.microsoft.com/office/drawing/2014/main" id="{E2945D5E-A445-3641-B7CD-DD25B03DD278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69" name="Group 76">
              <a:extLst>
                <a:ext uri="{FF2B5EF4-FFF2-40B4-BE49-F238E27FC236}">
                  <a16:creationId xmlns:a16="http://schemas.microsoft.com/office/drawing/2014/main" id="{0138400E-83B5-4342-879E-A326354DA0EB}"/>
                </a:ext>
              </a:extLst>
            </p:cNvPr>
            <p:cNvGrpSpPr/>
            <p:nvPr/>
          </p:nvGrpSpPr>
          <p:grpSpPr>
            <a:xfrm flipH="1">
              <a:off x="9409051" y="1629812"/>
              <a:ext cx="92934" cy="102769"/>
              <a:chOff x="14972651" y="4412318"/>
              <a:chExt cx="685955" cy="666177"/>
            </a:xfrm>
          </p:grpSpPr>
          <p:sp>
            <p:nvSpPr>
              <p:cNvPr id="166" name="AutoShape 1">
                <a:extLst>
                  <a:ext uri="{FF2B5EF4-FFF2-40B4-BE49-F238E27FC236}">
                    <a16:creationId xmlns:a16="http://schemas.microsoft.com/office/drawing/2014/main" id="{8B48303C-2503-3345-B5B0-82A1DE5DA91C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67" name="AutoShape 2">
                <a:extLst>
                  <a:ext uri="{FF2B5EF4-FFF2-40B4-BE49-F238E27FC236}">
                    <a16:creationId xmlns:a16="http://schemas.microsoft.com/office/drawing/2014/main" id="{40A27775-7978-7E46-AE2E-60D60DB5B6CC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70" name="Group 76">
              <a:extLst>
                <a:ext uri="{FF2B5EF4-FFF2-40B4-BE49-F238E27FC236}">
                  <a16:creationId xmlns:a16="http://schemas.microsoft.com/office/drawing/2014/main" id="{FF8633DB-7950-FC4D-89D8-C4617F77EBF1}"/>
                </a:ext>
              </a:extLst>
            </p:cNvPr>
            <p:cNvGrpSpPr/>
            <p:nvPr/>
          </p:nvGrpSpPr>
          <p:grpSpPr>
            <a:xfrm flipH="1">
              <a:off x="9754759" y="1549520"/>
              <a:ext cx="92934" cy="102769"/>
              <a:chOff x="14972651" y="4412318"/>
              <a:chExt cx="685955" cy="666177"/>
            </a:xfrm>
          </p:grpSpPr>
          <p:sp>
            <p:nvSpPr>
              <p:cNvPr id="164" name="AutoShape 1">
                <a:extLst>
                  <a:ext uri="{FF2B5EF4-FFF2-40B4-BE49-F238E27FC236}">
                    <a16:creationId xmlns:a16="http://schemas.microsoft.com/office/drawing/2014/main" id="{425F1EED-6B96-1347-BBD0-F44579E405A7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65" name="AutoShape 2">
                <a:extLst>
                  <a:ext uri="{FF2B5EF4-FFF2-40B4-BE49-F238E27FC236}">
                    <a16:creationId xmlns:a16="http://schemas.microsoft.com/office/drawing/2014/main" id="{A69C598B-90B5-214D-9149-7DC752671637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71" name="Group 76">
              <a:extLst>
                <a:ext uri="{FF2B5EF4-FFF2-40B4-BE49-F238E27FC236}">
                  <a16:creationId xmlns:a16="http://schemas.microsoft.com/office/drawing/2014/main" id="{FE00693C-A557-9E4C-80E4-274CDB9249AD}"/>
                </a:ext>
              </a:extLst>
            </p:cNvPr>
            <p:cNvGrpSpPr/>
            <p:nvPr/>
          </p:nvGrpSpPr>
          <p:grpSpPr>
            <a:xfrm flipH="1">
              <a:off x="9689253" y="1128641"/>
              <a:ext cx="92934" cy="102769"/>
              <a:chOff x="14972651" y="4412318"/>
              <a:chExt cx="685955" cy="666177"/>
            </a:xfrm>
          </p:grpSpPr>
          <p:sp>
            <p:nvSpPr>
              <p:cNvPr id="162" name="AutoShape 1">
                <a:extLst>
                  <a:ext uri="{FF2B5EF4-FFF2-40B4-BE49-F238E27FC236}">
                    <a16:creationId xmlns:a16="http://schemas.microsoft.com/office/drawing/2014/main" id="{D30C66D9-5680-9E42-B300-080E08A3959A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63" name="AutoShape 2">
                <a:extLst>
                  <a:ext uri="{FF2B5EF4-FFF2-40B4-BE49-F238E27FC236}">
                    <a16:creationId xmlns:a16="http://schemas.microsoft.com/office/drawing/2014/main" id="{52A2B677-A86C-BD46-90D4-F8AE3B444E41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72" name="Group 76">
              <a:extLst>
                <a:ext uri="{FF2B5EF4-FFF2-40B4-BE49-F238E27FC236}">
                  <a16:creationId xmlns:a16="http://schemas.microsoft.com/office/drawing/2014/main" id="{608F35B9-AA22-DF4B-9316-7F1F5D859608}"/>
                </a:ext>
              </a:extLst>
            </p:cNvPr>
            <p:cNvGrpSpPr/>
            <p:nvPr/>
          </p:nvGrpSpPr>
          <p:grpSpPr>
            <a:xfrm flipH="1">
              <a:off x="9663575" y="1082941"/>
              <a:ext cx="92934" cy="102769"/>
              <a:chOff x="14972651" y="4412318"/>
              <a:chExt cx="685955" cy="666177"/>
            </a:xfrm>
          </p:grpSpPr>
          <p:sp>
            <p:nvSpPr>
              <p:cNvPr id="160" name="AutoShape 1">
                <a:extLst>
                  <a:ext uri="{FF2B5EF4-FFF2-40B4-BE49-F238E27FC236}">
                    <a16:creationId xmlns:a16="http://schemas.microsoft.com/office/drawing/2014/main" id="{734F44EE-7EA0-AD41-8B3A-B7CC41ACCB00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61" name="AutoShape 2">
                <a:extLst>
                  <a:ext uri="{FF2B5EF4-FFF2-40B4-BE49-F238E27FC236}">
                    <a16:creationId xmlns:a16="http://schemas.microsoft.com/office/drawing/2014/main" id="{04A23ED3-2A5E-E84F-8445-74D8A8150585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73" name="Group 76">
              <a:extLst>
                <a:ext uri="{FF2B5EF4-FFF2-40B4-BE49-F238E27FC236}">
                  <a16:creationId xmlns:a16="http://schemas.microsoft.com/office/drawing/2014/main" id="{C29A1916-8540-B045-96BB-5C9ADD3683AF}"/>
                </a:ext>
              </a:extLst>
            </p:cNvPr>
            <p:cNvGrpSpPr/>
            <p:nvPr/>
          </p:nvGrpSpPr>
          <p:grpSpPr>
            <a:xfrm flipH="1">
              <a:off x="9904976" y="1104808"/>
              <a:ext cx="92934" cy="102769"/>
              <a:chOff x="14972651" y="4412318"/>
              <a:chExt cx="685955" cy="666177"/>
            </a:xfrm>
          </p:grpSpPr>
          <p:sp>
            <p:nvSpPr>
              <p:cNvPr id="158" name="AutoShape 1">
                <a:extLst>
                  <a:ext uri="{FF2B5EF4-FFF2-40B4-BE49-F238E27FC236}">
                    <a16:creationId xmlns:a16="http://schemas.microsoft.com/office/drawing/2014/main" id="{2B85A5E3-E742-FF40-8635-0C2A47269D0F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59" name="AutoShape 2">
                <a:extLst>
                  <a:ext uri="{FF2B5EF4-FFF2-40B4-BE49-F238E27FC236}">
                    <a16:creationId xmlns:a16="http://schemas.microsoft.com/office/drawing/2014/main" id="{519185D6-30AE-DB42-AF5D-941BE620986E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74" name="Group 76">
              <a:extLst>
                <a:ext uri="{FF2B5EF4-FFF2-40B4-BE49-F238E27FC236}">
                  <a16:creationId xmlns:a16="http://schemas.microsoft.com/office/drawing/2014/main" id="{7EB49F2D-725B-6043-AE88-BD7D43F08874}"/>
                </a:ext>
              </a:extLst>
            </p:cNvPr>
            <p:cNvGrpSpPr/>
            <p:nvPr/>
          </p:nvGrpSpPr>
          <p:grpSpPr>
            <a:xfrm flipH="1">
              <a:off x="9434372" y="1388504"/>
              <a:ext cx="92934" cy="102769"/>
              <a:chOff x="14972651" y="4412318"/>
              <a:chExt cx="685955" cy="666177"/>
            </a:xfrm>
          </p:grpSpPr>
          <p:sp>
            <p:nvSpPr>
              <p:cNvPr id="156" name="AutoShape 1">
                <a:extLst>
                  <a:ext uri="{FF2B5EF4-FFF2-40B4-BE49-F238E27FC236}">
                    <a16:creationId xmlns:a16="http://schemas.microsoft.com/office/drawing/2014/main" id="{228CD4A1-4F38-7C44-8BD7-8CEADFEEEAA0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57" name="AutoShape 2">
                <a:extLst>
                  <a:ext uri="{FF2B5EF4-FFF2-40B4-BE49-F238E27FC236}">
                    <a16:creationId xmlns:a16="http://schemas.microsoft.com/office/drawing/2014/main" id="{9573BAF2-F2A1-254B-96A8-4AB40E72F249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75" name="Group 76">
              <a:extLst>
                <a:ext uri="{FF2B5EF4-FFF2-40B4-BE49-F238E27FC236}">
                  <a16:creationId xmlns:a16="http://schemas.microsoft.com/office/drawing/2014/main" id="{C635E7F6-A0D9-8F42-BE3C-CE0EAEFD0BB1}"/>
                </a:ext>
              </a:extLst>
            </p:cNvPr>
            <p:cNvGrpSpPr/>
            <p:nvPr/>
          </p:nvGrpSpPr>
          <p:grpSpPr>
            <a:xfrm rot="1631475" flipH="1">
              <a:off x="9447455" y="1167209"/>
              <a:ext cx="92934" cy="102769"/>
              <a:chOff x="14972651" y="4412318"/>
              <a:chExt cx="685955" cy="666177"/>
            </a:xfrm>
          </p:grpSpPr>
          <p:sp>
            <p:nvSpPr>
              <p:cNvPr id="154" name="AutoShape 1">
                <a:extLst>
                  <a:ext uri="{FF2B5EF4-FFF2-40B4-BE49-F238E27FC236}">
                    <a16:creationId xmlns:a16="http://schemas.microsoft.com/office/drawing/2014/main" id="{1AD2043F-0952-1040-83BF-9231E5B8C64A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55" name="AutoShape 2">
                <a:extLst>
                  <a:ext uri="{FF2B5EF4-FFF2-40B4-BE49-F238E27FC236}">
                    <a16:creationId xmlns:a16="http://schemas.microsoft.com/office/drawing/2014/main" id="{7B4485FD-FEEF-0F4E-BDD6-98B6003D3903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76" name="Group 76">
              <a:extLst>
                <a:ext uri="{FF2B5EF4-FFF2-40B4-BE49-F238E27FC236}">
                  <a16:creationId xmlns:a16="http://schemas.microsoft.com/office/drawing/2014/main" id="{97FD8389-4653-4F4C-9FF9-C082A47D80E7}"/>
                </a:ext>
              </a:extLst>
            </p:cNvPr>
            <p:cNvGrpSpPr/>
            <p:nvPr/>
          </p:nvGrpSpPr>
          <p:grpSpPr>
            <a:xfrm rot="1631475" flipH="1">
              <a:off x="9982885" y="1556388"/>
              <a:ext cx="92934" cy="102769"/>
              <a:chOff x="14972651" y="4412318"/>
              <a:chExt cx="685955" cy="666177"/>
            </a:xfrm>
          </p:grpSpPr>
          <p:sp>
            <p:nvSpPr>
              <p:cNvPr id="152" name="AutoShape 1">
                <a:extLst>
                  <a:ext uri="{FF2B5EF4-FFF2-40B4-BE49-F238E27FC236}">
                    <a16:creationId xmlns:a16="http://schemas.microsoft.com/office/drawing/2014/main" id="{D0C496D2-034A-FE49-9C41-ED39B1BBBA10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53" name="AutoShape 2">
                <a:extLst>
                  <a:ext uri="{FF2B5EF4-FFF2-40B4-BE49-F238E27FC236}">
                    <a16:creationId xmlns:a16="http://schemas.microsoft.com/office/drawing/2014/main" id="{6210E1DD-76B1-234F-8DA1-DFD5C61D3D77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28771033-A65F-5142-9473-23D883B5F34A}"/>
                </a:ext>
              </a:extLst>
            </p:cNvPr>
            <p:cNvGrpSpPr/>
            <p:nvPr/>
          </p:nvGrpSpPr>
          <p:grpSpPr>
            <a:xfrm rot="1631475" flipH="1">
              <a:off x="9785057" y="1781677"/>
              <a:ext cx="92934" cy="102769"/>
              <a:chOff x="14972651" y="4412318"/>
              <a:chExt cx="685955" cy="666177"/>
            </a:xfrm>
          </p:grpSpPr>
          <p:sp>
            <p:nvSpPr>
              <p:cNvPr id="150" name="AutoShape 1">
                <a:extLst>
                  <a:ext uri="{FF2B5EF4-FFF2-40B4-BE49-F238E27FC236}">
                    <a16:creationId xmlns:a16="http://schemas.microsoft.com/office/drawing/2014/main" id="{7CEAFB73-0502-814E-A545-0830AD9CC10F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51" name="AutoShape 2">
                <a:extLst>
                  <a:ext uri="{FF2B5EF4-FFF2-40B4-BE49-F238E27FC236}">
                    <a16:creationId xmlns:a16="http://schemas.microsoft.com/office/drawing/2014/main" id="{52B0F4E1-1965-C444-8C2B-C2479521A9F9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78" name="Group 76">
              <a:extLst>
                <a:ext uri="{FF2B5EF4-FFF2-40B4-BE49-F238E27FC236}">
                  <a16:creationId xmlns:a16="http://schemas.microsoft.com/office/drawing/2014/main" id="{3BA6B7ED-B653-684A-A4DB-824638381F87}"/>
                </a:ext>
              </a:extLst>
            </p:cNvPr>
            <p:cNvGrpSpPr/>
            <p:nvPr/>
          </p:nvGrpSpPr>
          <p:grpSpPr>
            <a:xfrm rot="1631475" flipH="1">
              <a:off x="9859100" y="1329923"/>
              <a:ext cx="92934" cy="102769"/>
              <a:chOff x="14972651" y="4412318"/>
              <a:chExt cx="685955" cy="666177"/>
            </a:xfrm>
          </p:grpSpPr>
          <p:sp>
            <p:nvSpPr>
              <p:cNvPr id="148" name="AutoShape 1">
                <a:extLst>
                  <a:ext uri="{FF2B5EF4-FFF2-40B4-BE49-F238E27FC236}">
                    <a16:creationId xmlns:a16="http://schemas.microsoft.com/office/drawing/2014/main" id="{4D1F363B-C612-414A-B158-04D34F996D45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49" name="AutoShape 2">
                <a:extLst>
                  <a:ext uri="{FF2B5EF4-FFF2-40B4-BE49-F238E27FC236}">
                    <a16:creationId xmlns:a16="http://schemas.microsoft.com/office/drawing/2014/main" id="{20B78351-0C71-EA4E-BF3C-2B88B7ADE578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79" name="Group 76">
              <a:extLst>
                <a:ext uri="{FF2B5EF4-FFF2-40B4-BE49-F238E27FC236}">
                  <a16:creationId xmlns:a16="http://schemas.microsoft.com/office/drawing/2014/main" id="{BD09094D-00EA-1D48-A04D-7C2ACF2B2022}"/>
                </a:ext>
              </a:extLst>
            </p:cNvPr>
            <p:cNvGrpSpPr/>
            <p:nvPr/>
          </p:nvGrpSpPr>
          <p:grpSpPr>
            <a:xfrm rot="1631475" flipH="1">
              <a:off x="10067912" y="1157248"/>
              <a:ext cx="92934" cy="102769"/>
              <a:chOff x="14972651" y="4412318"/>
              <a:chExt cx="685955" cy="666177"/>
            </a:xfrm>
          </p:grpSpPr>
          <p:sp>
            <p:nvSpPr>
              <p:cNvPr id="146" name="AutoShape 1">
                <a:extLst>
                  <a:ext uri="{FF2B5EF4-FFF2-40B4-BE49-F238E27FC236}">
                    <a16:creationId xmlns:a16="http://schemas.microsoft.com/office/drawing/2014/main" id="{AD2B8DDF-7D80-D345-81CD-62369430A7F7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47" name="AutoShape 2">
                <a:extLst>
                  <a:ext uri="{FF2B5EF4-FFF2-40B4-BE49-F238E27FC236}">
                    <a16:creationId xmlns:a16="http://schemas.microsoft.com/office/drawing/2014/main" id="{949B228E-AFC6-D24D-9081-0355CCF13D81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80" name="Group 76">
              <a:extLst>
                <a:ext uri="{FF2B5EF4-FFF2-40B4-BE49-F238E27FC236}">
                  <a16:creationId xmlns:a16="http://schemas.microsoft.com/office/drawing/2014/main" id="{155B4CBD-33BC-6248-B431-5B4A52E4463C}"/>
                </a:ext>
              </a:extLst>
            </p:cNvPr>
            <p:cNvGrpSpPr/>
            <p:nvPr/>
          </p:nvGrpSpPr>
          <p:grpSpPr>
            <a:xfrm flipH="1">
              <a:off x="9541081" y="1469815"/>
              <a:ext cx="92934" cy="102769"/>
              <a:chOff x="14972651" y="4412318"/>
              <a:chExt cx="685955" cy="666177"/>
            </a:xfrm>
          </p:grpSpPr>
          <p:sp>
            <p:nvSpPr>
              <p:cNvPr id="144" name="AutoShape 1">
                <a:extLst>
                  <a:ext uri="{FF2B5EF4-FFF2-40B4-BE49-F238E27FC236}">
                    <a16:creationId xmlns:a16="http://schemas.microsoft.com/office/drawing/2014/main" id="{572F1655-D2D2-ED4C-A556-050834CF3B30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45" name="AutoShape 2">
                <a:extLst>
                  <a:ext uri="{FF2B5EF4-FFF2-40B4-BE49-F238E27FC236}">
                    <a16:creationId xmlns:a16="http://schemas.microsoft.com/office/drawing/2014/main" id="{0ACF0992-CBD4-144D-B13C-E6460366D583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81" name="Group 76">
              <a:extLst>
                <a:ext uri="{FF2B5EF4-FFF2-40B4-BE49-F238E27FC236}">
                  <a16:creationId xmlns:a16="http://schemas.microsoft.com/office/drawing/2014/main" id="{AC88A698-64F4-0040-9A3E-A752DAB7381C}"/>
                </a:ext>
              </a:extLst>
            </p:cNvPr>
            <p:cNvGrpSpPr/>
            <p:nvPr/>
          </p:nvGrpSpPr>
          <p:grpSpPr>
            <a:xfrm flipH="1">
              <a:off x="9587181" y="1627026"/>
              <a:ext cx="92934" cy="102769"/>
              <a:chOff x="14972651" y="4412318"/>
              <a:chExt cx="685955" cy="666177"/>
            </a:xfrm>
          </p:grpSpPr>
          <p:sp>
            <p:nvSpPr>
              <p:cNvPr id="142" name="AutoShape 1">
                <a:extLst>
                  <a:ext uri="{FF2B5EF4-FFF2-40B4-BE49-F238E27FC236}">
                    <a16:creationId xmlns:a16="http://schemas.microsoft.com/office/drawing/2014/main" id="{6EE3E870-B3CB-344E-B771-5FDA0E4582F2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43" name="AutoShape 2">
                <a:extLst>
                  <a:ext uri="{FF2B5EF4-FFF2-40B4-BE49-F238E27FC236}">
                    <a16:creationId xmlns:a16="http://schemas.microsoft.com/office/drawing/2014/main" id="{5601D08C-4267-1B45-A929-348EA41E3D23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82" name="Group 76">
              <a:extLst>
                <a:ext uri="{FF2B5EF4-FFF2-40B4-BE49-F238E27FC236}">
                  <a16:creationId xmlns:a16="http://schemas.microsoft.com/office/drawing/2014/main" id="{BFC8A610-CD61-9F43-969A-BF0D9756FB5D}"/>
                </a:ext>
              </a:extLst>
            </p:cNvPr>
            <p:cNvGrpSpPr/>
            <p:nvPr/>
          </p:nvGrpSpPr>
          <p:grpSpPr>
            <a:xfrm flipH="1">
              <a:off x="9311776" y="1219336"/>
              <a:ext cx="92934" cy="102769"/>
              <a:chOff x="14972651" y="4412318"/>
              <a:chExt cx="685955" cy="666177"/>
            </a:xfrm>
          </p:grpSpPr>
          <p:sp>
            <p:nvSpPr>
              <p:cNvPr id="140" name="AutoShape 1">
                <a:extLst>
                  <a:ext uri="{FF2B5EF4-FFF2-40B4-BE49-F238E27FC236}">
                    <a16:creationId xmlns:a16="http://schemas.microsoft.com/office/drawing/2014/main" id="{B6C77979-D192-6849-AE42-7E1CD2BE8BA1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41" name="AutoShape 2">
                <a:extLst>
                  <a:ext uri="{FF2B5EF4-FFF2-40B4-BE49-F238E27FC236}">
                    <a16:creationId xmlns:a16="http://schemas.microsoft.com/office/drawing/2014/main" id="{A39E049B-D782-294F-9C3F-BD7BB45C7E95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83" name="Group 76">
              <a:extLst>
                <a:ext uri="{FF2B5EF4-FFF2-40B4-BE49-F238E27FC236}">
                  <a16:creationId xmlns:a16="http://schemas.microsoft.com/office/drawing/2014/main" id="{19749B8D-4047-3140-91AB-C3A4157AF983}"/>
                </a:ext>
              </a:extLst>
            </p:cNvPr>
            <p:cNvGrpSpPr/>
            <p:nvPr/>
          </p:nvGrpSpPr>
          <p:grpSpPr>
            <a:xfrm flipH="1">
              <a:off x="9574146" y="1325392"/>
              <a:ext cx="92934" cy="102769"/>
              <a:chOff x="14972651" y="4412318"/>
              <a:chExt cx="685955" cy="666177"/>
            </a:xfrm>
          </p:grpSpPr>
          <p:sp>
            <p:nvSpPr>
              <p:cNvPr id="138" name="AutoShape 1">
                <a:extLst>
                  <a:ext uri="{FF2B5EF4-FFF2-40B4-BE49-F238E27FC236}">
                    <a16:creationId xmlns:a16="http://schemas.microsoft.com/office/drawing/2014/main" id="{B88CD629-82B5-9D4F-B90D-3164DFE9815B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39" name="AutoShape 2">
                <a:extLst>
                  <a:ext uri="{FF2B5EF4-FFF2-40B4-BE49-F238E27FC236}">
                    <a16:creationId xmlns:a16="http://schemas.microsoft.com/office/drawing/2014/main" id="{48F130B8-88D1-6B4E-9C58-99947101C2C4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84" name="Group 76">
              <a:extLst>
                <a:ext uri="{FF2B5EF4-FFF2-40B4-BE49-F238E27FC236}">
                  <a16:creationId xmlns:a16="http://schemas.microsoft.com/office/drawing/2014/main" id="{C81FF017-2656-1F48-9D30-EC0C806A3269}"/>
                </a:ext>
              </a:extLst>
            </p:cNvPr>
            <p:cNvGrpSpPr/>
            <p:nvPr/>
          </p:nvGrpSpPr>
          <p:grpSpPr>
            <a:xfrm>
              <a:off x="9468224" y="1959457"/>
              <a:ext cx="115044" cy="121792"/>
              <a:chOff x="14972651" y="4412318"/>
              <a:chExt cx="685955" cy="666177"/>
            </a:xfrm>
          </p:grpSpPr>
          <p:sp>
            <p:nvSpPr>
              <p:cNvPr id="136" name="AutoShape 1">
                <a:extLst>
                  <a:ext uri="{FF2B5EF4-FFF2-40B4-BE49-F238E27FC236}">
                    <a16:creationId xmlns:a16="http://schemas.microsoft.com/office/drawing/2014/main" id="{325040A1-4558-7D43-83AB-72884B88D3CB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37" name="AutoShape 2">
                <a:extLst>
                  <a:ext uri="{FF2B5EF4-FFF2-40B4-BE49-F238E27FC236}">
                    <a16:creationId xmlns:a16="http://schemas.microsoft.com/office/drawing/2014/main" id="{3E200299-95C9-BC42-9833-0BBDB4C3D8AE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85" name="Group 76">
              <a:extLst>
                <a:ext uri="{FF2B5EF4-FFF2-40B4-BE49-F238E27FC236}">
                  <a16:creationId xmlns:a16="http://schemas.microsoft.com/office/drawing/2014/main" id="{0A0ACB17-8B5A-6F4A-95CE-8B7A2BA8F258}"/>
                </a:ext>
              </a:extLst>
            </p:cNvPr>
            <p:cNvGrpSpPr/>
            <p:nvPr/>
          </p:nvGrpSpPr>
          <p:grpSpPr>
            <a:xfrm flipH="1">
              <a:off x="8836711" y="1790472"/>
              <a:ext cx="92934" cy="102769"/>
              <a:chOff x="14972651" y="4412318"/>
              <a:chExt cx="685955" cy="666177"/>
            </a:xfrm>
          </p:grpSpPr>
          <p:sp>
            <p:nvSpPr>
              <p:cNvPr id="134" name="AutoShape 1">
                <a:extLst>
                  <a:ext uri="{FF2B5EF4-FFF2-40B4-BE49-F238E27FC236}">
                    <a16:creationId xmlns:a16="http://schemas.microsoft.com/office/drawing/2014/main" id="{4349F978-FFD1-D443-A85A-CE6B1E12E260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35" name="AutoShape 2">
                <a:extLst>
                  <a:ext uri="{FF2B5EF4-FFF2-40B4-BE49-F238E27FC236}">
                    <a16:creationId xmlns:a16="http://schemas.microsoft.com/office/drawing/2014/main" id="{792856B0-247B-434F-B565-DA17028FCB5E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86" name="Group 76">
              <a:extLst>
                <a:ext uri="{FF2B5EF4-FFF2-40B4-BE49-F238E27FC236}">
                  <a16:creationId xmlns:a16="http://schemas.microsoft.com/office/drawing/2014/main" id="{51D1D75E-D605-2F45-B156-FD64B99BC67B}"/>
                </a:ext>
              </a:extLst>
            </p:cNvPr>
            <p:cNvGrpSpPr/>
            <p:nvPr/>
          </p:nvGrpSpPr>
          <p:grpSpPr>
            <a:xfrm flipH="1">
              <a:off x="8739115" y="1613739"/>
              <a:ext cx="92934" cy="102769"/>
              <a:chOff x="14972651" y="4412318"/>
              <a:chExt cx="685955" cy="666177"/>
            </a:xfrm>
          </p:grpSpPr>
          <p:sp>
            <p:nvSpPr>
              <p:cNvPr id="132" name="AutoShape 1">
                <a:extLst>
                  <a:ext uri="{FF2B5EF4-FFF2-40B4-BE49-F238E27FC236}">
                    <a16:creationId xmlns:a16="http://schemas.microsoft.com/office/drawing/2014/main" id="{0408720F-C83F-2149-860D-80F6750269A6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33" name="AutoShape 2">
                <a:extLst>
                  <a:ext uri="{FF2B5EF4-FFF2-40B4-BE49-F238E27FC236}">
                    <a16:creationId xmlns:a16="http://schemas.microsoft.com/office/drawing/2014/main" id="{E028D537-5C51-914A-88B7-A09FCDBC8C82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87" name="Group 76">
              <a:extLst>
                <a:ext uri="{FF2B5EF4-FFF2-40B4-BE49-F238E27FC236}">
                  <a16:creationId xmlns:a16="http://schemas.microsoft.com/office/drawing/2014/main" id="{31A09BD1-7DAF-E141-B374-798A6A54EC45}"/>
                </a:ext>
              </a:extLst>
            </p:cNvPr>
            <p:cNvGrpSpPr/>
            <p:nvPr/>
          </p:nvGrpSpPr>
          <p:grpSpPr>
            <a:xfrm flipH="1">
              <a:off x="9252549" y="1428161"/>
              <a:ext cx="92934" cy="102769"/>
              <a:chOff x="14972651" y="4412318"/>
              <a:chExt cx="685955" cy="666177"/>
            </a:xfrm>
          </p:grpSpPr>
          <p:sp>
            <p:nvSpPr>
              <p:cNvPr id="130" name="AutoShape 1">
                <a:extLst>
                  <a:ext uri="{FF2B5EF4-FFF2-40B4-BE49-F238E27FC236}">
                    <a16:creationId xmlns:a16="http://schemas.microsoft.com/office/drawing/2014/main" id="{989029F7-F955-C04E-AA38-AA92A8D983FA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31" name="AutoShape 2">
                <a:extLst>
                  <a:ext uri="{FF2B5EF4-FFF2-40B4-BE49-F238E27FC236}">
                    <a16:creationId xmlns:a16="http://schemas.microsoft.com/office/drawing/2014/main" id="{E7D7DC45-530F-7B43-B890-AAC0699173AC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88" name="Group 76">
              <a:extLst>
                <a:ext uri="{FF2B5EF4-FFF2-40B4-BE49-F238E27FC236}">
                  <a16:creationId xmlns:a16="http://schemas.microsoft.com/office/drawing/2014/main" id="{F562EAC8-4BD1-EE47-BE3E-D215B9BE0754}"/>
                </a:ext>
              </a:extLst>
            </p:cNvPr>
            <p:cNvGrpSpPr/>
            <p:nvPr/>
          </p:nvGrpSpPr>
          <p:grpSpPr>
            <a:xfrm flipH="1">
              <a:off x="9019317" y="1112568"/>
              <a:ext cx="92934" cy="102769"/>
              <a:chOff x="14972651" y="4412318"/>
              <a:chExt cx="685955" cy="666177"/>
            </a:xfrm>
          </p:grpSpPr>
          <p:sp>
            <p:nvSpPr>
              <p:cNvPr id="128" name="AutoShape 1">
                <a:extLst>
                  <a:ext uri="{FF2B5EF4-FFF2-40B4-BE49-F238E27FC236}">
                    <a16:creationId xmlns:a16="http://schemas.microsoft.com/office/drawing/2014/main" id="{EF661BF8-C7B2-084E-B9C2-B818E46F4DFD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29" name="AutoShape 2">
                <a:extLst>
                  <a:ext uri="{FF2B5EF4-FFF2-40B4-BE49-F238E27FC236}">
                    <a16:creationId xmlns:a16="http://schemas.microsoft.com/office/drawing/2014/main" id="{805CD23C-5CED-B34E-9BA2-3376FC804175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89" name="Group 76">
              <a:extLst>
                <a:ext uri="{FF2B5EF4-FFF2-40B4-BE49-F238E27FC236}">
                  <a16:creationId xmlns:a16="http://schemas.microsoft.com/office/drawing/2014/main" id="{2025E91D-22D1-4B41-8AF0-8370574876C4}"/>
                </a:ext>
              </a:extLst>
            </p:cNvPr>
            <p:cNvGrpSpPr/>
            <p:nvPr/>
          </p:nvGrpSpPr>
          <p:grpSpPr>
            <a:xfrm flipH="1">
              <a:off x="8907286" y="1094996"/>
              <a:ext cx="92934" cy="102769"/>
              <a:chOff x="14972651" y="4412318"/>
              <a:chExt cx="685955" cy="666177"/>
            </a:xfrm>
          </p:grpSpPr>
          <p:sp>
            <p:nvSpPr>
              <p:cNvPr id="126" name="AutoShape 1">
                <a:extLst>
                  <a:ext uri="{FF2B5EF4-FFF2-40B4-BE49-F238E27FC236}">
                    <a16:creationId xmlns:a16="http://schemas.microsoft.com/office/drawing/2014/main" id="{A8DB81EE-7B09-AB4D-B0CC-E5E19B3E62BE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27" name="AutoShape 2">
                <a:extLst>
                  <a:ext uri="{FF2B5EF4-FFF2-40B4-BE49-F238E27FC236}">
                    <a16:creationId xmlns:a16="http://schemas.microsoft.com/office/drawing/2014/main" id="{62045511-3A70-BA42-B518-D18DE7BBEBAA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90" name="Group 76">
              <a:extLst>
                <a:ext uri="{FF2B5EF4-FFF2-40B4-BE49-F238E27FC236}">
                  <a16:creationId xmlns:a16="http://schemas.microsoft.com/office/drawing/2014/main" id="{2B7DB255-444F-4843-B33C-78F369582CDD}"/>
                </a:ext>
              </a:extLst>
            </p:cNvPr>
            <p:cNvGrpSpPr/>
            <p:nvPr/>
          </p:nvGrpSpPr>
          <p:grpSpPr>
            <a:xfrm flipH="1">
              <a:off x="9127813" y="1183626"/>
              <a:ext cx="92934" cy="102769"/>
              <a:chOff x="14972651" y="4412318"/>
              <a:chExt cx="685955" cy="666177"/>
            </a:xfrm>
          </p:grpSpPr>
          <p:sp>
            <p:nvSpPr>
              <p:cNvPr id="124" name="AutoShape 1">
                <a:extLst>
                  <a:ext uri="{FF2B5EF4-FFF2-40B4-BE49-F238E27FC236}">
                    <a16:creationId xmlns:a16="http://schemas.microsoft.com/office/drawing/2014/main" id="{2294EF41-7FB4-C14C-BDE2-27483EECB516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25" name="AutoShape 2">
                <a:extLst>
                  <a:ext uri="{FF2B5EF4-FFF2-40B4-BE49-F238E27FC236}">
                    <a16:creationId xmlns:a16="http://schemas.microsoft.com/office/drawing/2014/main" id="{080EC9B6-32D6-6147-82A1-54DE76DD2DD5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91" name="Group 76">
              <a:extLst>
                <a:ext uri="{FF2B5EF4-FFF2-40B4-BE49-F238E27FC236}">
                  <a16:creationId xmlns:a16="http://schemas.microsoft.com/office/drawing/2014/main" id="{83032956-17C6-374C-B640-54D7C7F20D3E}"/>
                </a:ext>
              </a:extLst>
            </p:cNvPr>
            <p:cNvGrpSpPr/>
            <p:nvPr/>
          </p:nvGrpSpPr>
          <p:grpSpPr>
            <a:xfrm flipH="1">
              <a:off x="8764436" y="1372431"/>
              <a:ext cx="92934" cy="102769"/>
              <a:chOff x="14972651" y="4412318"/>
              <a:chExt cx="685955" cy="666177"/>
            </a:xfrm>
          </p:grpSpPr>
          <p:sp>
            <p:nvSpPr>
              <p:cNvPr id="122" name="AutoShape 1">
                <a:extLst>
                  <a:ext uri="{FF2B5EF4-FFF2-40B4-BE49-F238E27FC236}">
                    <a16:creationId xmlns:a16="http://schemas.microsoft.com/office/drawing/2014/main" id="{86265B73-61F6-A640-9F37-5E01634A3A93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23" name="AutoShape 2">
                <a:extLst>
                  <a:ext uri="{FF2B5EF4-FFF2-40B4-BE49-F238E27FC236}">
                    <a16:creationId xmlns:a16="http://schemas.microsoft.com/office/drawing/2014/main" id="{95DDD10A-E199-0441-B1BA-B3613DE5B0E3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92" name="Group 76">
              <a:extLst>
                <a:ext uri="{FF2B5EF4-FFF2-40B4-BE49-F238E27FC236}">
                  <a16:creationId xmlns:a16="http://schemas.microsoft.com/office/drawing/2014/main" id="{D4C4062B-58B7-ED44-8CA2-BC3226EA4C03}"/>
                </a:ext>
              </a:extLst>
            </p:cNvPr>
            <p:cNvGrpSpPr/>
            <p:nvPr/>
          </p:nvGrpSpPr>
          <p:grpSpPr>
            <a:xfrm rot="1631475" flipH="1">
              <a:off x="8777519" y="1151136"/>
              <a:ext cx="92934" cy="102769"/>
              <a:chOff x="14972651" y="4412318"/>
              <a:chExt cx="685955" cy="666177"/>
            </a:xfrm>
          </p:grpSpPr>
          <p:sp>
            <p:nvSpPr>
              <p:cNvPr id="120" name="AutoShape 1">
                <a:extLst>
                  <a:ext uri="{FF2B5EF4-FFF2-40B4-BE49-F238E27FC236}">
                    <a16:creationId xmlns:a16="http://schemas.microsoft.com/office/drawing/2014/main" id="{F1A30AD2-6036-484C-B701-502E02302014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21" name="AutoShape 2">
                <a:extLst>
                  <a:ext uri="{FF2B5EF4-FFF2-40B4-BE49-F238E27FC236}">
                    <a16:creationId xmlns:a16="http://schemas.microsoft.com/office/drawing/2014/main" id="{3A0D625F-6410-7049-BDB0-3FC330643329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93" name="Group 76">
              <a:extLst>
                <a:ext uri="{FF2B5EF4-FFF2-40B4-BE49-F238E27FC236}">
                  <a16:creationId xmlns:a16="http://schemas.microsoft.com/office/drawing/2014/main" id="{8990B2D4-14B0-4B44-9652-8C97D525329E}"/>
                </a:ext>
              </a:extLst>
            </p:cNvPr>
            <p:cNvGrpSpPr/>
            <p:nvPr/>
          </p:nvGrpSpPr>
          <p:grpSpPr>
            <a:xfrm rot="1631475" flipH="1">
              <a:off x="9312949" y="1540315"/>
              <a:ext cx="92934" cy="102769"/>
              <a:chOff x="14972651" y="4412318"/>
              <a:chExt cx="685955" cy="666177"/>
            </a:xfrm>
          </p:grpSpPr>
          <p:sp>
            <p:nvSpPr>
              <p:cNvPr id="118" name="AutoShape 1">
                <a:extLst>
                  <a:ext uri="{FF2B5EF4-FFF2-40B4-BE49-F238E27FC236}">
                    <a16:creationId xmlns:a16="http://schemas.microsoft.com/office/drawing/2014/main" id="{3C20F11E-F4D7-4247-A53D-3A3C91CE85E4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19" name="AutoShape 2">
                <a:extLst>
                  <a:ext uri="{FF2B5EF4-FFF2-40B4-BE49-F238E27FC236}">
                    <a16:creationId xmlns:a16="http://schemas.microsoft.com/office/drawing/2014/main" id="{4907045B-BCB5-3541-945C-EF5D09EBB750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94" name="Group 76">
              <a:extLst>
                <a:ext uri="{FF2B5EF4-FFF2-40B4-BE49-F238E27FC236}">
                  <a16:creationId xmlns:a16="http://schemas.microsoft.com/office/drawing/2014/main" id="{CD8C0925-2AE7-F540-8048-E6F4FB41DAF1}"/>
                </a:ext>
              </a:extLst>
            </p:cNvPr>
            <p:cNvGrpSpPr/>
            <p:nvPr/>
          </p:nvGrpSpPr>
          <p:grpSpPr>
            <a:xfrm rot="1631475" flipH="1">
              <a:off x="9115121" y="1765604"/>
              <a:ext cx="92934" cy="102769"/>
              <a:chOff x="14972651" y="4412318"/>
              <a:chExt cx="685955" cy="666177"/>
            </a:xfrm>
          </p:grpSpPr>
          <p:sp>
            <p:nvSpPr>
              <p:cNvPr id="116" name="AutoShape 1">
                <a:extLst>
                  <a:ext uri="{FF2B5EF4-FFF2-40B4-BE49-F238E27FC236}">
                    <a16:creationId xmlns:a16="http://schemas.microsoft.com/office/drawing/2014/main" id="{DF29E283-66B4-B845-945C-DEA052A2D6C3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17" name="AutoShape 2">
                <a:extLst>
                  <a:ext uri="{FF2B5EF4-FFF2-40B4-BE49-F238E27FC236}">
                    <a16:creationId xmlns:a16="http://schemas.microsoft.com/office/drawing/2014/main" id="{291963BF-1EFD-D640-9822-C81D1C395585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95" name="Group 76">
              <a:extLst>
                <a:ext uri="{FF2B5EF4-FFF2-40B4-BE49-F238E27FC236}">
                  <a16:creationId xmlns:a16="http://schemas.microsoft.com/office/drawing/2014/main" id="{252EA56F-5E74-534D-A424-7BF1EB264CE9}"/>
                </a:ext>
              </a:extLst>
            </p:cNvPr>
            <p:cNvGrpSpPr/>
            <p:nvPr/>
          </p:nvGrpSpPr>
          <p:grpSpPr>
            <a:xfrm rot="1631475" flipH="1">
              <a:off x="9189164" y="1313850"/>
              <a:ext cx="92934" cy="102769"/>
              <a:chOff x="14972651" y="4412318"/>
              <a:chExt cx="685955" cy="666177"/>
            </a:xfrm>
          </p:grpSpPr>
          <p:sp>
            <p:nvSpPr>
              <p:cNvPr id="114" name="AutoShape 1">
                <a:extLst>
                  <a:ext uri="{FF2B5EF4-FFF2-40B4-BE49-F238E27FC236}">
                    <a16:creationId xmlns:a16="http://schemas.microsoft.com/office/drawing/2014/main" id="{85164441-EE36-6D48-A541-ED99A0164E30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15" name="AutoShape 2">
                <a:extLst>
                  <a:ext uri="{FF2B5EF4-FFF2-40B4-BE49-F238E27FC236}">
                    <a16:creationId xmlns:a16="http://schemas.microsoft.com/office/drawing/2014/main" id="{735EB761-0BB2-264D-B665-E9989D9C8714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96" name="Group 76">
              <a:extLst>
                <a:ext uri="{FF2B5EF4-FFF2-40B4-BE49-F238E27FC236}">
                  <a16:creationId xmlns:a16="http://schemas.microsoft.com/office/drawing/2014/main" id="{9C2E50C3-F9F8-544F-A2B4-E49066A95E67}"/>
                </a:ext>
              </a:extLst>
            </p:cNvPr>
            <p:cNvGrpSpPr/>
            <p:nvPr/>
          </p:nvGrpSpPr>
          <p:grpSpPr>
            <a:xfrm rot="1631475" flipH="1">
              <a:off x="9402172" y="1062229"/>
              <a:ext cx="92934" cy="102769"/>
              <a:chOff x="14972651" y="4412318"/>
              <a:chExt cx="685955" cy="666177"/>
            </a:xfrm>
          </p:grpSpPr>
          <p:sp>
            <p:nvSpPr>
              <p:cNvPr id="112" name="AutoShape 1">
                <a:extLst>
                  <a:ext uri="{FF2B5EF4-FFF2-40B4-BE49-F238E27FC236}">
                    <a16:creationId xmlns:a16="http://schemas.microsoft.com/office/drawing/2014/main" id="{76563746-F2A4-994A-8D80-50F333B7BD87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13" name="AutoShape 2">
                <a:extLst>
                  <a:ext uri="{FF2B5EF4-FFF2-40B4-BE49-F238E27FC236}">
                    <a16:creationId xmlns:a16="http://schemas.microsoft.com/office/drawing/2014/main" id="{B6E3D4D8-2BDA-8D42-B85E-B09A4CAB59C2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97" name="Group 76">
              <a:extLst>
                <a:ext uri="{FF2B5EF4-FFF2-40B4-BE49-F238E27FC236}">
                  <a16:creationId xmlns:a16="http://schemas.microsoft.com/office/drawing/2014/main" id="{1B01DC95-9A1A-7745-8AB7-E0C7863FF83B}"/>
                </a:ext>
              </a:extLst>
            </p:cNvPr>
            <p:cNvGrpSpPr/>
            <p:nvPr/>
          </p:nvGrpSpPr>
          <p:grpSpPr>
            <a:xfrm flipH="1">
              <a:off x="8871145" y="1453742"/>
              <a:ext cx="92934" cy="102769"/>
              <a:chOff x="14972651" y="4412318"/>
              <a:chExt cx="685955" cy="666177"/>
            </a:xfrm>
          </p:grpSpPr>
          <p:sp>
            <p:nvSpPr>
              <p:cNvPr id="110" name="AutoShape 1">
                <a:extLst>
                  <a:ext uri="{FF2B5EF4-FFF2-40B4-BE49-F238E27FC236}">
                    <a16:creationId xmlns:a16="http://schemas.microsoft.com/office/drawing/2014/main" id="{658D2E3D-5E6E-D54A-A684-BFB7BE92CAD7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11" name="AutoShape 2">
                <a:extLst>
                  <a:ext uri="{FF2B5EF4-FFF2-40B4-BE49-F238E27FC236}">
                    <a16:creationId xmlns:a16="http://schemas.microsoft.com/office/drawing/2014/main" id="{CCCD6D17-B3A8-5741-A742-8107833156B7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98" name="Group 76">
              <a:extLst>
                <a:ext uri="{FF2B5EF4-FFF2-40B4-BE49-F238E27FC236}">
                  <a16:creationId xmlns:a16="http://schemas.microsoft.com/office/drawing/2014/main" id="{5C47BF71-2C8E-0444-99E6-25C30CF9CF51}"/>
                </a:ext>
              </a:extLst>
            </p:cNvPr>
            <p:cNvGrpSpPr/>
            <p:nvPr/>
          </p:nvGrpSpPr>
          <p:grpSpPr>
            <a:xfrm flipH="1">
              <a:off x="8671635" y="1461647"/>
              <a:ext cx="92934" cy="102769"/>
              <a:chOff x="14972651" y="4412318"/>
              <a:chExt cx="685955" cy="666177"/>
            </a:xfrm>
          </p:grpSpPr>
          <p:sp>
            <p:nvSpPr>
              <p:cNvPr id="108" name="AutoShape 1">
                <a:extLst>
                  <a:ext uri="{FF2B5EF4-FFF2-40B4-BE49-F238E27FC236}">
                    <a16:creationId xmlns:a16="http://schemas.microsoft.com/office/drawing/2014/main" id="{E95038EF-E6C7-FA49-8DEA-E086164E2B89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09" name="AutoShape 2">
                <a:extLst>
                  <a:ext uri="{FF2B5EF4-FFF2-40B4-BE49-F238E27FC236}">
                    <a16:creationId xmlns:a16="http://schemas.microsoft.com/office/drawing/2014/main" id="{47507C55-49EE-7646-A687-4E6952BE5AA6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99" name="Group 76">
              <a:extLst>
                <a:ext uri="{FF2B5EF4-FFF2-40B4-BE49-F238E27FC236}">
                  <a16:creationId xmlns:a16="http://schemas.microsoft.com/office/drawing/2014/main" id="{A358CD14-F823-724E-9E0E-F617D41ED838}"/>
                </a:ext>
              </a:extLst>
            </p:cNvPr>
            <p:cNvGrpSpPr/>
            <p:nvPr/>
          </p:nvGrpSpPr>
          <p:grpSpPr>
            <a:xfrm flipH="1">
              <a:off x="8641840" y="1203263"/>
              <a:ext cx="92934" cy="102769"/>
              <a:chOff x="14972651" y="4412318"/>
              <a:chExt cx="685955" cy="666177"/>
            </a:xfrm>
          </p:grpSpPr>
          <p:sp>
            <p:nvSpPr>
              <p:cNvPr id="106" name="AutoShape 1">
                <a:extLst>
                  <a:ext uri="{FF2B5EF4-FFF2-40B4-BE49-F238E27FC236}">
                    <a16:creationId xmlns:a16="http://schemas.microsoft.com/office/drawing/2014/main" id="{1386AB33-A810-864D-BBEA-DB6D28FD25A2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07" name="AutoShape 2">
                <a:extLst>
                  <a:ext uri="{FF2B5EF4-FFF2-40B4-BE49-F238E27FC236}">
                    <a16:creationId xmlns:a16="http://schemas.microsoft.com/office/drawing/2014/main" id="{7429958C-7A48-D34C-9CAE-AE5DDDE13FB0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100" name="Group 76">
              <a:extLst>
                <a:ext uri="{FF2B5EF4-FFF2-40B4-BE49-F238E27FC236}">
                  <a16:creationId xmlns:a16="http://schemas.microsoft.com/office/drawing/2014/main" id="{7397CA3E-89B2-EE46-A055-73264C54ACE0}"/>
                </a:ext>
              </a:extLst>
            </p:cNvPr>
            <p:cNvGrpSpPr/>
            <p:nvPr/>
          </p:nvGrpSpPr>
          <p:grpSpPr>
            <a:xfrm flipH="1">
              <a:off x="8986760" y="1335104"/>
              <a:ext cx="92934" cy="102769"/>
              <a:chOff x="14972651" y="4412318"/>
              <a:chExt cx="685955" cy="666177"/>
            </a:xfrm>
          </p:grpSpPr>
          <p:sp>
            <p:nvSpPr>
              <p:cNvPr id="104" name="AutoShape 1">
                <a:extLst>
                  <a:ext uri="{FF2B5EF4-FFF2-40B4-BE49-F238E27FC236}">
                    <a16:creationId xmlns:a16="http://schemas.microsoft.com/office/drawing/2014/main" id="{00679C0D-4D8E-C746-B95B-27A2A6FE4EC7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05" name="AutoShape 2">
                <a:extLst>
                  <a:ext uri="{FF2B5EF4-FFF2-40B4-BE49-F238E27FC236}">
                    <a16:creationId xmlns:a16="http://schemas.microsoft.com/office/drawing/2014/main" id="{C4DB69DD-C345-9D40-842F-9A3F9127A41A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101" name="Group 76">
              <a:extLst>
                <a:ext uri="{FF2B5EF4-FFF2-40B4-BE49-F238E27FC236}">
                  <a16:creationId xmlns:a16="http://schemas.microsoft.com/office/drawing/2014/main" id="{058B75A2-081A-EC47-B985-11733DF4CE61}"/>
                </a:ext>
              </a:extLst>
            </p:cNvPr>
            <p:cNvGrpSpPr/>
            <p:nvPr/>
          </p:nvGrpSpPr>
          <p:grpSpPr>
            <a:xfrm>
              <a:off x="8798288" y="1943384"/>
              <a:ext cx="115044" cy="121792"/>
              <a:chOff x="14972651" y="4412318"/>
              <a:chExt cx="685955" cy="666177"/>
            </a:xfrm>
          </p:grpSpPr>
          <p:sp>
            <p:nvSpPr>
              <p:cNvPr id="102" name="AutoShape 1">
                <a:extLst>
                  <a:ext uri="{FF2B5EF4-FFF2-40B4-BE49-F238E27FC236}">
                    <a16:creationId xmlns:a16="http://schemas.microsoft.com/office/drawing/2014/main" id="{4B13FAC8-D2D5-E34A-B504-C2E5E4E2A22D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03" name="AutoShape 2">
                <a:extLst>
                  <a:ext uri="{FF2B5EF4-FFF2-40B4-BE49-F238E27FC236}">
                    <a16:creationId xmlns:a16="http://schemas.microsoft.com/office/drawing/2014/main" id="{B8AF13D1-D632-1043-9533-6576FD1FE672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</p:grpSp>
      <p:sp>
        <p:nvSpPr>
          <p:cNvPr id="280" name="Content Placeholder 2">
            <a:extLst>
              <a:ext uri="{FF2B5EF4-FFF2-40B4-BE49-F238E27FC236}">
                <a16:creationId xmlns:a16="http://schemas.microsoft.com/office/drawing/2014/main" id="{4A2A10B1-3B0E-824F-B0A6-D4F80D839850}"/>
              </a:ext>
            </a:extLst>
          </p:cNvPr>
          <p:cNvSpPr txBox="1">
            <a:spLocks/>
          </p:cNvSpPr>
          <p:nvPr/>
        </p:nvSpPr>
        <p:spPr>
          <a:xfrm>
            <a:off x="416374" y="2044766"/>
            <a:ext cx="4620576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marL="504190" marR="40639" indent="-463550" algn="l" defTabSz="9144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8499"/>
              <a:buFontTx/>
              <a:buBlip>
                <a:blip r:embed="rId3"/>
              </a:buBlip>
              <a:tabLst/>
              <a:defRPr sz="24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oudy Old Style"/>
              </a:defRPr>
            </a:lvl1pPr>
            <a:lvl2pPr marL="955039" marR="40639" indent="-457199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58499"/>
              <a:buFontTx/>
              <a:buBlip>
                <a:blip r:embed="rId4"/>
              </a:buBlip>
              <a:tabLst/>
              <a:defRPr sz="2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oudy Old Style"/>
              </a:defRPr>
            </a:lvl2pPr>
            <a:lvl3pPr marL="1296352" marR="40639" indent="-341312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58499"/>
              <a:buFontTx/>
              <a:buBlip>
                <a:blip r:embed="rId3"/>
              </a:buBlip>
              <a:tabLst/>
              <a:defRPr sz="20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oudy Old Style"/>
              </a:defRPr>
            </a:lvl3pPr>
            <a:lvl4pPr marL="1637664" marR="40639" indent="-341312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58499"/>
              <a:buFontTx/>
              <a:buBlip>
                <a:blip r:embed="rId3"/>
              </a:buBlip>
              <a:tabLst/>
              <a:defRPr sz="1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oudy Old Style"/>
              </a:defRPr>
            </a:lvl4pPr>
            <a:lvl5pPr marL="1978977" marR="40639" indent="-341312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58499"/>
              <a:buFontTx/>
              <a:buBlip>
                <a:blip r:embed="rId3"/>
              </a:buBlip>
              <a:tabLst/>
              <a:defRPr sz="1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oudy Old Style"/>
              </a:defRPr>
            </a:lvl5pPr>
            <a:lvl6pPr marL="2092748" marR="40639" indent="-455083" algn="l" defTabSz="9144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8499"/>
              <a:buFontTx/>
              <a:buBlip>
                <a:blip r:embed="rId3"/>
              </a:buBlip>
              <a:tabLst/>
              <a:defRPr sz="24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oudy Old Style"/>
              </a:defRPr>
            </a:lvl6pPr>
            <a:lvl7pPr marL="2092748" marR="40639" indent="-455083" algn="l" defTabSz="9144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8499"/>
              <a:buFontTx/>
              <a:buBlip>
                <a:blip r:embed="rId3"/>
              </a:buBlip>
              <a:tabLst/>
              <a:defRPr sz="24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oudy Old Style"/>
              </a:defRPr>
            </a:lvl7pPr>
            <a:lvl8pPr marL="2092748" marR="40639" indent="-455083" algn="l" defTabSz="9144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8499"/>
              <a:buFontTx/>
              <a:buBlip>
                <a:blip r:embed="rId3"/>
              </a:buBlip>
              <a:tabLst/>
              <a:defRPr sz="24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oudy Old Style"/>
              </a:defRPr>
            </a:lvl8pPr>
            <a:lvl9pPr marL="2092748" marR="40639" indent="-455083" algn="l" defTabSz="9144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8499"/>
              <a:buFontTx/>
              <a:buBlip>
                <a:blip r:embed="rId3"/>
              </a:buBlip>
              <a:tabLst/>
              <a:defRPr sz="24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oudy Old Style"/>
              </a:defRPr>
            </a:lvl9pPr>
          </a:lstStyle>
          <a:p>
            <a:pPr hangingPunct="1"/>
            <a:r>
              <a:rPr lang="en-US" dirty="0"/>
              <a:t>In order to get information about each cell individually, we need cells to pass the interrogation point one at a time</a:t>
            </a:r>
          </a:p>
          <a:p>
            <a:pPr hangingPunct="1"/>
            <a:r>
              <a:rPr lang="en-US" dirty="0"/>
              <a:t>The hydrodynamic focusing within the flow cell aligns the cells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ample Differential"/>
          <p:cNvSpPr txBox="1">
            <a:spLocks noGrp="1"/>
          </p:cNvSpPr>
          <p:nvPr>
            <p:ph type="title"/>
          </p:nvPr>
        </p:nvSpPr>
        <p:spPr>
          <a:xfrm>
            <a:off x="914400" y="30162"/>
            <a:ext cx="7313613" cy="1570038"/>
          </a:xfrm>
          <a:prstGeom prst="rect">
            <a:avLst/>
          </a:prstGeom>
        </p:spPr>
        <p:txBody>
          <a:bodyPr/>
          <a:lstStyle/>
          <a:p>
            <a:r>
              <a:t>Sample Differential</a:t>
            </a:r>
          </a:p>
        </p:txBody>
      </p:sp>
      <p:grpSp>
        <p:nvGrpSpPr>
          <p:cNvPr id="4" name="Group 306">
            <a:extLst>
              <a:ext uri="{FF2B5EF4-FFF2-40B4-BE49-F238E27FC236}">
                <a16:creationId xmlns:a16="http://schemas.microsoft.com/office/drawing/2014/main" id="{A340D52C-F728-C846-BC16-998BB06B37A8}"/>
              </a:ext>
            </a:extLst>
          </p:cNvPr>
          <p:cNvGrpSpPr/>
          <p:nvPr/>
        </p:nvGrpSpPr>
        <p:grpSpPr>
          <a:xfrm>
            <a:off x="4745909" y="1836867"/>
            <a:ext cx="3902450" cy="1937795"/>
            <a:chOff x="7246247" y="2728608"/>
            <a:chExt cx="3902450" cy="193779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637D320-585B-9049-A8CC-94ACD250266F}"/>
                </a:ext>
              </a:extLst>
            </p:cNvPr>
            <p:cNvSpPr/>
            <p:nvPr/>
          </p:nvSpPr>
          <p:spPr>
            <a:xfrm>
              <a:off x="10150870" y="2836568"/>
              <a:ext cx="997827" cy="1822173"/>
            </a:xfrm>
            <a:prstGeom prst="rect">
              <a:avLst/>
            </a:prstGeom>
            <a:blipFill>
              <a:blip r:embed="rId2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228DDA4-31A9-A342-A321-E8E253ADB33A}"/>
                </a:ext>
              </a:extLst>
            </p:cNvPr>
            <p:cNvSpPr/>
            <p:nvPr/>
          </p:nvSpPr>
          <p:spPr>
            <a:xfrm>
              <a:off x="10363086" y="2833313"/>
              <a:ext cx="551917" cy="18254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7" name="Group 76">
              <a:extLst>
                <a:ext uri="{FF2B5EF4-FFF2-40B4-BE49-F238E27FC236}">
                  <a16:creationId xmlns:a16="http://schemas.microsoft.com/office/drawing/2014/main" id="{3C1B63BA-DD84-9A4A-BAB0-A768EF0EAB27}"/>
                </a:ext>
              </a:extLst>
            </p:cNvPr>
            <p:cNvGrpSpPr/>
            <p:nvPr/>
          </p:nvGrpSpPr>
          <p:grpSpPr>
            <a:xfrm flipH="1">
              <a:off x="10750812" y="4534051"/>
              <a:ext cx="92934" cy="102769"/>
              <a:chOff x="14972651" y="4412318"/>
              <a:chExt cx="685955" cy="666177"/>
            </a:xfrm>
          </p:grpSpPr>
          <p:sp>
            <p:nvSpPr>
              <p:cNvPr id="139" name="AutoShape 1">
                <a:extLst>
                  <a:ext uri="{FF2B5EF4-FFF2-40B4-BE49-F238E27FC236}">
                    <a16:creationId xmlns:a16="http://schemas.microsoft.com/office/drawing/2014/main" id="{0974B10F-3B5D-9240-A2C4-DF1B027D73D0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40" name="AutoShape 2">
                <a:extLst>
                  <a:ext uri="{FF2B5EF4-FFF2-40B4-BE49-F238E27FC236}">
                    <a16:creationId xmlns:a16="http://schemas.microsoft.com/office/drawing/2014/main" id="{946956A5-A7E8-FA45-AD2E-730491FEE315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8" name="Group 76">
              <a:extLst>
                <a:ext uri="{FF2B5EF4-FFF2-40B4-BE49-F238E27FC236}">
                  <a16:creationId xmlns:a16="http://schemas.microsoft.com/office/drawing/2014/main" id="{A90448FB-68DF-E745-A3B0-4B8D6F64E440}"/>
                </a:ext>
              </a:extLst>
            </p:cNvPr>
            <p:cNvGrpSpPr/>
            <p:nvPr/>
          </p:nvGrpSpPr>
          <p:grpSpPr>
            <a:xfrm>
              <a:off x="10519892" y="4517077"/>
              <a:ext cx="101036" cy="81929"/>
              <a:chOff x="14972651" y="4412318"/>
              <a:chExt cx="685955" cy="666177"/>
            </a:xfrm>
          </p:grpSpPr>
          <p:sp>
            <p:nvSpPr>
              <p:cNvPr id="137" name="AutoShape 1">
                <a:extLst>
                  <a:ext uri="{FF2B5EF4-FFF2-40B4-BE49-F238E27FC236}">
                    <a16:creationId xmlns:a16="http://schemas.microsoft.com/office/drawing/2014/main" id="{07C32FDD-7B81-F448-99EA-9688B2BCF92C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38" name="AutoShape 2">
                <a:extLst>
                  <a:ext uri="{FF2B5EF4-FFF2-40B4-BE49-F238E27FC236}">
                    <a16:creationId xmlns:a16="http://schemas.microsoft.com/office/drawing/2014/main" id="{1B0C61F0-E440-D244-BDBE-CB2258C27EE2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9" name="Group 76">
              <a:extLst>
                <a:ext uri="{FF2B5EF4-FFF2-40B4-BE49-F238E27FC236}">
                  <a16:creationId xmlns:a16="http://schemas.microsoft.com/office/drawing/2014/main" id="{120DE7FF-569B-8142-98AE-3B4E60AF9C42}"/>
                </a:ext>
              </a:extLst>
            </p:cNvPr>
            <p:cNvGrpSpPr/>
            <p:nvPr/>
          </p:nvGrpSpPr>
          <p:grpSpPr>
            <a:xfrm flipH="1">
              <a:off x="10414101" y="2856070"/>
              <a:ext cx="92934" cy="102769"/>
              <a:chOff x="14972651" y="4412318"/>
              <a:chExt cx="685955" cy="666177"/>
            </a:xfrm>
          </p:grpSpPr>
          <p:sp>
            <p:nvSpPr>
              <p:cNvPr id="135" name="AutoShape 1">
                <a:extLst>
                  <a:ext uri="{FF2B5EF4-FFF2-40B4-BE49-F238E27FC236}">
                    <a16:creationId xmlns:a16="http://schemas.microsoft.com/office/drawing/2014/main" id="{E1A7B743-747B-D744-B8C5-E1B01D6B15F0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36" name="AutoShape 2">
                <a:extLst>
                  <a:ext uri="{FF2B5EF4-FFF2-40B4-BE49-F238E27FC236}">
                    <a16:creationId xmlns:a16="http://schemas.microsoft.com/office/drawing/2014/main" id="{6A4A07AB-C22D-F14D-AB7F-95120D1C5B3C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10" name="Group 76">
              <a:extLst>
                <a:ext uri="{FF2B5EF4-FFF2-40B4-BE49-F238E27FC236}">
                  <a16:creationId xmlns:a16="http://schemas.microsoft.com/office/drawing/2014/main" id="{C51A271C-05E4-E148-8A0C-94FBED668B1C}"/>
                </a:ext>
              </a:extLst>
            </p:cNvPr>
            <p:cNvGrpSpPr/>
            <p:nvPr/>
          </p:nvGrpSpPr>
          <p:grpSpPr>
            <a:xfrm flipH="1">
              <a:off x="10572471" y="3026612"/>
              <a:ext cx="92934" cy="102769"/>
              <a:chOff x="14972651" y="4412318"/>
              <a:chExt cx="685955" cy="666177"/>
            </a:xfrm>
          </p:grpSpPr>
          <p:sp>
            <p:nvSpPr>
              <p:cNvPr id="133" name="AutoShape 1">
                <a:extLst>
                  <a:ext uri="{FF2B5EF4-FFF2-40B4-BE49-F238E27FC236}">
                    <a16:creationId xmlns:a16="http://schemas.microsoft.com/office/drawing/2014/main" id="{BC790A42-276F-B843-9C07-E8FEB97A732C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34" name="AutoShape 2">
                <a:extLst>
                  <a:ext uri="{FF2B5EF4-FFF2-40B4-BE49-F238E27FC236}">
                    <a16:creationId xmlns:a16="http://schemas.microsoft.com/office/drawing/2014/main" id="{CCBFD204-CF1D-114C-8804-FD5FB5433D24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11" name="Group 76">
              <a:extLst>
                <a:ext uri="{FF2B5EF4-FFF2-40B4-BE49-F238E27FC236}">
                  <a16:creationId xmlns:a16="http://schemas.microsoft.com/office/drawing/2014/main" id="{796C17FD-2338-9A46-85A7-0C704D5DD7C3}"/>
                </a:ext>
              </a:extLst>
            </p:cNvPr>
            <p:cNvGrpSpPr/>
            <p:nvPr/>
          </p:nvGrpSpPr>
          <p:grpSpPr>
            <a:xfrm flipH="1">
              <a:off x="10595086" y="3586808"/>
              <a:ext cx="92934" cy="102769"/>
              <a:chOff x="14972651" y="4412318"/>
              <a:chExt cx="685955" cy="666177"/>
            </a:xfrm>
          </p:grpSpPr>
          <p:sp>
            <p:nvSpPr>
              <p:cNvPr id="131" name="AutoShape 1">
                <a:extLst>
                  <a:ext uri="{FF2B5EF4-FFF2-40B4-BE49-F238E27FC236}">
                    <a16:creationId xmlns:a16="http://schemas.microsoft.com/office/drawing/2014/main" id="{E57F5B7E-7420-5245-A6DF-0CE73B97B2EF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32" name="AutoShape 2">
                <a:extLst>
                  <a:ext uri="{FF2B5EF4-FFF2-40B4-BE49-F238E27FC236}">
                    <a16:creationId xmlns:a16="http://schemas.microsoft.com/office/drawing/2014/main" id="{097FA9D3-4A4A-7947-AFF8-159F5FE41C81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12" name="Group 76">
              <a:extLst>
                <a:ext uri="{FF2B5EF4-FFF2-40B4-BE49-F238E27FC236}">
                  <a16:creationId xmlns:a16="http://schemas.microsoft.com/office/drawing/2014/main" id="{B2B11DFC-4096-E546-A39E-A63ED84D325F}"/>
                </a:ext>
              </a:extLst>
            </p:cNvPr>
            <p:cNvGrpSpPr/>
            <p:nvPr/>
          </p:nvGrpSpPr>
          <p:grpSpPr>
            <a:xfrm flipH="1">
              <a:off x="10548619" y="4374430"/>
              <a:ext cx="92934" cy="102769"/>
              <a:chOff x="14972651" y="4412318"/>
              <a:chExt cx="685955" cy="666177"/>
            </a:xfrm>
          </p:grpSpPr>
          <p:sp>
            <p:nvSpPr>
              <p:cNvPr id="129" name="AutoShape 1">
                <a:extLst>
                  <a:ext uri="{FF2B5EF4-FFF2-40B4-BE49-F238E27FC236}">
                    <a16:creationId xmlns:a16="http://schemas.microsoft.com/office/drawing/2014/main" id="{9CBB72F5-ED03-1740-A8C7-CE0920B25C4C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30" name="AutoShape 2">
                <a:extLst>
                  <a:ext uri="{FF2B5EF4-FFF2-40B4-BE49-F238E27FC236}">
                    <a16:creationId xmlns:a16="http://schemas.microsoft.com/office/drawing/2014/main" id="{722E4B34-7060-6B44-B0D0-B7959A8C6D90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13" name="Group 76">
              <a:extLst>
                <a:ext uri="{FF2B5EF4-FFF2-40B4-BE49-F238E27FC236}">
                  <a16:creationId xmlns:a16="http://schemas.microsoft.com/office/drawing/2014/main" id="{50D9FF50-8B85-D34D-B679-92E2AC9DCCEE}"/>
                </a:ext>
              </a:extLst>
            </p:cNvPr>
            <p:cNvGrpSpPr/>
            <p:nvPr/>
          </p:nvGrpSpPr>
          <p:grpSpPr>
            <a:xfrm flipH="1">
              <a:off x="10614910" y="4217256"/>
              <a:ext cx="92934" cy="102769"/>
              <a:chOff x="14972651" y="4412318"/>
              <a:chExt cx="685955" cy="666177"/>
            </a:xfrm>
          </p:grpSpPr>
          <p:sp>
            <p:nvSpPr>
              <p:cNvPr id="127" name="AutoShape 1">
                <a:extLst>
                  <a:ext uri="{FF2B5EF4-FFF2-40B4-BE49-F238E27FC236}">
                    <a16:creationId xmlns:a16="http://schemas.microsoft.com/office/drawing/2014/main" id="{92202391-C593-C344-8DF0-E48A68894EEF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28" name="AutoShape 2">
                <a:extLst>
                  <a:ext uri="{FF2B5EF4-FFF2-40B4-BE49-F238E27FC236}">
                    <a16:creationId xmlns:a16="http://schemas.microsoft.com/office/drawing/2014/main" id="{BBFAC5D3-7718-4742-8D0D-C757CBB7679F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1B7FA81-8082-704D-BFFD-3B8127451C3B}"/>
                </a:ext>
              </a:extLst>
            </p:cNvPr>
            <p:cNvSpPr/>
            <p:nvPr/>
          </p:nvSpPr>
          <p:spPr>
            <a:xfrm>
              <a:off x="9287839" y="3314817"/>
              <a:ext cx="1254761" cy="86812"/>
            </a:xfrm>
            <a:prstGeom prst="rect">
              <a:avLst/>
            </a:prstGeom>
            <a:gradFill flip="none" rotWithShape="1">
              <a:gsLst>
                <a:gs pos="0">
                  <a:srgbClr val="FF0000"/>
                </a:gs>
                <a:gs pos="54000">
                  <a:srgbClr val="00B0F0"/>
                </a:gs>
                <a:gs pos="100000">
                  <a:srgbClr val="7030A0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5" name="Group 76">
              <a:extLst>
                <a:ext uri="{FF2B5EF4-FFF2-40B4-BE49-F238E27FC236}">
                  <a16:creationId xmlns:a16="http://schemas.microsoft.com/office/drawing/2014/main" id="{93DABFF2-0AF8-C148-94D5-BB86FF5C66C4}"/>
                </a:ext>
              </a:extLst>
            </p:cNvPr>
            <p:cNvGrpSpPr/>
            <p:nvPr/>
          </p:nvGrpSpPr>
          <p:grpSpPr>
            <a:xfrm flipH="1">
              <a:off x="10769370" y="4225588"/>
              <a:ext cx="92934" cy="102769"/>
              <a:chOff x="14972651" y="4412318"/>
              <a:chExt cx="685955" cy="666177"/>
            </a:xfrm>
          </p:grpSpPr>
          <p:sp>
            <p:nvSpPr>
              <p:cNvPr id="125" name="AutoShape 1">
                <a:extLst>
                  <a:ext uri="{FF2B5EF4-FFF2-40B4-BE49-F238E27FC236}">
                    <a16:creationId xmlns:a16="http://schemas.microsoft.com/office/drawing/2014/main" id="{5C55A25E-4CAE-284D-A6FC-5DE97E4DBC83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26" name="AutoShape 2">
                <a:extLst>
                  <a:ext uri="{FF2B5EF4-FFF2-40B4-BE49-F238E27FC236}">
                    <a16:creationId xmlns:a16="http://schemas.microsoft.com/office/drawing/2014/main" id="{BC933959-D50C-EE42-9BCB-E7492B1558E7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16" name="Group 76">
              <a:extLst>
                <a:ext uri="{FF2B5EF4-FFF2-40B4-BE49-F238E27FC236}">
                  <a16:creationId xmlns:a16="http://schemas.microsoft.com/office/drawing/2014/main" id="{A2407745-CCFA-9545-9130-536D38C4F216}"/>
                </a:ext>
              </a:extLst>
            </p:cNvPr>
            <p:cNvGrpSpPr/>
            <p:nvPr/>
          </p:nvGrpSpPr>
          <p:grpSpPr>
            <a:xfrm flipH="1">
              <a:off x="10422864" y="4351975"/>
              <a:ext cx="92934" cy="102769"/>
              <a:chOff x="14972651" y="4412318"/>
              <a:chExt cx="685955" cy="666177"/>
            </a:xfrm>
          </p:grpSpPr>
          <p:sp>
            <p:nvSpPr>
              <p:cNvPr id="123" name="AutoShape 1">
                <a:extLst>
                  <a:ext uri="{FF2B5EF4-FFF2-40B4-BE49-F238E27FC236}">
                    <a16:creationId xmlns:a16="http://schemas.microsoft.com/office/drawing/2014/main" id="{F84156EC-A142-1B45-960B-D257731FCDC2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24" name="AutoShape 2">
                <a:extLst>
                  <a:ext uri="{FF2B5EF4-FFF2-40B4-BE49-F238E27FC236}">
                    <a16:creationId xmlns:a16="http://schemas.microsoft.com/office/drawing/2014/main" id="{D7237603-A2DA-324D-905F-46DF34DEA3F1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17" name="Group 76">
              <a:extLst>
                <a:ext uri="{FF2B5EF4-FFF2-40B4-BE49-F238E27FC236}">
                  <a16:creationId xmlns:a16="http://schemas.microsoft.com/office/drawing/2014/main" id="{8A6F90CA-8E1E-0D47-A99B-7F89D3990AB0}"/>
                </a:ext>
              </a:extLst>
            </p:cNvPr>
            <p:cNvGrpSpPr/>
            <p:nvPr/>
          </p:nvGrpSpPr>
          <p:grpSpPr>
            <a:xfrm flipH="1">
              <a:off x="10575716" y="4069454"/>
              <a:ext cx="92934" cy="102769"/>
              <a:chOff x="14972651" y="4412318"/>
              <a:chExt cx="685955" cy="666177"/>
            </a:xfrm>
          </p:grpSpPr>
          <p:sp>
            <p:nvSpPr>
              <p:cNvPr id="121" name="AutoShape 1">
                <a:extLst>
                  <a:ext uri="{FF2B5EF4-FFF2-40B4-BE49-F238E27FC236}">
                    <a16:creationId xmlns:a16="http://schemas.microsoft.com/office/drawing/2014/main" id="{815949BC-88D3-4848-BD71-75730B233918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22" name="AutoShape 2">
                <a:extLst>
                  <a:ext uri="{FF2B5EF4-FFF2-40B4-BE49-F238E27FC236}">
                    <a16:creationId xmlns:a16="http://schemas.microsoft.com/office/drawing/2014/main" id="{96371C58-140A-4A40-99ED-9B895D31BC04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18" name="Group 76">
              <a:extLst>
                <a:ext uri="{FF2B5EF4-FFF2-40B4-BE49-F238E27FC236}">
                  <a16:creationId xmlns:a16="http://schemas.microsoft.com/office/drawing/2014/main" id="{958605DD-7555-4644-939E-DDA012B19AD5}"/>
                </a:ext>
              </a:extLst>
            </p:cNvPr>
            <p:cNvGrpSpPr/>
            <p:nvPr/>
          </p:nvGrpSpPr>
          <p:grpSpPr>
            <a:xfrm flipH="1">
              <a:off x="10420980" y="3518044"/>
              <a:ext cx="92934" cy="102769"/>
              <a:chOff x="14972651" y="4412318"/>
              <a:chExt cx="685955" cy="666177"/>
            </a:xfrm>
          </p:grpSpPr>
          <p:sp>
            <p:nvSpPr>
              <p:cNvPr id="119" name="AutoShape 1">
                <a:extLst>
                  <a:ext uri="{FF2B5EF4-FFF2-40B4-BE49-F238E27FC236}">
                    <a16:creationId xmlns:a16="http://schemas.microsoft.com/office/drawing/2014/main" id="{55BD1E53-BC04-9C44-9F88-B7E1BA0F5531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20" name="AutoShape 2">
                <a:extLst>
                  <a:ext uri="{FF2B5EF4-FFF2-40B4-BE49-F238E27FC236}">
                    <a16:creationId xmlns:a16="http://schemas.microsoft.com/office/drawing/2014/main" id="{694131B7-DB5D-C742-8063-96E93CD806E2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19" name="Group 76">
              <a:extLst>
                <a:ext uri="{FF2B5EF4-FFF2-40B4-BE49-F238E27FC236}">
                  <a16:creationId xmlns:a16="http://schemas.microsoft.com/office/drawing/2014/main" id="{CC785E63-4BC6-514E-98FC-205F4FC23759}"/>
                </a:ext>
              </a:extLst>
            </p:cNvPr>
            <p:cNvGrpSpPr/>
            <p:nvPr/>
          </p:nvGrpSpPr>
          <p:grpSpPr>
            <a:xfrm flipH="1">
              <a:off x="10514306" y="2877403"/>
              <a:ext cx="92934" cy="102769"/>
              <a:chOff x="14972651" y="4412318"/>
              <a:chExt cx="685955" cy="666177"/>
            </a:xfrm>
          </p:grpSpPr>
          <p:sp>
            <p:nvSpPr>
              <p:cNvPr id="117" name="AutoShape 1">
                <a:extLst>
                  <a:ext uri="{FF2B5EF4-FFF2-40B4-BE49-F238E27FC236}">
                    <a16:creationId xmlns:a16="http://schemas.microsoft.com/office/drawing/2014/main" id="{2BABF64B-C791-6248-978B-773A63243436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18" name="AutoShape 2">
                <a:extLst>
                  <a:ext uri="{FF2B5EF4-FFF2-40B4-BE49-F238E27FC236}">
                    <a16:creationId xmlns:a16="http://schemas.microsoft.com/office/drawing/2014/main" id="{2B2989D2-EF60-C442-9E31-1C982217FA39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20" name="Group 76">
              <a:extLst>
                <a:ext uri="{FF2B5EF4-FFF2-40B4-BE49-F238E27FC236}">
                  <a16:creationId xmlns:a16="http://schemas.microsoft.com/office/drawing/2014/main" id="{0F828461-8555-6847-BE2F-6B4D25FD9847}"/>
                </a:ext>
              </a:extLst>
            </p:cNvPr>
            <p:cNvGrpSpPr/>
            <p:nvPr/>
          </p:nvGrpSpPr>
          <p:grpSpPr>
            <a:xfrm flipH="1">
              <a:off x="10409044" y="4126002"/>
              <a:ext cx="92934" cy="102769"/>
              <a:chOff x="14972651" y="4412318"/>
              <a:chExt cx="685955" cy="666177"/>
            </a:xfrm>
          </p:grpSpPr>
          <p:sp>
            <p:nvSpPr>
              <p:cNvPr id="115" name="AutoShape 1">
                <a:extLst>
                  <a:ext uri="{FF2B5EF4-FFF2-40B4-BE49-F238E27FC236}">
                    <a16:creationId xmlns:a16="http://schemas.microsoft.com/office/drawing/2014/main" id="{85129F11-674F-6B4C-AA86-A9BAA1B07DA7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16" name="AutoShape 2">
                <a:extLst>
                  <a:ext uri="{FF2B5EF4-FFF2-40B4-BE49-F238E27FC236}">
                    <a16:creationId xmlns:a16="http://schemas.microsoft.com/office/drawing/2014/main" id="{26955251-2B90-0642-8D7E-EA42009E7191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21" name="Group 76">
              <a:extLst>
                <a:ext uri="{FF2B5EF4-FFF2-40B4-BE49-F238E27FC236}">
                  <a16:creationId xmlns:a16="http://schemas.microsoft.com/office/drawing/2014/main" id="{ECD6557A-CA62-2C45-A26E-30BD0E9B3743}"/>
                </a:ext>
              </a:extLst>
            </p:cNvPr>
            <p:cNvGrpSpPr/>
            <p:nvPr/>
          </p:nvGrpSpPr>
          <p:grpSpPr>
            <a:xfrm flipH="1">
              <a:off x="10601037" y="3828146"/>
              <a:ext cx="92934" cy="102769"/>
              <a:chOff x="14972651" y="4412318"/>
              <a:chExt cx="685955" cy="666177"/>
            </a:xfrm>
          </p:grpSpPr>
          <p:sp>
            <p:nvSpPr>
              <p:cNvPr id="113" name="AutoShape 1">
                <a:extLst>
                  <a:ext uri="{FF2B5EF4-FFF2-40B4-BE49-F238E27FC236}">
                    <a16:creationId xmlns:a16="http://schemas.microsoft.com/office/drawing/2014/main" id="{902F72F8-40E8-D445-ABA8-2C26380173BE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14" name="AutoShape 2">
                <a:extLst>
                  <a:ext uri="{FF2B5EF4-FFF2-40B4-BE49-F238E27FC236}">
                    <a16:creationId xmlns:a16="http://schemas.microsoft.com/office/drawing/2014/main" id="{62A106B5-77A8-2042-9EEC-8010664699BC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22" name="Group 76">
              <a:extLst>
                <a:ext uri="{FF2B5EF4-FFF2-40B4-BE49-F238E27FC236}">
                  <a16:creationId xmlns:a16="http://schemas.microsoft.com/office/drawing/2014/main" id="{4483C474-DB7E-5549-AE02-A04087C3DF18}"/>
                </a:ext>
              </a:extLst>
            </p:cNvPr>
            <p:cNvGrpSpPr/>
            <p:nvPr/>
          </p:nvGrpSpPr>
          <p:grpSpPr>
            <a:xfrm rot="1631475" flipH="1">
              <a:off x="10614120" y="3606851"/>
              <a:ext cx="92934" cy="102769"/>
              <a:chOff x="14972651" y="4412318"/>
              <a:chExt cx="685955" cy="666177"/>
            </a:xfrm>
          </p:grpSpPr>
          <p:sp>
            <p:nvSpPr>
              <p:cNvPr id="111" name="AutoShape 1">
                <a:extLst>
                  <a:ext uri="{FF2B5EF4-FFF2-40B4-BE49-F238E27FC236}">
                    <a16:creationId xmlns:a16="http://schemas.microsoft.com/office/drawing/2014/main" id="{F9B15E29-0A48-7945-9E7F-CB099A16C840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12" name="AutoShape 2">
                <a:extLst>
                  <a:ext uri="{FF2B5EF4-FFF2-40B4-BE49-F238E27FC236}">
                    <a16:creationId xmlns:a16="http://schemas.microsoft.com/office/drawing/2014/main" id="{11074C4A-9B33-5440-AF80-9B435095033F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23" name="Group 76">
              <a:extLst>
                <a:ext uri="{FF2B5EF4-FFF2-40B4-BE49-F238E27FC236}">
                  <a16:creationId xmlns:a16="http://schemas.microsoft.com/office/drawing/2014/main" id="{98F612E8-FCD3-8E48-AFA0-F1CC1F447C61}"/>
                </a:ext>
              </a:extLst>
            </p:cNvPr>
            <p:cNvGrpSpPr/>
            <p:nvPr/>
          </p:nvGrpSpPr>
          <p:grpSpPr>
            <a:xfrm flipH="1">
              <a:off x="10594344" y="3337515"/>
              <a:ext cx="92934" cy="102769"/>
              <a:chOff x="14972651" y="4412318"/>
              <a:chExt cx="685955" cy="666177"/>
            </a:xfrm>
          </p:grpSpPr>
          <p:sp>
            <p:nvSpPr>
              <p:cNvPr id="109" name="AutoShape 1">
                <a:extLst>
                  <a:ext uri="{FF2B5EF4-FFF2-40B4-BE49-F238E27FC236}">
                    <a16:creationId xmlns:a16="http://schemas.microsoft.com/office/drawing/2014/main" id="{84211DC6-FE45-244D-9B69-5E916511BF94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10" name="AutoShape 2">
                <a:extLst>
                  <a:ext uri="{FF2B5EF4-FFF2-40B4-BE49-F238E27FC236}">
                    <a16:creationId xmlns:a16="http://schemas.microsoft.com/office/drawing/2014/main" id="{E730FCBC-77E1-6348-A38B-43D6BC452DB9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24" name="Group 76">
              <a:extLst>
                <a:ext uri="{FF2B5EF4-FFF2-40B4-BE49-F238E27FC236}">
                  <a16:creationId xmlns:a16="http://schemas.microsoft.com/office/drawing/2014/main" id="{310671B2-CE3C-074F-89EE-2807E8615548}"/>
                </a:ext>
              </a:extLst>
            </p:cNvPr>
            <p:cNvGrpSpPr/>
            <p:nvPr/>
          </p:nvGrpSpPr>
          <p:grpSpPr>
            <a:xfrm flipH="1">
              <a:off x="10707746" y="3909457"/>
              <a:ext cx="92934" cy="102769"/>
              <a:chOff x="14972651" y="4412318"/>
              <a:chExt cx="685955" cy="666177"/>
            </a:xfrm>
          </p:grpSpPr>
          <p:sp>
            <p:nvSpPr>
              <p:cNvPr id="107" name="AutoShape 1">
                <a:extLst>
                  <a:ext uri="{FF2B5EF4-FFF2-40B4-BE49-F238E27FC236}">
                    <a16:creationId xmlns:a16="http://schemas.microsoft.com/office/drawing/2014/main" id="{5BEACFEF-8701-264B-BEC3-032D83B76A6E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08" name="AutoShape 2">
                <a:extLst>
                  <a:ext uri="{FF2B5EF4-FFF2-40B4-BE49-F238E27FC236}">
                    <a16:creationId xmlns:a16="http://schemas.microsoft.com/office/drawing/2014/main" id="{DA29158D-70A4-C947-B379-3847849E0FF2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25" name="Group 76">
              <a:extLst>
                <a:ext uri="{FF2B5EF4-FFF2-40B4-BE49-F238E27FC236}">
                  <a16:creationId xmlns:a16="http://schemas.microsoft.com/office/drawing/2014/main" id="{D9A282EF-1193-F348-A342-5CC649984FD1}"/>
                </a:ext>
              </a:extLst>
            </p:cNvPr>
            <p:cNvGrpSpPr/>
            <p:nvPr/>
          </p:nvGrpSpPr>
          <p:grpSpPr>
            <a:xfrm flipH="1">
              <a:off x="10548428" y="3520802"/>
              <a:ext cx="92934" cy="102769"/>
              <a:chOff x="14972651" y="4412318"/>
              <a:chExt cx="685955" cy="666177"/>
            </a:xfrm>
          </p:grpSpPr>
          <p:sp>
            <p:nvSpPr>
              <p:cNvPr id="105" name="AutoShape 1">
                <a:extLst>
                  <a:ext uri="{FF2B5EF4-FFF2-40B4-BE49-F238E27FC236}">
                    <a16:creationId xmlns:a16="http://schemas.microsoft.com/office/drawing/2014/main" id="{38F7C4F3-B70B-984D-B071-4584A921AFB8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06" name="AutoShape 2">
                <a:extLst>
                  <a:ext uri="{FF2B5EF4-FFF2-40B4-BE49-F238E27FC236}">
                    <a16:creationId xmlns:a16="http://schemas.microsoft.com/office/drawing/2014/main" id="{7EC08D7B-8BE3-2942-9041-5242F32574BD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26" name="Group 76">
              <a:extLst>
                <a:ext uri="{FF2B5EF4-FFF2-40B4-BE49-F238E27FC236}">
                  <a16:creationId xmlns:a16="http://schemas.microsoft.com/office/drawing/2014/main" id="{C67EFB81-A848-1E4E-A7F1-5330F0F3272C}"/>
                </a:ext>
              </a:extLst>
            </p:cNvPr>
            <p:cNvGrpSpPr/>
            <p:nvPr/>
          </p:nvGrpSpPr>
          <p:grpSpPr>
            <a:xfrm flipH="1">
              <a:off x="10437691" y="4285836"/>
              <a:ext cx="92934" cy="102769"/>
              <a:chOff x="14972651" y="4412318"/>
              <a:chExt cx="685955" cy="666177"/>
            </a:xfrm>
          </p:grpSpPr>
          <p:sp>
            <p:nvSpPr>
              <p:cNvPr id="103" name="AutoShape 1">
                <a:extLst>
                  <a:ext uri="{FF2B5EF4-FFF2-40B4-BE49-F238E27FC236}">
                    <a16:creationId xmlns:a16="http://schemas.microsoft.com/office/drawing/2014/main" id="{2DC0DE36-8C11-234A-B37A-5F48FA6CD8C7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04" name="AutoShape 2">
                <a:extLst>
                  <a:ext uri="{FF2B5EF4-FFF2-40B4-BE49-F238E27FC236}">
                    <a16:creationId xmlns:a16="http://schemas.microsoft.com/office/drawing/2014/main" id="{4653A953-C9C8-9B4B-8A77-52620AFF2726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27" name="Group 76">
              <a:extLst>
                <a:ext uri="{FF2B5EF4-FFF2-40B4-BE49-F238E27FC236}">
                  <a16:creationId xmlns:a16="http://schemas.microsoft.com/office/drawing/2014/main" id="{F4809FDA-C8DB-3041-A43E-59C1E5EF2D98}"/>
                </a:ext>
              </a:extLst>
            </p:cNvPr>
            <p:cNvGrpSpPr/>
            <p:nvPr/>
          </p:nvGrpSpPr>
          <p:grpSpPr>
            <a:xfrm flipH="1">
              <a:off x="10753846" y="4066668"/>
              <a:ext cx="92934" cy="102769"/>
              <a:chOff x="14972651" y="4412318"/>
              <a:chExt cx="685955" cy="666177"/>
            </a:xfrm>
          </p:grpSpPr>
          <p:sp>
            <p:nvSpPr>
              <p:cNvPr id="101" name="AutoShape 1">
                <a:extLst>
                  <a:ext uri="{FF2B5EF4-FFF2-40B4-BE49-F238E27FC236}">
                    <a16:creationId xmlns:a16="http://schemas.microsoft.com/office/drawing/2014/main" id="{0ED2ED12-580B-384E-A41F-D8AFDB4DAD19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02" name="AutoShape 2">
                <a:extLst>
                  <a:ext uri="{FF2B5EF4-FFF2-40B4-BE49-F238E27FC236}">
                    <a16:creationId xmlns:a16="http://schemas.microsoft.com/office/drawing/2014/main" id="{4CC71FAB-D0DB-B146-8355-B82AC9489A64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28" name="Group 76">
              <a:extLst>
                <a:ext uri="{FF2B5EF4-FFF2-40B4-BE49-F238E27FC236}">
                  <a16:creationId xmlns:a16="http://schemas.microsoft.com/office/drawing/2014/main" id="{7BD5D101-3C6B-A04A-AC91-90C0777E1A5E}"/>
                </a:ext>
              </a:extLst>
            </p:cNvPr>
            <p:cNvGrpSpPr/>
            <p:nvPr/>
          </p:nvGrpSpPr>
          <p:grpSpPr>
            <a:xfrm flipH="1">
              <a:off x="10452895" y="3907895"/>
              <a:ext cx="92934" cy="102769"/>
              <a:chOff x="14972651" y="4412318"/>
              <a:chExt cx="685955" cy="666177"/>
            </a:xfrm>
          </p:grpSpPr>
          <p:sp>
            <p:nvSpPr>
              <p:cNvPr id="99" name="AutoShape 1">
                <a:extLst>
                  <a:ext uri="{FF2B5EF4-FFF2-40B4-BE49-F238E27FC236}">
                    <a16:creationId xmlns:a16="http://schemas.microsoft.com/office/drawing/2014/main" id="{D7299AB0-2282-7646-8E7F-33B7E522CEA9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100" name="AutoShape 2">
                <a:extLst>
                  <a:ext uri="{FF2B5EF4-FFF2-40B4-BE49-F238E27FC236}">
                    <a16:creationId xmlns:a16="http://schemas.microsoft.com/office/drawing/2014/main" id="{EA71493C-5A66-7740-BE44-FDF45573409E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29" name="Group 76">
              <a:extLst>
                <a:ext uri="{FF2B5EF4-FFF2-40B4-BE49-F238E27FC236}">
                  <a16:creationId xmlns:a16="http://schemas.microsoft.com/office/drawing/2014/main" id="{E8EC5B7C-E5CE-3A47-AD61-F2D75467F39A}"/>
                </a:ext>
              </a:extLst>
            </p:cNvPr>
            <p:cNvGrpSpPr/>
            <p:nvPr/>
          </p:nvGrpSpPr>
          <p:grpSpPr>
            <a:xfrm flipH="1">
              <a:off x="10478441" y="3658978"/>
              <a:ext cx="92934" cy="102769"/>
              <a:chOff x="14972651" y="4412318"/>
              <a:chExt cx="685955" cy="666177"/>
            </a:xfrm>
          </p:grpSpPr>
          <p:sp>
            <p:nvSpPr>
              <p:cNvPr id="97" name="AutoShape 1">
                <a:extLst>
                  <a:ext uri="{FF2B5EF4-FFF2-40B4-BE49-F238E27FC236}">
                    <a16:creationId xmlns:a16="http://schemas.microsoft.com/office/drawing/2014/main" id="{44ED43BB-1FB5-2F4B-BEF3-B9BC9C239ACD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98" name="AutoShape 2">
                <a:extLst>
                  <a:ext uri="{FF2B5EF4-FFF2-40B4-BE49-F238E27FC236}">
                    <a16:creationId xmlns:a16="http://schemas.microsoft.com/office/drawing/2014/main" id="{3752B89D-E347-7B48-92B1-1066DA1602D8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30" name="Group 76">
              <a:extLst>
                <a:ext uri="{FF2B5EF4-FFF2-40B4-BE49-F238E27FC236}">
                  <a16:creationId xmlns:a16="http://schemas.microsoft.com/office/drawing/2014/main" id="{D4619A81-6C1A-EB4C-842A-FC18531B2758}"/>
                </a:ext>
              </a:extLst>
            </p:cNvPr>
            <p:cNvGrpSpPr/>
            <p:nvPr/>
          </p:nvGrpSpPr>
          <p:grpSpPr>
            <a:xfrm>
              <a:off x="10634889" y="4399099"/>
              <a:ext cx="115044" cy="121792"/>
              <a:chOff x="14972651" y="4412318"/>
              <a:chExt cx="685955" cy="666177"/>
            </a:xfrm>
          </p:grpSpPr>
          <p:sp>
            <p:nvSpPr>
              <p:cNvPr id="95" name="AutoShape 1">
                <a:extLst>
                  <a:ext uri="{FF2B5EF4-FFF2-40B4-BE49-F238E27FC236}">
                    <a16:creationId xmlns:a16="http://schemas.microsoft.com/office/drawing/2014/main" id="{6E72A650-DEDE-8443-9AE1-958ED7BB795E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96" name="AutoShape 2">
                <a:extLst>
                  <a:ext uri="{FF2B5EF4-FFF2-40B4-BE49-F238E27FC236}">
                    <a16:creationId xmlns:a16="http://schemas.microsoft.com/office/drawing/2014/main" id="{4E4CC686-BF25-6246-AA3D-2A8910A0F774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31" name="Group 76">
              <a:extLst>
                <a:ext uri="{FF2B5EF4-FFF2-40B4-BE49-F238E27FC236}">
                  <a16:creationId xmlns:a16="http://schemas.microsoft.com/office/drawing/2014/main" id="{C15765FA-2989-0648-9893-5064C962FCAF}"/>
                </a:ext>
              </a:extLst>
            </p:cNvPr>
            <p:cNvGrpSpPr/>
            <p:nvPr/>
          </p:nvGrpSpPr>
          <p:grpSpPr>
            <a:xfrm flipH="1">
              <a:off x="10723744" y="3575726"/>
              <a:ext cx="92934" cy="102769"/>
              <a:chOff x="14972651" y="4412318"/>
              <a:chExt cx="685955" cy="666177"/>
            </a:xfrm>
          </p:grpSpPr>
          <p:sp>
            <p:nvSpPr>
              <p:cNvPr id="93" name="AutoShape 1">
                <a:extLst>
                  <a:ext uri="{FF2B5EF4-FFF2-40B4-BE49-F238E27FC236}">
                    <a16:creationId xmlns:a16="http://schemas.microsoft.com/office/drawing/2014/main" id="{D2BF88CB-9EC9-0843-B4F2-906B896C3C9F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94" name="AutoShape 2">
                <a:extLst>
                  <a:ext uri="{FF2B5EF4-FFF2-40B4-BE49-F238E27FC236}">
                    <a16:creationId xmlns:a16="http://schemas.microsoft.com/office/drawing/2014/main" id="{3A6AA521-D8E5-A041-A1A5-DF2CFE742BC1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32" name="Group 76">
              <a:extLst>
                <a:ext uri="{FF2B5EF4-FFF2-40B4-BE49-F238E27FC236}">
                  <a16:creationId xmlns:a16="http://schemas.microsoft.com/office/drawing/2014/main" id="{7ECAFCC5-CF86-7542-95D6-36A6A30B6E30}"/>
                </a:ext>
              </a:extLst>
            </p:cNvPr>
            <p:cNvGrpSpPr/>
            <p:nvPr/>
          </p:nvGrpSpPr>
          <p:grpSpPr>
            <a:xfrm flipH="1">
              <a:off x="10671738" y="3434612"/>
              <a:ext cx="92934" cy="102769"/>
              <a:chOff x="14972651" y="4412318"/>
              <a:chExt cx="685955" cy="666177"/>
            </a:xfrm>
          </p:grpSpPr>
          <p:sp>
            <p:nvSpPr>
              <p:cNvPr id="91" name="AutoShape 1">
                <a:extLst>
                  <a:ext uri="{FF2B5EF4-FFF2-40B4-BE49-F238E27FC236}">
                    <a16:creationId xmlns:a16="http://schemas.microsoft.com/office/drawing/2014/main" id="{D4BE72D3-3A6B-E443-B2BE-AA54E17828C2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92" name="AutoShape 2">
                <a:extLst>
                  <a:ext uri="{FF2B5EF4-FFF2-40B4-BE49-F238E27FC236}">
                    <a16:creationId xmlns:a16="http://schemas.microsoft.com/office/drawing/2014/main" id="{88EC411E-D9C5-FC49-B790-A2659B68F1A0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33" name="Group 76">
              <a:extLst>
                <a:ext uri="{FF2B5EF4-FFF2-40B4-BE49-F238E27FC236}">
                  <a16:creationId xmlns:a16="http://schemas.microsoft.com/office/drawing/2014/main" id="{15C18777-3F4D-CD46-96A7-00640857F59E}"/>
                </a:ext>
              </a:extLst>
            </p:cNvPr>
            <p:cNvGrpSpPr/>
            <p:nvPr/>
          </p:nvGrpSpPr>
          <p:grpSpPr>
            <a:xfrm flipH="1">
              <a:off x="10651469" y="3157685"/>
              <a:ext cx="92934" cy="102769"/>
              <a:chOff x="14972651" y="4412318"/>
              <a:chExt cx="685955" cy="666177"/>
            </a:xfrm>
          </p:grpSpPr>
          <p:sp>
            <p:nvSpPr>
              <p:cNvPr id="89" name="AutoShape 1">
                <a:extLst>
                  <a:ext uri="{FF2B5EF4-FFF2-40B4-BE49-F238E27FC236}">
                    <a16:creationId xmlns:a16="http://schemas.microsoft.com/office/drawing/2014/main" id="{96800B91-1686-F64A-B443-6A2415968B47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90" name="AutoShape 2">
                <a:extLst>
                  <a:ext uri="{FF2B5EF4-FFF2-40B4-BE49-F238E27FC236}">
                    <a16:creationId xmlns:a16="http://schemas.microsoft.com/office/drawing/2014/main" id="{6F15E732-9CEE-7848-A856-C05C0301424C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34" name="Group 76">
              <a:extLst>
                <a:ext uri="{FF2B5EF4-FFF2-40B4-BE49-F238E27FC236}">
                  <a16:creationId xmlns:a16="http://schemas.microsoft.com/office/drawing/2014/main" id="{1C48BA8D-3458-8444-81AD-FDA616BF0D14}"/>
                </a:ext>
              </a:extLst>
            </p:cNvPr>
            <p:cNvGrpSpPr/>
            <p:nvPr/>
          </p:nvGrpSpPr>
          <p:grpSpPr>
            <a:xfrm rot="1631475" flipH="1">
              <a:off x="10664552" y="2936390"/>
              <a:ext cx="92934" cy="102769"/>
              <a:chOff x="14972651" y="4412318"/>
              <a:chExt cx="685955" cy="666177"/>
            </a:xfrm>
          </p:grpSpPr>
          <p:sp>
            <p:nvSpPr>
              <p:cNvPr id="87" name="AutoShape 1">
                <a:extLst>
                  <a:ext uri="{FF2B5EF4-FFF2-40B4-BE49-F238E27FC236}">
                    <a16:creationId xmlns:a16="http://schemas.microsoft.com/office/drawing/2014/main" id="{BB2FE4D0-4684-E240-B11B-D685ECC30CD6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88" name="AutoShape 2">
                <a:extLst>
                  <a:ext uri="{FF2B5EF4-FFF2-40B4-BE49-F238E27FC236}">
                    <a16:creationId xmlns:a16="http://schemas.microsoft.com/office/drawing/2014/main" id="{6E250F82-00E7-1D4F-B2EB-9365E447E945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35" name="Group 76">
              <a:extLst>
                <a:ext uri="{FF2B5EF4-FFF2-40B4-BE49-F238E27FC236}">
                  <a16:creationId xmlns:a16="http://schemas.microsoft.com/office/drawing/2014/main" id="{82E20264-24C0-A143-85BA-48436CE452AF}"/>
                </a:ext>
              </a:extLst>
            </p:cNvPr>
            <p:cNvGrpSpPr/>
            <p:nvPr/>
          </p:nvGrpSpPr>
          <p:grpSpPr>
            <a:xfrm flipH="1">
              <a:off x="10758178" y="3238996"/>
              <a:ext cx="92934" cy="102769"/>
              <a:chOff x="14972651" y="4412318"/>
              <a:chExt cx="685955" cy="666177"/>
            </a:xfrm>
          </p:grpSpPr>
          <p:sp>
            <p:nvSpPr>
              <p:cNvPr id="85" name="AutoShape 1">
                <a:extLst>
                  <a:ext uri="{FF2B5EF4-FFF2-40B4-BE49-F238E27FC236}">
                    <a16:creationId xmlns:a16="http://schemas.microsoft.com/office/drawing/2014/main" id="{AE7BE190-4CA5-5741-A726-E8CCA4C415FB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86" name="AutoShape 2">
                <a:extLst>
                  <a:ext uri="{FF2B5EF4-FFF2-40B4-BE49-F238E27FC236}">
                    <a16:creationId xmlns:a16="http://schemas.microsoft.com/office/drawing/2014/main" id="{E8011F6A-3F8C-B24B-9AA8-8FF94A379C05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36" name="Group 76">
              <a:extLst>
                <a:ext uri="{FF2B5EF4-FFF2-40B4-BE49-F238E27FC236}">
                  <a16:creationId xmlns:a16="http://schemas.microsoft.com/office/drawing/2014/main" id="{526D1B6D-F8D7-3D44-BDA9-2E084FDE1B2B}"/>
                </a:ext>
              </a:extLst>
            </p:cNvPr>
            <p:cNvGrpSpPr/>
            <p:nvPr/>
          </p:nvGrpSpPr>
          <p:grpSpPr>
            <a:xfrm flipH="1">
              <a:off x="10804278" y="3396207"/>
              <a:ext cx="92934" cy="102769"/>
              <a:chOff x="14972651" y="4412318"/>
              <a:chExt cx="685955" cy="666177"/>
            </a:xfrm>
          </p:grpSpPr>
          <p:sp>
            <p:nvSpPr>
              <p:cNvPr id="83" name="AutoShape 1">
                <a:extLst>
                  <a:ext uri="{FF2B5EF4-FFF2-40B4-BE49-F238E27FC236}">
                    <a16:creationId xmlns:a16="http://schemas.microsoft.com/office/drawing/2014/main" id="{15BC2540-C5D2-DB41-ADF3-ADE82504162D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84" name="AutoShape 2">
                <a:extLst>
                  <a:ext uri="{FF2B5EF4-FFF2-40B4-BE49-F238E27FC236}">
                    <a16:creationId xmlns:a16="http://schemas.microsoft.com/office/drawing/2014/main" id="{C2BD299B-B3AF-2140-A5C2-3F0CABD10211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37" name="Group 76">
              <a:extLst>
                <a:ext uri="{FF2B5EF4-FFF2-40B4-BE49-F238E27FC236}">
                  <a16:creationId xmlns:a16="http://schemas.microsoft.com/office/drawing/2014/main" id="{94B99119-B21B-BA4F-8492-204B19646AAA}"/>
                </a:ext>
              </a:extLst>
            </p:cNvPr>
            <p:cNvGrpSpPr/>
            <p:nvPr/>
          </p:nvGrpSpPr>
          <p:grpSpPr>
            <a:xfrm flipH="1">
              <a:off x="10528873" y="2988517"/>
              <a:ext cx="92934" cy="102769"/>
              <a:chOff x="14972651" y="4412318"/>
              <a:chExt cx="685955" cy="666177"/>
            </a:xfrm>
          </p:grpSpPr>
          <p:sp>
            <p:nvSpPr>
              <p:cNvPr id="81" name="AutoShape 1">
                <a:extLst>
                  <a:ext uri="{FF2B5EF4-FFF2-40B4-BE49-F238E27FC236}">
                    <a16:creationId xmlns:a16="http://schemas.microsoft.com/office/drawing/2014/main" id="{59A4FDF0-ED12-0B48-88AD-ED3D252B9EA2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82" name="AutoShape 2">
                <a:extLst>
                  <a:ext uri="{FF2B5EF4-FFF2-40B4-BE49-F238E27FC236}">
                    <a16:creationId xmlns:a16="http://schemas.microsoft.com/office/drawing/2014/main" id="{A2BE048E-07CB-E94F-BB76-10C70F09B97B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38" name="Group 76">
              <a:extLst>
                <a:ext uri="{FF2B5EF4-FFF2-40B4-BE49-F238E27FC236}">
                  <a16:creationId xmlns:a16="http://schemas.microsoft.com/office/drawing/2014/main" id="{7CE488C6-0BEE-8548-AE92-188108B4C4A7}"/>
                </a:ext>
              </a:extLst>
            </p:cNvPr>
            <p:cNvGrpSpPr/>
            <p:nvPr/>
          </p:nvGrpSpPr>
          <p:grpSpPr>
            <a:xfrm flipH="1">
              <a:off x="10791243" y="3094573"/>
              <a:ext cx="92934" cy="102769"/>
              <a:chOff x="14972651" y="4412318"/>
              <a:chExt cx="685955" cy="666177"/>
            </a:xfrm>
          </p:grpSpPr>
          <p:sp>
            <p:nvSpPr>
              <p:cNvPr id="79" name="AutoShape 1">
                <a:extLst>
                  <a:ext uri="{FF2B5EF4-FFF2-40B4-BE49-F238E27FC236}">
                    <a16:creationId xmlns:a16="http://schemas.microsoft.com/office/drawing/2014/main" id="{E8F06A5C-039B-5C42-BB50-14CEEF54293D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80" name="AutoShape 2">
                <a:extLst>
                  <a:ext uri="{FF2B5EF4-FFF2-40B4-BE49-F238E27FC236}">
                    <a16:creationId xmlns:a16="http://schemas.microsoft.com/office/drawing/2014/main" id="{A4371A33-0D15-2C48-8916-77A7A87571C2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39" name="Group 76">
              <a:extLst>
                <a:ext uri="{FF2B5EF4-FFF2-40B4-BE49-F238E27FC236}">
                  <a16:creationId xmlns:a16="http://schemas.microsoft.com/office/drawing/2014/main" id="{F2323EE2-4405-A942-BAC8-35B3A32CBDF0}"/>
                </a:ext>
              </a:extLst>
            </p:cNvPr>
            <p:cNvGrpSpPr/>
            <p:nvPr/>
          </p:nvGrpSpPr>
          <p:grpSpPr>
            <a:xfrm>
              <a:off x="10735294" y="3753476"/>
              <a:ext cx="115044" cy="121792"/>
              <a:chOff x="14972651" y="4412318"/>
              <a:chExt cx="685955" cy="666177"/>
            </a:xfrm>
          </p:grpSpPr>
          <p:sp>
            <p:nvSpPr>
              <p:cNvPr id="77" name="AutoShape 1">
                <a:extLst>
                  <a:ext uri="{FF2B5EF4-FFF2-40B4-BE49-F238E27FC236}">
                    <a16:creationId xmlns:a16="http://schemas.microsoft.com/office/drawing/2014/main" id="{0A8A755D-D66E-D24E-905A-397BC042A41E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78" name="AutoShape 2">
                <a:extLst>
                  <a:ext uri="{FF2B5EF4-FFF2-40B4-BE49-F238E27FC236}">
                    <a16:creationId xmlns:a16="http://schemas.microsoft.com/office/drawing/2014/main" id="{DDFE6F51-1A88-8847-ABB6-4340916C5791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40" name="Group 76">
              <a:extLst>
                <a:ext uri="{FF2B5EF4-FFF2-40B4-BE49-F238E27FC236}">
                  <a16:creationId xmlns:a16="http://schemas.microsoft.com/office/drawing/2014/main" id="{3D5E36C0-80CB-B84B-92E6-B23253A3C833}"/>
                </a:ext>
              </a:extLst>
            </p:cNvPr>
            <p:cNvGrpSpPr/>
            <p:nvPr/>
          </p:nvGrpSpPr>
          <p:grpSpPr>
            <a:xfrm flipH="1">
              <a:off x="10469646" y="3197342"/>
              <a:ext cx="92934" cy="102769"/>
              <a:chOff x="14972651" y="4412318"/>
              <a:chExt cx="685955" cy="666177"/>
            </a:xfrm>
          </p:grpSpPr>
          <p:sp>
            <p:nvSpPr>
              <p:cNvPr id="75" name="AutoShape 1">
                <a:extLst>
                  <a:ext uri="{FF2B5EF4-FFF2-40B4-BE49-F238E27FC236}">
                    <a16:creationId xmlns:a16="http://schemas.microsoft.com/office/drawing/2014/main" id="{38D782DE-7D63-9F4F-B7F2-9ED176858895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76" name="AutoShape 2">
                <a:extLst>
                  <a:ext uri="{FF2B5EF4-FFF2-40B4-BE49-F238E27FC236}">
                    <a16:creationId xmlns:a16="http://schemas.microsoft.com/office/drawing/2014/main" id="{F5D3B795-E1A3-2546-8602-9E9A71B5D187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41" name="Group 76">
              <a:extLst>
                <a:ext uri="{FF2B5EF4-FFF2-40B4-BE49-F238E27FC236}">
                  <a16:creationId xmlns:a16="http://schemas.microsoft.com/office/drawing/2014/main" id="{B2A1DA38-BD8B-F84F-8F8F-08A2155A608F}"/>
                </a:ext>
              </a:extLst>
            </p:cNvPr>
            <p:cNvGrpSpPr/>
            <p:nvPr/>
          </p:nvGrpSpPr>
          <p:grpSpPr>
            <a:xfrm rot="1631475" flipH="1">
              <a:off x="10413307" y="3787155"/>
              <a:ext cx="92934" cy="102769"/>
              <a:chOff x="14972651" y="4412318"/>
              <a:chExt cx="685955" cy="666177"/>
            </a:xfrm>
          </p:grpSpPr>
          <p:sp>
            <p:nvSpPr>
              <p:cNvPr id="73" name="AutoShape 1">
                <a:extLst>
                  <a:ext uri="{FF2B5EF4-FFF2-40B4-BE49-F238E27FC236}">
                    <a16:creationId xmlns:a16="http://schemas.microsoft.com/office/drawing/2014/main" id="{7D62494C-C033-184F-9844-085CB82DF9DF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74" name="AutoShape 2">
                <a:extLst>
                  <a:ext uri="{FF2B5EF4-FFF2-40B4-BE49-F238E27FC236}">
                    <a16:creationId xmlns:a16="http://schemas.microsoft.com/office/drawing/2014/main" id="{690392E2-7235-DE4D-A5B5-02C9BFB00760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42" name="Group 76">
              <a:extLst>
                <a:ext uri="{FF2B5EF4-FFF2-40B4-BE49-F238E27FC236}">
                  <a16:creationId xmlns:a16="http://schemas.microsoft.com/office/drawing/2014/main" id="{C68481D3-8559-9C48-8F2A-A10B5008DA8A}"/>
                </a:ext>
              </a:extLst>
            </p:cNvPr>
            <p:cNvGrpSpPr/>
            <p:nvPr/>
          </p:nvGrpSpPr>
          <p:grpSpPr>
            <a:xfrm rot="1631475" flipH="1">
              <a:off x="10406261" y="3083031"/>
              <a:ext cx="92934" cy="102769"/>
              <a:chOff x="14972651" y="4412318"/>
              <a:chExt cx="685955" cy="666177"/>
            </a:xfrm>
          </p:grpSpPr>
          <p:sp>
            <p:nvSpPr>
              <p:cNvPr id="71" name="AutoShape 1">
                <a:extLst>
                  <a:ext uri="{FF2B5EF4-FFF2-40B4-BE49-F238E27FC236}">
                    <a16:creationId xmlns:a16="http://schemas.microsoft.com/office/drawing/2014/main" id="{22954055-BD9B-1C49-A66F-DC0CD26F623F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72" name="AutoShape 2">
                <a:extLst>
                  <a:ext uri="{FF2B5EF4-FFF2-40B4-BE49-F238E27FC236}">
                    <a16:creationId xmlns:a16="http://schemas.microsoft.com/office/drawing/2014/main" id="{2E766F6F-22FC-AB41-BF38-F6A529500324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43" name="Group 76">
              <a:extLst>
                <a:ext uri="{FF2B5EF4-FFF2-40B4-BE49-F238E27FC236}">
                  <a16:creationId xmlns:a16="http://schemas.microsoft.com/office/drawing/2014/main" id="{34880C1D-A5DB-054E-B07A-8789287285C6}"/>
                </a:ext>
              </a:extLst>
            </p:cNvPr>
            <p:cNvGrpSpPr/>
            <p:nvPr/>
          </p:nvGrpSpPr>
          <p:grpSpPr>
            <a:xfrm rot="1631475" flipH="1">
              <a:off x="10779474" y="2879018"/>
              <a:ext cx="92934" cy="102769"/>
              <a:chOff x="14972651" y="4412318"/>
              <a:chExt cx="685955" cy="666177"/>
            </a:xfrm>
          </p:grpSpPr>
          <p:sp>
            <p:nvSpPr>
              <p:cNvPr id="69" name="AutoShape 1">
                <a:extLst>
                  <a:ext uri="{FF2B5EF4-FFF2-40B4-BE49-F238E27FC236}">
                    <a16:creationId xmlns:a16="http://schemas.microsoft.com/office/drawing/2014/main" id="{CFE52B28-9D25-1744-AF27-F19ACB3DA299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70" name="AutoShape 2">
                <a:extLst>
                  <a:ext uri="{FF2B5EF4-FFF2-40B4-BE49-F238E27FC236}">
                    <a16:creationId xmlns:a16="http://schemas.microsoft.com/office/drawing/2014/main" id="{C2D62A92-124F-E94B-9144-67373B45FF5D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68A75E48-B3AF-744B-90B3-C59F6DD39C74}"/>
                </a:ext>
              </a:extLst>
            </p:cNvPr>
            <p:cNvSpPr/>
            <p:nvPr/>
          </p:nvSpPr>
          <p:spPr>
            <a:xfrm>
              <a:off x="8109278" y="2844230"/>
              <a:ext cx="997827" cy="1822173"/>
            </a:xfrm>
            <a:prstGeom prst="rect">
              <a:avLst/>
            </a:prstGeom>
            <a:blipFill>
              <a:blip r:embed="rId2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33879557-7E42-0B48-887B-7A6802BD34C8}"/>
                </a:ext>
              </a:extLst>
            </p:cNvPr>
            <p:cNvSpPr/>
            <p:nvPr/>
          </p:nvSpPr>
          <p:spPr>
            <a:xfrm>
              <a:off x="8501009" y="2840974"/>
              <a:ext cx="214435" cy="18254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46" name="Group 76">
              <a:extLst>
                <a:ext uri="{FF2B5EF4-FFF2-40B4-BE49-F238E27FC236}">
                  <a16:creationId xmlns:a16="http://schemas.microsoft.com/office/drawing/2014/main" id="{008F3EB7-4003-9341-BAD3-BF7F633CDCA7}"/>
                </a:ext>
              </a:extLst>
            </p:cNvPr>
            <p:cNvGrpSpPr/>
            <p:nvPr/>
          </p:nvGrpSpPr>
          <p:grpSpPr>
            <a:xfrm flipH="1">
              <a:off x="8605979" y="2926357"/>
              <a:ext cx="92934" cy="102769"/>
              <a:chOff x="14972651" y="4412318"/>
              <a:chExt cx="685955" cy="666177"/>
            </a:xfrm>
          </p:grpSpPr>
          <p:sp>
            <p:nvSpPr>
              <p:cNvPr id="67" name="AutoShape 1">
                <a:extLst>
                  <a:ext uri="{FF2B5EF4-FFF2-40B4-BE49-F238E27FC236}">
                    <a16:creationId xmlns:a16="http://schemas.microsoft.com/office/drawing/2014/main" id="{AF41C759-4276-D14F-8888-945BAB68D5AC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68" name="AutoShape 2">
                <a:extLst>
                  <a:ext uri="{FF2B5EF4-FFF2-40B4-BE49-F238E27FC236}">
                    <a16:creationId xmlns:a16="http://schemas.microsoft.com/office/drawing/2014/main" id="{4E1AB872-46C0-F542-ABCD-4F74865FBD96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47" name="Group 76">
              <a:extLst>
                <a:ext uri="{FF2B5EF4-FFF2-40B4-BE49-F238E27FC236}">
                  <a16:creationId xmlns:a16="http://schemas.microsoft.com/office/drawing/2014/main" id="{4152448B-6087-D040-8DCC-A782A462E756}"/>
                </a:ext>
              </a:extLst>
            </p:cNvPr>
            <p:cNvGrpSpPr/>
            <p:nvPr/>
          </p:nvGrpSpPr>
          <p:grpSpPr>
            <a:xfrm flipH="1">
              <a:off x="8528913" y="2800552"/>
              <a:ext cx="92934" cy="102769"/>
              <a:chOff x="14972651" y="4412318"/>
              <a:chExt cx="685955" cy="666177"/>
            </a:xfrm>
          </p:grpSpPr>
          <p:sp>
            <p:nvSpPr>
              <p:cNvPr id="65" name="AutoShape 1">
                <a:extLst>
                  <a:ext uri="{FF2B5EF4-FFF2-40B4-BE49-F238E27FC236}">
                    <a16:creationId xmlns:a16="http://schemas.microsoft.com/office/drawing/2014/main" id="{45A0408A-41AD-D24E-B453-FC85BC435264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66" name="AutoShape 2">
                <a:extLst>
                  <a:ext uri="{FF2B5EF4-FFF2-40B4-BE49-F238E27FC236}">
                    <a16:creationId xmlns:a16="http://schemas.microsoft.com/office/drawing/2014/main" id="{26CA20A0-F4BB-B844-A775-D584F48DA452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48" name="Group 76">
              <a:extLst>
                <a:ext uri="{FF2B5EF4-FFF2-40B4-BE49-F238E27FC236}">
                  <a16:creationId xmlns:a16="http://schemas.microsoft.com/office/drawing/2014/main" id="{5C3A69C4-6E0A-9646-BFC9-62BC26FB60B0}"/>
                </a:ext>
              </a:extLst>
            </p:cNvPr>
            <p:cNvGrpSpPr/>
            <p:nvPr/>
          </p:nvGrpSpPr>
          <p:grpSpPr>
            <a:xfrm flipH="1">
              <a:off x="8554172" y="3068141"/>
              <a:ext cx="92934" cy="102769"/>
              <a:chOff x="14972651" y="4412318"/>
              <a:chExt cx="685955" cy="666177"/>
            </a:xfrm>
          </p:grpSpPr>
          <p:sp>
            <p:nvSpPr>
              <p:cNvPr id="63" name="AutoShape 1">
                <a:extLst>
                  <a:ext uri="{FF2B5EF4-FFF2-40B4-BE49-F238E27FC236}">
                    <a16:creationId xmlns:a16="http://schemas.microsoft.com/office/drawing/2014/main" id="{C24799FD-7A7F-444C-A397-0DE5F6280F03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64" name="AutoShape 2">
                <a:extLst>
                  <a:ext uri="{FF2B5EF4-FFF2-40B4-BE49-F238E27FC236}">
                    <a16:creationId xmlns:a16="http://schemas.microsoft.com/office/drawing/2014/main" id="{33B76752-1855-D749-8DCA-8A09EF1767F5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49" name="Group 76">
              <a:extLst>
                <a:ext uri="{FF2B5EF4-FFF2-40B4-BE49-F238E27FC236}">
                  <a16:creationId xmlns:a16="http://schemas.microsoft.com/office/drawing/2014/main" id="{F8AB01A9-3D27-6A48-8EE6-F03FA0FAEA26}"/>
                </a:ext>
              </a:extLst>
            </p:cNvPr>
            <p:cNvGrpSpPr/>
            <p:nvPr/>
          </p:nvGrpSpPr>
          <p:grpSpPr>
            <a:xfrm flipH="1">
              <a:off x="8553494" y="3594470"/>
              <a:ext cx="92934" cy="102769"/>
              <a:chOff x="14972651" y="4412318"/>
              <a:chExt cx="685955" cy="666177"/>
            </a:xfrm>
          </p:grpSpPr>
          <p:sp>
            <p:nvSpPr>
              <p:cNvPr id="61" name="AutoShape 1">
                <a:extLst>
                  <a:ext uri="{FF2B5EF4-FFF2-40B4-BE49-F238E27FC236}">
                    <a16:creationId xmlns:a16="http://schemas.microsoft.com/office/drawing/2014/main" id="{40833909-025D-7B4E-849E-6FF71682BC10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62" name="AutoShape 2">
                <a:extLst>
                  <a:ext uri="{FF2B5EF4-FFF2-40B4-BE49-F238E27FC236}">
                    <a16:creationId xmlns:a16="http://schemas.microsoft.com/office/drawing/2014/main" id="{53546A07-EDBB-4141-82F4-0BC8638BDE4D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50" name="Group 76">
              <a:extLst>
                <a:ext uri="{FF2B5EF4-FFF2-40B4-BE49-F238E27FC236}">
                  <a16:creationId xmlns:a16="http://schemas.microsoft.com/office/drawing/2014/main" id="{67B654AD-2AFA-2346-B1C6-5634F356346C}"/>
                </a:ext>
              </a:extLst>
            </p:cNvPr>
            <p:cNvGrpSpPr/>
            <p:nvPr/>
          </p:nvGrpSpPr>
          <p:grpSpPr>
            <a:xfrm flipH="1">
              <a:off x="8560624" y="3914431"/>
              <a:ext cx="92934" cy="102769"/>
              <a:chOff x="14972651" y="4412318"/>
              <a:chExt cx="685955" cy="666177"/>
            </a:xfrm>
          </p:grpSpPr>
          <p:sp>
            <p:nvSpPr>
              <p:cNvPr id="59" name="AutoShape 1">
                <a:extLst>
                  <a:ext uri="{FF2B5EF4-FFF2-40B4-BE49-F238E27FC236}">
                    <a16:creationId xmlns:a16="http://schemas.microsoft.com/office/drawing/2014/main" id="{B311692F-9E05-CD44-A294-48CAE391901B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60" name="AutoShape 2">
                <a:extLst>
                  <a:ext uri="{FF2B5EF4-FFF2-40B4-BE49-F238E27FC236}">
                    <a16:creationId xmlns:a16="http://schemas.microsoft.com/office/drawing/2014/main" id="{F8BDA7BB-468E-CF4E-9CF5-FF07964C5C62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51" name="Group 76">
              <a:extLst>
                <a:ext uri="{FF2B5EF4-FFF2-40B4-BE49-F238E27FC236}">
                  <a16:creationId xmlns:a16="http://schemas.microsoft.com/office/drawing/2014/main" id="{C761E71F-3D85-5E40-BD9E-FACECE1A22D8}"/>
                </a:ext>
              </a:extLst>
            </p:cNvPr>
            <p:cNvGrpSpPr/>
            <p:nvPr/>
          </p:nvGrpSpPr>
          <p:grpSpPr>
            <a:xfrm flipH="1">
              <a:off x="8573318" y="4224918"/>
              <a:ext cx="92934" cy="102769"/>
              <a:chOff x="14972651" y="4412318"/>
              <a:chExt cx="685955" cy="666177"/>
            </a:xfrm>
          </p:grpSpPr>
          <p:sp>
            <p:nvSpPr>
              <p:cNvPr id="57" name="AutoShape 1">
                <a:extLst>
                  <a:ext uri="{FF2B5EF4-FFF2-40B4-BE49-F238E27FC236}">
                    <a16:creationId xmlns:a16="http://schemas.microsoft.com/office/drawing/2014/main" id="{36E8E72A-1348-4A4F-83D9-4DC69680453F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50041">
                <a:off x="14972651" y="4412318"/>
                <a:ext cx="685955" cy="666177"/>
              </a:xfrm>
              <a:custGeom>
                <a:avLst/>
                <a:gdLst>
                  <a:gd name="T0" fmla="*/ 16796 w 19677"/>
                  <a:gd name="T1" fmla="*/ 2886 h 19677"/>
                  <a:gd name="T2" fmla="*/ 16800 w 19677"/>
                  <a:gd name="T3" fmla="*/ 16800 h 19677"/>
                  <a:gd name="T4" fmla="*/ 2885 w 19677"/>
                  <a:gd name="T5" fmla="*/ 16796 h 19677"/>
                  <a:gd name="T6" fmla="*/ 2882 w 19677"/>
                  <a:gd name="T7" fmla="*/ 2882 h 19677"/>
                  <a:gd name="T8" fmla="*/ 16796 w 19677"/>
                  <a:gd name="T9" fmla="*/ 2886 h 19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7" h="19677">
                    <a:moveTo>
                      <a:pt x="16796" y="2886"/>
                    </a:moveTo>
                    <a:cubicBezTo>
                      <a:pt x="20640" y="6729"/>
                      <a:pt x="20641" y="12958"/>
                      <a:pt x="16800" y="16800"/>
                    </a:cubicBezTo>
                    <a:cubicBezTo>
                      <a:pt x="12958" y="20641"/>
                      <a:pt x="6729" y="20640"/>
                      <a:pt x="2885" y="16796"/>
                    </a:cubicBezTo>
                    <a:cubicBezTo>
                      <a:pt x="-958" y="12953"/>
                      <a:pt x="-959" y="6724"/>
                      <a:pt x="2882" y="2882"/>
                    </a:cubicBezTo>
                    <a:cubicBezTo>
                      <a:pt x="6724" y="-959"/>
                      <a:pt x="12953" y="-958"/>
                      <a:pt x="16796" y="2886"/>
                    </a:cubicBezTo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0000">
                    <a:srgbClr val="FF871C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>
                  <a:latin typeface="Arial"/>
                  <a:cs typeface="Arial"/>
                </a:endParaRPr>
              </a:p>
            </p:txBody>
          </p:sp>
          <p:sp>
            <p:nvSpPr>
              <p:cNvPr id="58" name="AutoShape 2">
                <a:extLst>
                  <a:ext uri="{FF2B5EF4-FFF2-40B4-BE49-F238E27FC236}">
                    <a16:creationId xmlns:a16="http://schemas.microsoft.com/office/drawing/2014/main" id="{CEB0833E-7D07-DB41-AA6D-2C1AC54C3FD6}"/>
                  </a:ext>
                </a:extLst>
              </p:cNvPr>
              <p:cNvSpPr>
                <a:spLocks/>
              </p:cNvSpPr>
              <p:nvPr/>
            </p:nvSpPr>
            <p:spPr bwMode="auto">
              <a:xfrm rot="317531">
                <a:off x="15154865" y="4577808"/>
                <a:ext cx="432194" cy="412998"/>
              </a:xfrm>
              <a:custGeom>
                <a:avLst/>
                <a:gdLst>
                  <a:gd name="T0" fmla="*/ 16785 w 19671"/>
                  <a:gd name="T1" fmla="*/ 2856 h 19671"/>
                  <a:gd name="T2" fmla="*/ 16766 w 19671"/>
                  <a:gd name="T3" fmla="*/ 16766 h 19671"/>
                  <a:gd name="T4" fmla="*/ 2857 w 19671"/>
                  <a:gd name="T5" fmla="*/ 16786 h 19671"/>
                  <a:gd name="T6" fmla="*/ 2876 w 19671"/>
                  <a:gd name="T7" fmla="*/ 2876 h 19671"/>
                  <a:gd name="T8" fmla="*/ 16785 w 19671"/>
                  <a:gd name="T9" fmla="*/ 2856 h 19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1" h="19671">
                    <a:moveTo>
                      <a:pt x="16785" y="2856"/>
                    </a:moveTo>
                    <a:cubicBezTo>
                      <a:pt x="20621" y="6692"/>
                      <a:pt x="20612" y="12919"/>
                      <a:pt x="16766" y="16766"/>
                    </a:cubicBezTo>
                    <a:cubicBezTo>
                      <a:pt x="12919" y="20612"/>
                      <a:pt x="6692" y="20621"/>
                      <a:pt x="2857" y="16786"/>
                    </a:cubicBezTo>
                    <a:cubicBezTo>
                      <a:pt x="-979" y="12950"/>
                      <a:pt x="-970" y="6723"/>
                      <a:pt x="2876" y="2876"/>
                    </a:cubicBezTo>
                    <a:cubicBezTo>
                      <a:pt x="6723" y="-970"/>
                      <a:pt x="12950" y="-979"/>
                      <a:pt x="16785" y="2856"/>
                    </a:cubicBezTo>
                  </a:path>
                </a:pathLst>
              </a:custGeom>
              <a:solidFill>
                <a:srgbClr val="AC6501"/>
              </a:solidFill>
              <a:ln w="12700" cap="flat" cmpd="sng">
                <a:solidFill>
                  <a:srgbClr val="AC650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D636720-764B-D14C-8360-AC317BE75DD8}"/>
                </a:ext>
              </a:extLst>
            </p:cNvPr>
            <p:cNvSpPr/>
            <p:nvPr/>
          </p:nvSpPr>
          <p:spPr>
            <a:xfrm>
              <a:off x="7246247" y="3322479"/>
              <a:ext cx="1254761" cy="86812"/>
            </a:xfrm>
            <a:prstGeom prst="rect">
              <a:avLst/>
            </a:prstGeom>
            <a:gradFill flip="none" rotWithShape="1">
              <a:gsLst>
                <a:gs pos="0">
                  <a:srgbClr val="FF0000"/>
                </a:gs>
                <a:gs pos="54000">
                  <a:srgbClr val="00B0F0"/>
                </a:gs>
                <a:gs pos="100000">
                  <a:srgbClr val="7030A0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Soleil 62">
              <a:extLst>
                <a:ext uri="{FF2B5EF4-FFF2-40B4-BE49-F238E27FC236}">
                  <a16:creationId xmlns:a16="http://schemas.microsoft.com/office/drawing/2014/main" id="{B5391A61-AB96-1F43-90B0-5B2555473BEF}"/>
                </a:ext>
              </a:extLst>
            </p:cNvPr>
            <p:cNvSpPr/>
            <p:nvPr/>
          </p:nvSpPr>
          <p:spPr>
            <a:xfrm rot="2420079">
              <a:off x="8410729" y="3168851"/>
              <a:ext cx="403115" cy="423790"/>
            </a:xfrm>
            <a:prstGeom prst="sun">
              <a:avLst>
                <a:gd name="adj" fmla="val 37509"/>
              </a:avLst>
            </a:prstGeom>
            <a:gradFill>
              <a:gsLst>
                <a:gs pos="16000">
                  <a:srgbClr val="FF0000"/>
                </a:gs>
                <a:gs pos="52000">
                  <a:srgbClr val="FFFF00"/>
                </a:gs>
                <a:gs pos="78000">
                  <a:srgbClr val="FFC000"/>
                </a:gs>
              </a:gsLst>
              <a:lin ang="162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" name="Soleil 62">
              <a:extLst>
                <a:ext uri="{FF2B5EF4-FFF2-40B4-BE49-F238E27FC236}">
                  <a16:creationId xmlns:a16="http://schemas.microsoft.com/office/drawing/2014/main" id="{64583F9D-1BCA-664C-82AA-160C1394CF75}"/>
                </a:ext>
              </a:extLst>
            </p:cNvPr>
            <p:cNvSpPr/>
            <p:nvPr/>
          </p:nvSpPr>
          <p:spPr>
            <a:xfrm rot="2420079">
              <a:off x="10419960" y="3152545"/>
              <a:ext cx="403115" cy="423790"/>
            </a:xfrm>
            <a:prstGeom prst="sun">
              <a:avLst>
                <a:gd name="adj" fmla="val 37509"/>
              </a:avLst>
            </a:prstGeom>
            <a:gradFill>
              <a:gsLst>
                <a:gs pos="16000">
                  <a:srgbClr val="FF0000"/>
                </a:gs>
                <a:gs pos="52000">
                  <a:srgbClr val="FFFF00"/>
                </a:gs>
                <a:gs pos="78000">
                  <a:srgbClr val="FFC000"/>
                </a:gs>
              </a:gsLst>
              <a:lin ang="162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5" name="Straight Arrow Connector 4">
              <a:extLst>
                <a:ext uri="{FF2B5EF4-FFF2-40B4-BE49-F238E27FC236}">
                  <a16:creationId xmlns:a16="http://schemas.microsoft.com/office/drawing/2014/main" id="{B957D704-D358-E24B-8767-1FA109FF9A89}"/>
                </a:ext>
              </a:extLst>
            </p:cNvPr>
            <p:cNvCxnSpPr/>
            <p:nvPr/>
          </p:nvCxnSpPr>
          <p:spPr>
            <a:xfrm>
              <a:off x="8463303" y="2728608"/>
              <a:ext cx="273341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301">
              <a:extLst>
                <a:ext uri="{FF2B5EF4-FFF2-40B4-BE49-F238E27FC236}">
                  <a16:creationId xmlns:a16="http://schemas.microsoft.com/office/drawing/2014/main" id="{DED5F916-5045-434F-A6A9-F713857F1226}"/>
                </a:ext>
              </a:extLst>
            </p:cNvPr>
            <p:cNvCxnSpPr>
              <a:cxnSpLocks/>
            </p:cNvCxnSpPr>
            <p:nvPr/>
          </p:nvCxnSpPr>
          <p:spPr>
            <a:xfrm>
              <a:off x="10363086" y="2728608"/>
              <a:ext cx="549224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1" name="Picture 308">
            <a:extLst>
              <a:ext uri="{FF2B5EF4-FFF2-40B4-BE49-F238E27FC236}">
                <a16:creationId xmlns:a16="http://schemas.microsoft.com/office/drawing/2014/main" id="{A1774F74-358F-BB45-843D-1CBFF96159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998" t="27721" r="1338" b="26801"/>
          <a:stretch/>
        </p:blipFill>
        <p:spPr>
          <a:xfrm>
            <a:off x="5617601" y="4006387"/>
            <a:ext cx="2967001" cy="2702742"/>
          </a:xfrm>
          <a:prstGeom prst="rect">
            <a:avLst/>
          </a:prstGeom>
        </p:spPr>
      </p:pic>
      <p:sp>
        <p:nvSpPr>
          <p:cNvPr id="142" name="Content Placeholder 2">
            <a:extLst>
              <a:ext uri="{FF2B5EF4-FFF2-40B4-BE49-F238E27FC236}">
                <a16:creationId xmlns:a16="http://schemas.microsoft.com/office/drawing/2014/main" id="{2652CA88-63C8-9E4E-825F-BF2338396E08}"/>
              </a:ext>
            </a:extLst>
          </p:cNvPr>
          <p:cNvSpPr txBox="1">
            <a:spLocks/>
          </p:cNvSpPr>
          <p:nvPr/>
        </p:nvSpPr>
        <p:spPr>
          <a:xfrm>
            <a:off x="419830" y="2211412"/>
            <a:ext cx="3422609" cy="2044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marL="504190" marR="40639" indent="-463550" algn="l" defTabSz="9144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8499"/>
              <a:buFontTx/>
              <a:buBlip>
                <a:blip r:embed="rId4"/>
              </a:buBlip>
              <a:tabLst/>
              <a:defRPr sz="24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oudy Old Style"/>
              </a:defRPr>
            </a:lvl1pPr>
            <a:lvl2pPr marL="955039" marR="40639" indent="-457199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58499"/>
              <a:buFontTx/>
              <a:buBlip>
                <a:blip r:embed="rId5"/>
              </a:buBlip>
              <a:tabLst/>
              <a:defRPr sz="22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oudy Old Style"/>
              </a:defRPr>
            </a:lvl2pPr>
            <a:lvl3pPr marL="1296352" marR="40639" indent="-341312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58499"/>
              <a:buFontTx/>
              <a:buBlip>
                <a:blip r:embed="rId4"/>
              </a:buBlip>
              <a:tabLst/>
              <a:defRPr sz="20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oudy Old Style"/>
              </a:defRPr>
            </a:lvl3pPr>
            <a:lvl4pPr marL="1637664" marR="40639" indent="-341312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58499"/>
              <a:buFontTx/>
              <a:buBlip>
                <a:blip r:embed="rId4"/>
              </a:buBlip>
              <a:tabLst/>
              <a:defRPr sz="1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oudy Old Style"/>
              </a:defRPr>
            </a:lvl4pPr>
            <a:lvl5pPr marL="1978977" marR="40639" indent="-341312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58499"/>
              <a:buFontTx/>
              <a:buBlip>
                <a:blip r:embed="rId4"/>
              </a:buBlip>
              <a:tabLst/>
              <a:defRPr sz="1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oudy Old Style"/>
              </a:defRPr>
            </a:lvl5pPr>
            <a:lvl6pPr marL="2092748" marR="40639" indent="-455083" algn="l" defTabSz="9144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8499"/>
              <a:buFontTx/>
              <a:buBlip>
                <a:blip r:embed="rId4"/>
              </a:buBlip>
              <a:tabLst/>
              <a:defRPr sz="24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oudy Old Style"/>
              </a:defRPr>
            </a:lvl6pPr>
            <a:lvl7pPr marL="2092748" marR="40639" indent="-455083" algn="l" defTabSz="9144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8499"/>
              <a:buFontTx/>
              <a:buBlip>
                <a:blip r:embed="rId4"/>
              </a:buBlip>
              <a:tabLst/>
              <a:defRPr sz="24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oudy Old Style"/>
              </a:defRPr>
            </a:lvl7pPr>
            <a:lvl8pPr marL="2092748" marR="40639" indent="-455083" algn="l" defTabSz="9144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8499"/>
              <a:buFontTx/>
              <a:buBlip>
                <a:blip r:embed="rId4"/>
              </a:buBlip>
              <a:tabLst/>
              <a:defRPr sz="24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oudy Old Style"/>
              </a:defRPr>
            </a:lvl8pPr>
            <a:lvl9pPr marL="2092748" marR="40639" indent="-455083" algn="l" defTabSz="9144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8499"/>
              <a:buFontTx/>
              <a:buBlip>
                <a:blip r:embed="rId4"/>
              </a:buBlip>
              <a:tabLst/>
              <a:defRPr sz="24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oudy Old Style"/>
              </a:defRPr>
            </a:lvl9pPr>
          </a:lstStyle>
          <a:p>
            <a:pPr hangingPunct="1"/>
            <a:r>
              <a:rPr lang="en-US" dirty="0"/>
              <a:t>Increasing the speed widens the sample core</a:t>
            </a:r>
          </a:p>
          <a:p>
            <a:pPr hangingPunct="1"/>
            <a:r>
              <a:rPr lang="en-US" dirty="0"/>
              <a:t>Results in unequal illumination of cells and increase in coincidence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oudy Old Style"/>
        <a:ea typeface="Goudy Old Style"/>
        <a:cs typeface="Goudy Old Style"/>
      </a:majorFont>
      <a:minorFont>
        <a:latin typeface="Goudy Old Style"/>
        <a:ea typeface="Goudy Old Style"/>
        <a:cs typeface="Goudy Old Styl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9A1705"/>
        </a:solidFill>
        <a:ln w="9525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40639" marR="40639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9525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40639" marR="40639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oudy Old Style"/>
        <a:ea typeface="Goudy Old Style"/>
        <a:cs typeface="Goudy Old Style"/>
      </a:majorFont>
      <a:minorFont>
        <a:latin typeface="Goudy Old Style"/>
        <a:ea typeface="Goudy Old Style"/>
        <a:cs typeface="Goudy Old Styl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9A1705"/>
        </a:solidFill>
        <a:ln w="9525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40639" marR="40639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9525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40639" marR="40639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9634</TotalTime>
  <Words>1304</Words>
  <Application>Microsoft Macintosh PowerPoint</Application>
  <PresentationFormat>Affichage à l'écran (4:3)</PresentationFormat>
  <Paragraphs>342</Paragraphs>
  <Slides>49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49</vt:i4>
      </vt:variant>
    </vt:vector>
  </HeadingPairs>
  <TitlesOfParts>
    <vt:vector size="59" baseType="lpstr">
      <vt:lpstr>Heiti TC Light</vt:lpstr>
      <vt:lpstr>Arial</vt:lpstr>
      <vt:lpstr>Goudy Old Style</vt:lpstr>
      <vt:lpstr>Helvetica</vt:lpstr>
      <vt:lpstr>Impact</vt:lpstr>
      <vt:lpstr>Lucida Grande</vt:lpstr>
      <vt:lpstr>Rockwell</vt:lpstr>
      <vt:lpstr>Times New Roman</vt:lpstr>
      <vt:lpstr>Wingdings</vt:lpstr>
      <vt:lpstr>White</vt:lpstr>
      <vt:lpstr>Flow Basics</vt:lpstr>
      <vt:lpstr>Companion material</vt:lpstr>
      <vt:lpstr>A flow cytometer is a bad microscope</vt:lpstr>
      <vt:lpstr>The challenge of extrinsic parameters:  Resolving signals from cell autofluorescence</vt:lpstr>
      <vt:lpstr>Fluorpophores and Dyes: Excitation, Emission and Brightness</vt:lpstr>
      <vt:lpstr>A look inside the box</vt:lpstr>
      <vt:lpstr>Fluidic system</vt:lpstr>
      <vt:lpstr>The Flow Cell</vt:lpstr>
      <vt:lpstr>Sample Differential</vt:lpstr>
      <vt:lpstr>Optical bench layout</vt:lpstr>
      <vt:lpstr>Light Scatter</vt:lpstr>
      <vt:lpstr>Traditional Flow Cytometers</vt:lpstr>
      <vt:lpstr>Spectral Flow Cytometry</vt:lpstr>
      <vt:lpstr>Multi-laser instruments and pinholes</vt:lpstr>
      <vt:lpstr>Various types of detectors used in different instruments</vt:lpstr>
      <vt:lpstr>Threshold</vt:lpstr>
      <vt:lpstr>The Voltage Pulse</vt:lpstr>
      <vt:lpstr>Measurement of the pulse</vt:lpstr>
      <vt:lpstr>FCS Data File</vt:lpstr>
      <vt:lpstr>Flexibility in data presentation</vt:lpstr>
      <vt:lpstr>Panel Design</vt:lpstr>
      <vt:lpstr>Good panel design</vt:lpstr>
      <vt:lpstr>Overlapping emission generates artefact that needs to be corrected</vt:lpstr>
      <vt:lpstr>Spillover increases error spread</vt:lpstr>
      <vt:lpstr>Tandem Fluorophores are great but noisy</vt:lpstr>
      <vt:lpstr>Easy start for a simple panel</vt:lpstr>
      <vt:lpstr>Benchtop instruments variations </vt:lpstr>
      <vt:lpstr>Traditional Flow Cytometers</vt:lpstr>
      <vt:lpstr>Spectral Flow Cytometers Cytek Aurora</vt:lpstr>
      <vt:lpstr>Cell sorters</vt:lpstr>
      <vt:lpstr>Noteworthy platforms</vt:lpstr>
      <vt:lpstr>Getting data!</vt:lpstr>
      <vt:lpstr>FSC x SSC</vt:lpstr>
      <vt:lpstr>Setting up voltages on FSC vs. SSC</vt:lpstr>
      <vt:lpstr>Setting up threshold</vt:lpstr>
      <vt:lpstr>Fluorophores signal</vt:lpstr>
      <vt:lpstr>Fluorophore detectors voltage</vt:lpstr>
      <vt:lpstr>Default instrument values are optimized</vt:lpstr>
      <vt:lpstr>Exercise: How do these fluorophore voltages look?</vt:lpstr>
      <vt:lpstr>Dealing with spillover</vt:lpstr>
      <vt:lpstr>Do you need compensation controls? What strategy did you use?</vt:lpstr>
      <vt:lpstr>Spillover controls</vt:lpstr>
      <vt:lpstr>Data Analysis</vt:lpstr>
      <vt:lpstr>Cleaning Up Data I</vt:lpstr>
      <vt:lpstr>Cleaning Up Data II</vt:lpstr>
      <vt:lpstr>Deciding on gates: FMO Controls</vt:lpstr>
      <vt:lpstr>Deciding on gates: Backgating</vt:lpstr>
      <vt:lpstr>Resources</vt:lpstr>
      <vt:lpstr>Acknowledgment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Flow basics</dc:title>
  <cp:lastModifiedBy>David Leclerc</cp:lastModifiedBy>
  <cp:revision>58</cp:revision>
  <cp:lastPrinted>2020-11-25T18:43:44Z</cp:lastPrinted>
  <dcterms:modified xsi:type="dcterms:W3CDTF">2023-07-25T16:20:23Z</dcterms:modified>
</cp:coreProperties>
</file>